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2.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3.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4.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5.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6.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27.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28.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29.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30.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31.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45"/>
  </p:notesMasterIdLst>
  <p:sldIdLst>
    <p:sldId id="386" r:id="rId2"/>
    <p:sldId id="387" r:id="rId3"/>
    <p:sldId id="388" r:id="rId4"/>
    <p:sldId id="398" r:id="rId5"/>
    <p:sldId id="392" r:id="rId6"/>
    <p:sldId id="415" r:id="rId7"/>
    <p:sldId id="419" r:id="rId8"/>
    <p:sldId id="453" r:id="rId9"/>
    <p:sldId id="424" r:id="rId10"/>
    <p:sldId id="441" r:id="rId11"/>
    <p:sldId id="416" r:id="rId12"/>
    <p:sldId id="425" r:id="rId13"/>
    <p:sldId id="472" r:id="rId14"/>
    <p:sldId id="426" r:id="rId15"/>
    <p:sldId id="417" r:id="rId16"/>
    <p:sldId id="418" r:id="rId17"/>
    <p:sldId id="473" r:id="rId18"/>
    <p:sldId id="439" r:id="rId19"/>
    <p:sldId id="474" r:id="rId20"/>
    <p:sldId id="475" r:id="rId21"/>
    <p:sldId id="427" r:id="rId22"/>
    <p:sldId id="428" r:id="rId23"/>
    <p:sldId id="430" r:id="rId24"/>
    <p:sldId id="431" r:id="rId25"/>
    <p:sldId id="421" r:id="rId26"/>
    <p:sldId id="434" r:id="rId27"/>
    <p:sldId id="432" r:id="rId28"/>
    <p:sldId id="422" r:id="rId29"/>
    <p:sldId id="435" r:id="rId30"/>
    <p:sldId id="438" r:id="rId31"/>
    <p:sldId id="436" r:id="rId32"/>
    <p:sldId id="454" r:id="rId33"/>
    <p:sldId id="455" r:id="rId34"/>
    <p:sldId id="470" r:id="rId35"/>
    <p:sldId id="471" r:id="rId36"/>
    <p:sldId id="456" r:id="rId37"/>
    <p:sldId id="467" r:id="rId38"/>
    <p:sldId id="468" r:id="rId39"/>
    <p:sldId id="462" r:id="rId40"/>
    <p:sldId id="463" r:id="rId41"/>
    <p:sldId id="464" r:id="rId42"/>
    <p:sldId id="465" r:id="rId43"/>
    <p:sldId id="46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jida H. Shroff" initials="shs" lastIdx="2" clrIdx="0">
    <p:extLst>
      <p:ext uri="{19B8F6BF-5375-455C-9EA6-DF929625EA0E}">
        <p15:presenceInfo xmlns:p15="http://schemas.microsoft.com/office/powerpoint/2012/main" userId="Sajida H. Shroff" providerId="None"/>
      </p:ext>
    </p:extLst>
  </p:cmAuthor>
  <p:cmAuthor id="2" name="Ishita Ghai" initials="IG" lastIdx="11" clrIdx="1">
    <p:extLst>
      <p:ext uri="{19B8F6BF-5375-455C-9EA6-DF929625EA0E}">
        <p15:presenceInfo xmlns:p15="http://schemas.microsoft.com/office/powerpoint/2012/main" userId="f8271c3743925d36" providerId="Windows Live"/>
      </p:ext>
    </p:extLst>
  </p:cmAuthor>
  <p:cmAuthor id="3" name="Ethan vanDrunen" initials="Ev" lastIdx="1" clrIdx="2">
    <p:extLst>
      <p:ext uri="{19B8F6BF-5375-455C-9EA6-DF929625EA0E}">
        <p15:presenceInfo xmlns:p15="http://schemas.microsoft.com/office/powerpoint/2012/main" userId="S-1-5-21-216025563-1913848313-1062434389-17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B552"/>
    <a:srgbClr val="888139"/>
    <a:srgbClr val="6C923D"/>
    <a:srgbClr val="898989"/>
    <a:srgbClr val="70AD47"/>
    <a:srgbClr val="43BB8D"/>
    <a:srgbClr val="4472C4"/>
    <a:srgbClr val="99CC00"/>
    <a:srgbClr val="66FF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74502" autoAdjust="0"/>
  </p:normalViewPr>
  <p:slideViewPr>
    <p:cSldViewPr snapToGrid="0">
      <p:cViewPr varScale="1">
        <p:scale>
          <a:sx n="47" d="100"/>
          <a:sy n="47" d="100"/>
        </p:scale>
        <p:origin x="126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ACE9D6-DDF6-42E7-BB81-78ED82A89739}" type="doc">
      <dgm:prSet loTypeId="urn:microsoft.com/office/officeart/2005/8/layout/radial6" loCatId="cycle" qsTypeId="urn:microsoft.com/office/officeart/2005/8/quickstyle/3d2" qsCatId="3D" csTypeId="urn:microsoft.com/office/officeart/2005/8/colors/accent6_2" csCatId="accent6" phldr="1"/>
      <dgm:spPr>
        <a:scene3d>
          <a:camera prst="orthographicFront">
            <a:rot lat="0" lon="0" rev="0"/>
          </a:camera>
          <a:lightRig rig="contrasting" dir="t">
            <a:rot lat="0" lon="0" rev="1500000"/>
          </a:lightRig>
        </a:scene3d>
      </dgm:spPr>
      <dgm:t>
        <a:bodyPr/>
        <a:lstStyle/>
        <a:p>
          <a:endParaRPr lang="en-CA"/>
        </a:p>
      </dgm:t>
    </dgm:pt>
    <dgm:pt modelId="{E983313C-B550-4FD1-9783-E63D8BA22021}">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lnSpc>
              <a:spcPct val="100000"/>
            </a:lnSpc>
          </a:pPr>
          <a:endParaRPr lang="en-CA" sz="1000" dirty="0">
            <a:solidFill>
              <a:schemeClr val="accent6">
                <a:lumMod val="50000"/>
              </a:schemeClr>
            </a:solidFill>
            <a:latin typeface="Aharoni" panose="02010803020104030203" pitchFamily="2" charset="-79"/>
            <a:cs typeface="Aharoni" panose="02010803020104030203" pitchFamily="2" charset="-79"/>
          </a:endParaRPr>
        </a:p>
        <a:p>
          <a:pPr rtl="0">
            <a:lnSpc>
              <a:spcPct val="100000"/>
            </a:lnSpc>
          </a:pPr>
          <a:r>
            <a:rPr lang="en-CA" sz="2400" b="1" dirty="0">
              <a:solidFill>
                <a:schemeClr val="accent6">
                  <a:lumMod val="50000"/>
                </a:schemeClr>
              </a:solidFill>
              <a:latin typeface="Aharoni" panose="02010803020104030203" pitchFamily="2" charset="-79"/>
              <a:cs typeface="Aharoni" panose="02010803020104030203" pitchFamily="2" charset="-79"/>
            </a:rPr>
            <a:t>Altamont Group</a:t>
          </a:r>
        </a:p>
        <a:p>
          <a:pPr rtl="0">
            <a:lnSpc>
              <a:spcPct val="100000"/>
            </a:lnSpc>
          </a:pPr>
          <a:r>
            <a:rPr lang="en-CA" sz="1600" b="1" dirty="0">
              <a:latin typeface="Aharoni" panose="02010803020104030203" pitchFamily="2" charset="-79"/>
              <a:cs typeface="Aharoni" panose="02010803020104030203" pitchFamily="2" charset="-79"/>
            </a:rPr>
            <a:t>Paradigm. </a:t>
          </a:r>
          <a:r>
            <a:rPr lang="en-CA" sz="1600" b="1" dirty="0">
              <a:solidFill>
                <a:srgbClr val="FFC000"/>
              </a:solidFill>
              <a:latin typeface="Aharoni" panose="02010803020104030203" pitchFamily="2" charset="-79"/>
              <a:cs typeface="Aharoni" panose="02010803020104030203" pitchFamily="2" charset="-79"/>
            </a:rPr>
            <a:t>Shift.</a:t>
          </a:r>
          <a:r>
            <a:rPr lang="en-CA" sz="1600" b="1" dirty="0">
              <a:solidFill>
                <a:srgbClr val="FFFF00"/>
              </a:solidFill>
              <a:latin typeface="Aharoni" panose="02010803020104030203" pitchFamily="2" charset="-79"/>
              <a:cs typeface="Aharoni" panose="02010803020104030203" pitchFamily="2" charset="-79"/>
            </a:rPr>
            <a:t> </a:t>
          </a:r>
          <a:r>
            <a:rPr lang="en-CA" sz="1600" b="1" dirty="0">
              <a:solidFill>
                <a:schemeClr val="accent5">
                  <a:lumMod val="50000"/>
                </a:schemeClr>
              </a:solidFill>
              <a:latin typeface="Aharoni" panose="02010803020104030203" pitchFamily="2" charset="-79"/>
              <a:cs typeface="Aharoni" panose="02010803020104030203" pitchFamily="2" charset="-79"/>
            </a:rPr>
            <a:t>Education.</a:t>
          </a:r>
        </a:p>
      </dgm:t>
    </dgm:pt>
    <dgm:pt modelId="{FAF272FA-4F8E-497F-96BA-0CE827325BF7}" type="parTrans" cxnId="{6F61F67E-0CDD-4295-BA09-D52D3103D480}">
      <dgm:prSet/>
      <dgm:spPr/>
      <dgm:t>
        <a:bodyPr/>
        <a:lstStyle/>
        <a:p>
          <a:endParaRPr lang="en-CA"/>
        </a:p>
      </dgm:t>
    </dgm:pt>
    <dgm:pt modelId="{A373EA9A-10F2-4872-A69F-24A5D57EF3F8}" type="sibTrans" cxnId="{6F61F67E-0CDD-4295-BA09-D52D3103D480}">
      <dgm:prSet/>
      <dgm:spPr/>
      <dgm:t>
        <a:bodyPr/>
        <a:lstStyle/>
        <a:p>
          <a:endParaRPr lang="en-CA"/>
        </a:p>
      </dgm:t>
    </dgm:pt>
    <dgm:pt modelId="{5A0DFB1E-261C-4A88-8120-9D000E574A8B}" type="pres">
      <dgm:prSet presAssocID="{44ACE9D6-DDF6-42E7-BB81-78ED82A89739}" presName="Name0" presStyleCnt="0">
        <dgm:presLayoutVars>
          <dgm:chMax val="1"/>
          <dgm:dir/>
          <dgm:animLvl val="ctr"/>
          <dgm:resizeHandles val="exact"/>
        </dgm:presLayoutVars>
      </dgm:prSet>
      <dgm:spPr/>
    </dgm:pt>
    <dgm:pt modelId="{CC7B923E-4486-4479-AB04-5C6438B912DD}" type="pres">
      <dgm:prSet presAssocID="{E983313C-B550-4FD1-9783-E63D8BA22021}" presName="centerShape" presStyleLbl="node0" presStyleIdx="0" presStyleCnt="1" custLinFactNeighborX="17532" custLinFactNeighborY="242"/>
      <dgm:spPr/>
    </dgm:pt>
  </dgm:ptLst>
  <dgm:cxnLst>
    <dgm:cxn modelId="{6F61F67E-0CDD-4295-BA09-D52D3103D480}" srcId="{44ACE9D6-DDF6-42E7-BB81-78ED82A89739}" destId="{E983313C-B550-4FD1-9783-E63D8BA22021}" srcOrd="0" destOrd="0" parTransId="{FAF272FA-4F8E-497F-96BA-0CE827325BF7}" sibTransId="{A373EA9A-10F2-4872-A69F-24A5D57EF3F8}"/>
    <dgm:cxn modelId="{DC817DB1-3DB1-4FB4-87E6-DBBFB12932FC}" type="presOf" srcId="{E983313C-B550-4FD1-9783-E63D8BA22021}" destId="{CC7B923E-4486-4479-AB04-5C6438B912DD}" srcOrd="0" destOrd="0" presId="urn:microsoft.com/office/officeart/2005/8/layout/radial6"/>
    <dgm:cxn modelId="{FA4023CA-A342-41B3-B645-393655BBF7E7}" type="presOf" srcId="{44ACE9D6-DDF6-42E7-BB81-78ED82A89739}" destId="{5A0DFB1E-261C-4A88-8120-9D000E574A8B}" srcOrd="0" destOrd="0" presId="urn:microsoft.com/office/officeart/2005/8/layout/radial6"/>
    <dgm:cxn modelId="{ADED9969-3A4C-4837-80DD-B4C63B774FF8}" type="presParOf" srcId="{5A0DFB1E-261C-4A88-8120-9D000E574A8B}" destId="{CC7B923E-4486-4479-AB04-5C6438B912DD}" srcOrd="0" destOrd="0" presId="urn:microsoft.com/office/officeart/2005/8/layout/radial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4ACE9D6-DDF6-42E7-BB81-78ED82A89739}" type="doc">
      <dgm:prSet loTypeId="urn:microsoft.com/office/officeart/2005/8/layout/radial6" loCatId="cycle" qsTypeId="urn:microsoft.com/office/officeart/2005/8/quickstyle/3d2" qsCatId="3D" csTypeId="urn:microsoft.com/office/officeart/2005/8/colors/accent6_2" csCatId="accent6" phldr="1"/>
      <dgm:spPr>
        <a:scene3d>
          <a:camera prst="orthographicFront">
            <a:rot lat="0" lon="0" rev="0"/>
          </a:camera>
          <a:lightRig rig="contrasting" dir="t">
            <a:rot lat="0" lon="0" rev="1500000"/>
          </a:lightRig>
        </a:scene3d>
      </dgm:spPr>
      <dgm:t>
        <a:bodyPr/>
        <a:lstStyle/>
        <a:p>
          <a:endParaRPr lang="en-CA"/>
        </a:p>
      </dgm:t>
    </dgm:pt>
    <dgm:pt modelId="{5A0DFB1E-261C-4A88-8120-9D000E574A8B}" type="pres">
      <dgm:prSet presAssocID="{44ACE9D6-DDF6-42E7-BB81-78ED82A89739}" presName="Name0" presStyleCnt="0">
        <dgm:presLayoutVars>
          <dgm:chMax val="1"/>
          <dgm:dir/>
          <dgm:animLvl val="ctr"/>
          <dgm:resizeHandles val="exact"/>
        </dgm:presLayoutVars>
      </dgm:prSet>
      <dgm:spPr/>
    </dgm:pt>
  </dgm:ptLst>
  <dgm:cxnLst>
    <dgm:cxn modelId="{26E77E8D-67BA-44B9-A001-CA989187C5BF}" type="presOf" srcId="{44ACE9D6-DDF6-42E7-BB81-78ED82A89739}" destId="{5A0DFB1E-261C-4A88-8120-9D000E574A8B}" srcOrd="0"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4ACE9D6-DDF6-42E7-BB81-78ED82A89739}" type="doc">
      <dgm:prSet loTypeId="urn:microsoft.com/office/officeart/2005/8/layout/radial6" loCatId="cycle" qsTypeId="urn:microsoft.com/office/officeart/2005/8/quickstyle/3d2" qsCatId="3D" csTypeId="urn:microsoft.com/office/officeart/2005/8/colors/accent6_2" csCatId="accent6" phldr="1"/>
      <dgm:spPr>
        <a:scene3d>
          <a:camera prst="orthographicFront">
            <a:rot lat="0" lon="0" rev="0"/>
          </a:camera>
          <a:lightRig rig="contrasting" dir="t">
            <a:rot lat="0" lon="0" rev="1500000"/>
          </a:lightRig>
        </a:scene3d>
      </dgm:spPr>
      <dgm:t>
        <a:bodyPr/>
        <a:lstStyle/>
        <a:p>
          <a:endParaRPr lang="en-CA"/>
        </a:p>
      </dgm:t>
    </dgm:pt>
    <dgm:pt modelId="{E983313C-B550-4FD1-9783-E63D8BA22021}">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lnSpc>
              <a:spcPct val="100000"/>
            </a:lnSpc>
          </a:pPr>
          <a:r>
            <a:rPr lang="en-CA" sz="1800" b="1" dirty="0">
              <a:solidFill>
                <a:schemeClr val="accent6">
                  <a:lumMod val="50000"/>
                </a:schemeClr>
              </a:solidFill>
              <a:latin typeface="Aharoni" panose="02010803020104030203" pitchFamily="2" charset="-79"/>
              <a:cs typeface="Aharoni" panose="02010803020104030203" pitchFamily="2" charset="-79"/>
            </a:rPr>
            <a:t>Altamont Group</a:t>
          </a:r>
        </a:p>
        <a:p>
          <a:pPr rtl="0">
            <a:lnSpc>
              <a:spcPct val="100000"/>
            </a:lnSpc>
          </a:pPr>
          <a:r>
            <a:rPr lang="en-CA" sz="1600" b="1" dirty="0">
              <a:latin typeface="Aharoni" panose="02010803020104030203" pitchFamily="2" charset="-79"/>
              <a:cs typeface="Aharoni" panose="02010803020104030203" pitchFamily="2" charset="-79"/>
            </a:rPr>
            <a:t>Paradigm. </a:t>
          </a:r>
          <a:r>
            <a:rPr lang="en-CA" sz="1600" b="1" dirty="0">
              <a:solidFill>
                <a:srgbClr val="FFC000"/>
              </a:solidFill>
              <a:latin typeface="Aharoni" panose="02010803020104030203" pitchFamily="2" charset="-79"/>
              <a:cs typeface="Aharoni" panose="02010803020104030203" pitchFamily="2" charset="-79"/>
            </a:rPr>
            <a:t>Shift. </a:t>
          </a:r>
          <a:r>
            <a:rPr lang="en-CA" sz="1600" b="1" dirty="0">
              <a:solidFill>
                <a:schemeClr val="accent5">
                  <a:lumMod val="50000"/>
                </a:schemeClr>
              </a:solidFill>
              <a:latin typeface="Aharoni" panose="02010803020104030203" pitchFamily="2" charset="-79"/>
              <a:cs typeface="Aharoni" panose="02010803020104030203" pitchFamily="2" charset="-79"/>
            </a:rPr>
            <a:t>Education.</a:t>
          </a:r>
        </a:p>
      </dgm:t>
    </dgm:pt>
    <dgm:pt modelId="{FAF272FA-4F8E-497F-96BA-0CE827325BF7}" type="parTrans" cxnId="{6F61F67E-0CDD-4295-BA09-D52D3103D480}">
      <dgm:prSet/>
      <dgm:spPr/>
      <dgm:t>
        <a:bodyPr/>
        <a:lstStyle/>
        <a:p>
          <a:endParaRPr lang="en-CA"/>
        </a:p>
      </dgm:t>
    </dgm:pt>
    <dgm:pt modelId="{A373EA9A-10F2-4872-A69F-24A5D57EF3F8}" type="sibTrans" cxnId="{6F61F67E-0CDD-4295-BA09-D52D3103D480}">
      <dgm:prSet/>
      <dgm:spPr/>
      <dgm:t>
        <a:bodyPr/>
        <a:lstStyle/>
        <a:p>
          <a:endParaRPr lang="en-CA"/>
        </a:p>
      </dgm:t>
    </dgm:pt>
    <dgm:pt modelId="{5A0DFB1E-261C-4A88-8120-9D000E574A8B}" type="pres">
      <dgm:prSet presAssocID="{44ACE9D6-DDF6-42E7-BB81-78ED82A89739}" presName="Name0" presStyleCnt="0">
        <dgm:presLayoutVars>
          <dgm:chMax val="1"/>
          <dgm:dir/>
          <dgm:animLvl val="ctr"/>
          <dgm:resizeHandles val="exact"/>
        </dgm:presLayoutVars>
      </dgm:prSet>
      <dgm:spPr/>
    </dgm:pt>
    <dgm:pt modelId="{CC7B923E-4486-4479-AB04-5C6438B912DD}" type="pres">
      <dgm:prSet presAssocID="{E983313C-B550-4FD1-9783-E63D8BA22021}" presName="centerShape" presStyleLbl="node0" presStyleIdx="0" presStyleCnt="1" custLinFactNeighborX="2711" custLinFactNeighborY="232"/>
      <dgm:spPr/>
    </dgm:pt>
  </dgm:ptLst>
  <dgm:cxnLst>
    <dgm:cxn modelId="{6F61F67E-0CDD-4295-BA09-D52D3103D480}" srcId="{44ACE9D6-DDF6-42E7-BB81-78ED82A89739}" destId="{E983313C-B550-4FD1-9783-E63D8BA22021}" srcOrd="0" destOrd="0" parTransId="{FAF272FA-4F8E-497F-96BA-0CE827325BF7}" sibTransId="{A373EA9A-10F2-4872-A69F-24A5D57EF3F8}"/>
    <dgm:cxn modelId="{26E77E8D-67BA-44B9-A001-CA989187C5BF}" type="presOf" srcId="{44ACE9D6-DDF6-42E7-BB81-78ED82A89739}" destId="{5A0DFB1E-261C-4A88-8120-9D000E574A8B}" srcOrd="0" destOrd="0" presId="urn:microsoft.com/office/officeart/2005/8/layout/radial6"/>
    <dgm:cxn modelId="{4F2AB1C1-42FD-465E-8155-AD35789CEBF7}" type="presOf" srcId="{E983313C-B550-4FD1-9783-E63D8BA22021}" destId="{CC7B923E-4486-4479-AB04-5C6438B912DD}" srcOrd="0" destOrd="0" presId="urn:microsoft.com/office/officeart/2005/8/layout/radial6"/>
    <dgm:cxn modelId="{BE5D1EDF-3913-4D1B-88F4-087228BB58B8}" type="presParOf" srcId="{5A0DFB1E-261C-4A88-8120-9D000E574A8B}" destId="{CC7B923E-4486-4479-AB04-5C6438B912DD}" srcOrd="0"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4ACE9D6-DDF6-42E7-BB81-78ED82A89739}" type="doc">
      <dgm:prSet loTypeId="urn:microsoft.com/office/officeart/2005/8/layout/radial6" loCatId="cycle" qsTypeId="urn:microsoft.com/office/officeart/2005/8/quickstyle/3d2" qsCatId="3D" csTypeId="urn:microsoft.com/office/officeart/2005/8/colors/accent6_2" csCatId="accent6" phldr="1"/>
      <dgm:spPr>
        <a:scene3d>
          <a:camera prst="orthographicFront">
            <a:rot lat="0" lon="0" rev="0"/>
          </a:camera>
          <a:lightRig rig="contrasting" dir="t">
            <a:rot lat="0" lon="0" rev="1500000"/>
          </a:lightRig>
        </a:scene3d>
      </dgm:spPr>
      <dgm:t>
        <a:bodyPr/>
        <a:lstStyle/>
        <a:p>
          <a:endParaRPr lang="en-CA"/>
        </a:p>
      </dgm:t>
    </dgm:pt>
    <dgm:pt modelId="{E983313C-B550-4FD1-9783-E63D8BA22021}">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lnSpc>
              <a:spcPct val="100000"/>
            </a:lnSpc>
          </a:pPr>
          <a:r>
            <a:rPr lang="en-CA" sz="1800" b="1" dirty="0">
              <a:solidFill>
                <a:schemeClr val="accent6">
                  <a:lumMod val="50000"/>
                </a:schemeClr>
              </a:solidFill>
              <a:latin typeface="Aharoni" panose="02010803020104030203" pitchFamily="2" charset="-79"/>
              <a:cs typeface="Aharoni" panose="02010803020104030203" pitchFamily="2" charset="-79"/>
            </a:rPr>
            <a:t>Altamont Group</a:t>
          </a:r>
        </a:p>
        <a:p>
          <a:pPr rtl="0">
            <a:lnSpc>
              <a:spcPct val="100000"/>
            </a:lnSpc>
          </a:pPr>
          <a:r>
            <a:rPr lang="en-CA" sz="1600" b="1" dirty="0">
              <a:latin typeface="Aharoni" panose="02010803020104030203" pitchFamily="2" charset="-79"/>
              <a:cs typeface="Aharoni" panose="02010803020104030203" pitchFamily="2" charset="-79"/>
            </a:rPr>
            <a:t>Paradigm. </a:t>
          </a:r>
          <a:r>
            <a:rPr lang="en-CA" sz="1600" b="1" dirty="0">
              <a:solidFill>
                <a:srgbClr val="FFC000"/>
              </a:solidFill>
              <a:latin typeface="Aharoni" panose="02010803020104030203" pitchFamily="2" charset="-79"/>
              <a:cs typeface="Aharoni" panose="02010803020104030203" pitchFamily="2" charset="-79"/>
            </a:rPr>
            <a:t>Shift. </a:t>
          </a:r>
          <a:r>
            <a:rPr lang="en-CA" sz="1600" b="1" dirty="0">
              <a:solidFill>
                <a:schemeClr val="accent5">
                  <a:lumMod val="50000"/>
                </a:schemeClr>
              </a:solidFill>
              <a:latin typeface="Aharoni" panose="02010803020104030203" pitchFamily="2" charset="-79"/>
              <a:cs typeface="Aharoni" panose="02010803020104030203" pitchFamily="2" charset="-79"/>
            </a:rPr>
            <a:t>Education.</a:t>
          </a:r>
        </a:p>
      </dgm:t>
    </dgm:pt>
    <dgm:pt modelId="{FAF272FA-4F8E-497F-96BA-0CE827325BF7}" type="parTrans" cxnId="{6F61F67E-0CDD-4295-BA09-D52D3103D480}">
      <dgm:prSet/>
      <dgm:spPr/>
      <dgm:t>
        <a:bodyPr/>
        <a:lstStyle/>
        <a:p>
          <a:endParaRPr lang="en-CA"/>
        </a:p>
      </dgm:t>
    </dgm:pt>
    <dgm:pt modelId="{A373EA9A-10F2-4872-A69F-24A5D57EF3F8}" type="sibTrans" cxnId="{6F61F67E-0CDD-4295-BA09-D52D3103D480}">
      <dgm:prSet/>
      <dgm:spPr/>
      <dgm:t>
        <a:bodyPr/>
        <a:lstStyle/>
        <a:p>
          <a:endParaRPr lang="en-CA"/>
        </a:p>
      </dgm:t>
    </dgm:pt>
    <dgm:pt modelId="{5A0DFB1E-261C-4A88-8120-9D000E574A8B}" type="pres">
      <dgm:prSet presAssocID="{44ACE9D6-DDF6-42E7-BB81-78ED82A89739}" presName="Name0" presStyleCnt="0">
        <dgm:presLayoutVars>
          <dgm:chMax val="1"/>
          <dgm:dir/>
          <dgm:animLvl val="ctr"/>
          <dgm:resizeHandles val="exact"/>
        </dgm:presLayoutVars>
      </dgm:prSet>
      <dgm:spPr/>
    </dgm:pt>
    <dgm:pt modelId="{CC7B923E-4486-4479-AB04-5C6438B912DD}" type="pres">
      <dgm:prSet presAssocID="{E983313C-B550-4FD1-9783-E63D8BA22021}" presName="centerShape" presStyleLbl="node0" presStyleIdx="0" presStyleCnt="1" custLinFactNeighborX="2711" custLinFactNeighborY="232"/>
      <dgm:spPr/>
    </dgm:pt>
  </dgm:ptLst>
  <dgm:cxnLst>
    <dgm:cxn modelId="{6F61F67E-0CDD-4295-BA09-D52D3103D480}" srcId="{44ACE9D6-DDF6-42E7-BB81-78ED82A89739}" destId="{E983313C-B550-4FD1-9783-E63D8BA22021}" srcOrd="0" destOrd="0" parTransId="{FAF272FA-4F8E-497F-96BA-0CE827325BF7}" sibTransId="{A373EA9A-10F2-4872-A69F-24A5D57EF3F8}"/>
    <dgm:cxn modelId="{26E77E8D-67BA-44B9-A001-CA989187C5BF}" type="presOf" srcId="{44ACE9D6-DDF6-42E7-BB81-78ED82A89739}" destId="{5A0DFB1E-261C-4A88-8120-9D000E574A8B}" srcOrd="0" destOrd="0" presId="urn:microsoft.com/office/officeart/2005/8/layout/radial6"/>
    <dgm:cxn modelId="{4F2AB1C1-42FD-465E-8155-AD35789CEBF7}" type="presOf" srcId="{E983313C-B550-4FD1-9783-E63D8BA22021}" destId="{CC7B923E-4486-4479-AB04-5C6438B912DD}" srcOrd="0" destOrd="0" presId="urn:microsoft.com/office/officeart/2005/8/layout/radial6"/>
    <dgm:cxn modelId="{BE5D1EDF-3913-4D1B-88F4-087228BB58B8}" type="presParOf" srcId="{5A0DFB1E-261C-4A88-8120-9D000E574A8B}" destId="{CC7B923E-4486-4479-AB04-5C6438B912DD}" srcOrd="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4ACE9D6-DDF6-42E7-BB81-78ED82A89739}" type="doc">
      <dgm:prSet loTypeId="urn:microsoft.com/office/officeart/2005/8/layout/radial6" loCatId="cycle" qsTypeId="urn:microsoft.com/office/officeart/2005/8/quickstyle/3d2" qsCatId="3D" csTypeId="urn:microsoft.com/office/officeart/2005/8/colors/accent6_2" csCatId="accent6" phldr="1"/>
      <dgm:spPr>
        <a:scene3d>
          <a:camera prst="orthographicFront">
            <a:rot lat="0" lon="0" rev="0"/>
          </a:camera>
          <a:lightRig rig="contrasting" dir="t">
            <a:rot lat="0" lon="0" rev="1500000"/>
          </a:lightRig>
        </a:scene3d>
      </dgm:spPr>
      <dgm:t>
        <a:bodyPr/>
        <a:lstStyle/>
        <a:p>
          <a:endParaRPr lang="en-CA"/>
        </a:p>
      </dgm:t>
    </dgm:pt>
    <dgm:pt modelId="{5A0DFB1E-261C-4A88-8120-9D000E574A8B}" type="pres">
      <dgm:prSet presAssocID="{44ACE9D6-DDF6-42E7-BB81-78ED82A89739}" presName="Name0" presStyleCnt="0">
        <dgm:presLayoutVars>
          <dgm:chMax val="1"/>
          <dgm:dir/>
          <dgm:animLvl val="ctr"/>
          <dgm:resizeHandles val="exact"/>
        </dgm:presLayoutVars>
      </dgm:prSet>
      <dgm:spPr/>
    </dgm:pt>
  </dgm:ptLst>
  <dgm:cxnLst>
    <dgm:cxn modelId="{26E77E8D-67BA-44B9-A001-CA989187C5BF}" type="presOf" srcId="{44ACE9D6-DDF6-42E7-BB81-78ED82A89739}" destId="{5A0DFB1E-261C-4A88-8120-9D000E574A8B}" srcOrd="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4ACE9D6-DDF6-42E7-BB81-78ED82A89739}" type="doc">
      <dgm:prSet loTypeId="urn:microsoft.com/office/officeart/2005/8/layout/radial6" loCatId="cycle" qsTypeId="urn:microsoft.com/office/officeart/2005/8/quickstyle/3d2" qsCatId="3D" csTypeId="urn:microsoft.com/office/officeart/2005/8/colors/accent6_2" csCatId="accent6" phldr="1"/>
      <dgm:spPr>
        <a:scene3d>
          <a:camera prst="orthographicFront">
            <a:rot lat="0" lon="0" rev="0"/>
          </a:camera>
          <a:lightRig rig="contrasting" dir="t">
            <a:rot lat="0" lon="0" rev="1500000"/>
          </a:lightRig>
        </a:scene3d>
      </dgm:spPr>
      <dgm:t>
        <a:bodyPr/>
        <a:lstStyle/>
        <a:p>
          <a:endParaRPr lang="en-CA"/>
        </a:p>
      </dgm:t>
    </dgm:pt>
    <dgm:pt modelId="{5A0DFB1E-261C-4A88-8120-9D000E574A8B}" type="pres">
      <dgm:prSet presAssocID="{44ACE9D6-DDF6-42E7-BB81-78ED82A89739}" presName="Name0" presStyleCnt="0">
        <dgm:presLayoutVars>
          <dgm:chMax val="1"/>
          <dgm:dir/>
          <dgm:animLvl val="ctr"/>
          <dgm:resizeHandles val="exact"/>
        </dgm:presLayoutVars>
      </dgm:prSet>
      <dgm:spPr/>
    </dgm:pt>
  </dgm:ptLst>
  <dgm:cxnLst>
    <dgm:cxn modelId="{26E77E8D-67BA-44B9-A001-CA989187C5BF}" type="presOf" srcId="{44ACE9D6-DDF6-42E7-BB81-78ED82A89739}" destId="{5A0DFB1E-261C-4A88-8120-9D000E574A8B}" srcOrd="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4ACE9D6-DDF6-42E7-BB81-78ED82A89739}" type="doc">
      <dgm:prSet loTypeId="urn:microsoft.com/office/officeart/2005/8/layout/radial6" loCatId="cycle" qsTypeId="urn:microsoft.com/office/officeart/2005/8/quickstyle/3d2" qsCatId="3D" csTypeId="urn:microsoft.com/office/officeart/2005/8/colors/accent6_2" csCatId="accent6" phldr="1"/>
      <dgm:spPr>
        <a:scene3d>
          <a:camera prst="orthographicFront">
            <a:rot lat="0" lon="0" rev="0"/>
          </a:camera>
          <a:lightRig rig="contrasting" dir="t">
            <a:rot lat="0" lon="0" rev="1500000"/>
          </a:lightRig>
        </a:scene3d>
      </dgm:spPr>
      <dgm:t>
        <a:bodyPr/>
        <a:lstStyle/>
        <a:p>
          <a:endParaRPr lang="en-CA"/>
        </a:p>
      </dgm:t>
    </dgm:pt>
    <dgm:pt modelId="{E983313C-B550-4FD1-9783-E63D8BA22021}">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lnSpc>
              <a:spcPct val="100000"/>
            </a:lnSpc>
          </a:pPr>
          <a:r>
            <a:rPr lang="en-CA" sz="1800" b="1" dirty="0">
              <a:solidFill>
                <a:schemeClr val="accent6">
                  <a:lumMod val="50000"/>
                </a:schemeClr>
              </a:solidFill>
              <a:latin typeface="Aharoni" panose="02010803020104030203" pitchFamily="2" charset="-79"/>
              <a:cs typeface="Aharoni" panose="02010803020104030203" pitchFamily="2" charset="-79"/>
            </a:rPr>
            <a:t>Altamont Group</a:t>
          </a:r>
        </a:p>
        <a:p>
          <a:pPr rtl="0">
            <a:lnSpc>
              <a:spcPct val="100000"/>
            </a:lnSpc>
          </a:pPr>
          <a:r>
            <a:rPr lang="en-CA" sz="1600" b="1" dirty="0">
              <a:latin typeface="Aharoni" panose="02010803020104030203" pitchFamily="2" charset="-79"/>
              <a:cs typeface="Aharoni" panose="02010803020104030203" pitchFamily="2" charset="-79"/>
            </a:rPr>
            <a:t>Paradigm. </a:t>
          </a:r>
          <a:r>
            <a:rPr lang="en-CA" sz="1600" b="1" dirty="0">
              <a:solidFill>
                <a:srgbClr val="FFC000"/>
              </a:solidFill>
              <a:latin typeface="Aharoni" panose="02010803020104030203" pitchFamily="2" charset="-79"/>
              <a:cs typeface="Aharoni" panose="02010803020104030203" pitchFamily="2" charset="-79"/>
            </a:rPr>
            <a:t>Shift. </a:t>
          </a:r>
          <a:r>
            <a:rPr lang="en-CA" sz="1600" b="1" dirty="0">
              <a:solidFill>
                <a:schemeClr val="accent5">
                  <a:lumMod val="50000"/>
                </a:schemeClr>
              </a:solidFill>
              <a:latin typeface="Aharoni" panose="02010803020104030203" pitchFamily="2" charset="-79"/>
              <a:cs typeface="Aharoni" panose="02010803020104030203" pitchFamily="2" charset="-79"/>
            </a:rPr>
            <a:t>Education.</a:t>
          </a:r>
        </a:p>
      </dgm:t>
    </dgm:pt>
    <dgm:pt modelId="{FAF272FA-4F8E-497F-96BA-0CE827325BF7}" type="parTrans" cxnId="{6F61F67E-0CDD-4295-BA09-D52D3103D480}">
      <dgm:prSet/>
      <dgm:spPr/>
      <dgm:t>
        <a:bodyPr/>
        <a:lstStyle/>
        <a:p>
          <a:endParaRPr lang="en-CA"/>
        </a:p>
      </dgm:t>
    </dgm:pt>
    <dgm:pt modelId="{A373EA9A-10F2-4872-A69F-24A5D57EF3F8}" type="sibTrans" cxnId="{6F61F67E-0CDD-4295-BA09-D52D3103D480}">
      <dgm:prSet/>
      <dgm:spPr/>
      <dgm:t>
        <a:bodyPr/>
        <a:lstStyle/>
        <a:p>
          <a:endParaRPr lang="en-CA"/>
        </a:p>
      </dgm:t>
    </dgm:pt>
    <dgm:pt modelId="{5A0DFB1E-261C-4A88-8120-9D000E574A8B}" type="pres">
      <dgm:prSet presAssocID="{44ACE9D6-DDF6-42E7-BB81-78ED82A89739}" presName="Name0" presStyleCnt="0">
        <dgm:presLayoutVars>
          <dgm:chMax val="1"/>
          <dgm:dir/>
          <dgm:animLvl val="ctr"/>
          <dgm:resizeHandles val="exact"/>
        </dgm:presLayoutVars>
      </dgm:prSet>
      <dgm:spPr/>
    </dgm:pt>
    <dgm:pt modelId="{CC7B923E-4486-4479-AB04-5C6438B912DD}" type="pres">
      <dgm:prSet presAssocID="{E983313C-B550-4FD1-9783-E63D8BA22021}" presName="centerShape" presStyleLbl="node0" presStyleIdx="0" presStyleCnt="1" custLinFactNeighborX="2711" custLinFactNeighborY="232"/>
      <dgm:spPr/>
    </dgm:pt>
  </dgm:ptLst>
  <dgm:cxnLst>
    <dgm:cxn modelId="{6F61F67E-0CDD-4295-BA09-D52D3103D480}" srcId="{44ACE9D6-DDF6-42E7-BB81-78ED82A89739}" destId="{E983313C-B550-4FD1-9783-E63D8BA22021}" srcOrd="0" destOrd="0" parTransId="{FAF272FA-4F8E-497F-96BA-0CE827325BF7}" sibTransId="{A373EA9A-10F2-4872-A69F-24A5D57EF3F8}"/>
    <dgm:cxn modelId="{26E77E8D-67BA-44B9-A001-CA989187C5BF}" type="presOf" srcId="{44ACE9D6-DDF6-42E7-BB81-78ED82A89739}" destId="{5A0DFB1E-261C-4A88-8120-9D000E574A8B}" srcOrd="0" destOrd="0" presId="urn:microsoft.com/office/officeart/2005/8/layout/radial6"/>
    <dgm:cxn modelId="{4F2AB1C1-42FD-465E-8155-AD35789CEBF7}" type="presOf" srcId="{E983313C-B550-4FD1-9783-E63D8BA22021}" destId="{CC7B923E-4486-4479-AB04-5C6438B912DD}" srcOrd="0" destOrd="0" presId="urn:microsoft.com/office/officeart/2005/8/layout/radial6"/>
    <dgm:cxn modelId="{BE5D1EDF-3913-4D1B-88F4-087228BB58B8}" type="presParOf" srcId="{5A0DFB1E-261C-4A88-8120-9D000E574A8B}" destId="{CC7B923E-4486-4479-AB04-5C6438B912DD}" srcOrd="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4ACE9D6-DDF6-42E7-BB81-78ED82A89739}" type="doc">
      <dgm:prSet loTypeId="urn:microsoft.com/office/officeart/2005/8/layout/radial6" loCatId="cycle" qsTypeId="urn:microsoft.com/office/officeart/2005/8/quickstyle/3d2" qsCatId="3D" csTypeId="urn:microsoft.com/office/officeart/2005/8/colors/accent6_2" csCatId="accent6" phldr="1"/>
      <dgm:spPr>
        <a:scene3d>
          <a:camera prst="orthographicFront">
            <a:rot lat="0" lon="0" rev="0"/>
          </a:camera>
          <a:lightRig rig="contrasting" dir="t">
            <a:rot lat="0" lon="0" rev="1500000"/>
          </a:lightRig>
        </a:scene3d>
      </dgm:spPr>
      <dgm:t>
        <a:bodyPr/>
        <a:lstStyle/>
        <a:p>
          <a:endParaRPr lang="en-CA"/>
        </a:p>
      </dgm:t>
    </dgm:pt>
    <dgm:pt modelId="{E983313C-B550-4FD1-9783-E63D8BA22021}">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lnSpc>
              <a:spcPct val="100000"/>
            </a:lnSpc>
          </a:pPr>
          <a:r>
            <a:rPr lang="en-CA" sz="1800" b="1" dirty="0">
              <a:solidFill>
                <a:schemeClr val="accent6">
                  <a:lumMod val="50000"/>
                </a:schemeClr>
              </a:solidFill>
              <a:latin typeface="Aharoni" panose="02010803020104030203" pitchFamily="2" charset="-79"/>
              <a:cs typeface="Aharoni" panose="02010803020104030203" pitchFamily="2" charset="-79"/>
            </a:rPr>
            <a:t>Altamont Group</a:t>
          </a:r>
        </a:p>
        <a:p>
          <a:pPr rtl="0">
            <a:lnSpc>
              <a:spcPct val="100000"/>
            </a:lnSpc>
          </a:pPr>
          <a:r>
            <a:rPr lang="en-CA" sz="1600" b="1" dirty="0">
              <a:latin typeface="Aharoni" panose="02010803020104030203" pitchFamily="2" charset="-79"/>
              <a:cs typeface="Aharoni" panose="02010803020104030203" pitchFamily="2" charset="-79"/>
            </a:rPr>
            <a:t>Paradigm. </a:t>
          </a:r>
          <a:r>
            <a:rPr lang="en-CA" sz="1600" b="1" dirty="0">
              <a:solidFill>
                <a:srgbClr val="FFC000"/>
              </a:solidFill>
              <a:latin typeface="Aharoni" panose="02010803020104030203" pitchFamily="2" charset="-79"/>
              <a:cs typeface="Aharoni" panose="02010803020104030203" pitchFamily="2" charset="-79"/>
            </a:rPr>
            <a:t>Shift. </a:t>
          </a:r>
          <a:r>
            <a:rPr lang="en-CA" sz="1600" b="1" dirty="0">
              <a:solidFill>
                <a:schemeClr val="accent5">
                  <a:lumMod val="50000"/>
                </a:schemeClr>
              </a:solidFill>
              <a:latin typeface="Aharoni" panose="02010803020104030203" pitchFamily="2" charset="-79"/>
              <a:cs typeface="Aharoni" panose="02010803020104030203" pitchFamily="2" charset="-79"/>
            </a:rPr>
            <a:t>Education.</a:t>
          </a:r>
        </a:p>
      </dgm:t>
    </dgm:pt>
    <dgm:pt modelId="{FAF272FA-4F8E-497F-96BA-0CE827325BF7}" type="parTrans" cxnId="{6F61F67E-0CDD-4295-BA09-D52D3103D480}">
      <dgm:prSet/>
      <dgm:spPr/>
      <dgm:t>
        <a:bodyPr/>
        <a:lstStyle/>
        <a:p>
          <a:endParaRPr lang="en-CA"/>
        </a:p>
      </dgm:t>
    </dgm:pt>
    <dgm:pt modelId="{A373EA9A-10F2-4872-A69F-24A5D57EF3F8}" type="sibTrans" cxnId="{6F61F67E-0CDD-4295-BA09-D52D3103D480}">
      <dgm:prSet/>
      <dgm:spPr/>
      <dgm:t>
        <a:bodyPr/>
        <a:lstStyle/>
        <a:p>
          <a:endParaRPr lang="en-CA"/>
        </a:p>
      </dgm:t>
    </dgm:pt>
    <dgm:pt modelId="{5A0DFB1E-261C-4A88-8120-9D000E574A8B}" type="pres">
      <dgm:prSet presAssocID="{44ACE9D6-DDF6-42E7-BB81-78ED82A89739}" presName="Name0" presStyleCnt="0">
        <dgm:presLayoutVars>
          <dgm:chMax val="1"/>
          <dgm:dir/>
          <dgm:animLvl val="ctr"/>
          <dgm:resizeHandles val="exact"/>
        </dgm:presLayoutVars>
      </dgm:prSet>
      <dgm:spPr/>
    </dgm:pt>
    <dgm:pt modelId="{CC7B923E-4486-4479-AB04-5C6438B912DD}" type="pres">
      <dgm:prSet presAssocID="{E983313C-B550-4FD1-9783-E63D8BA22021}" presName="centerShape" presStyleLbl="node0" presStyleIdx="0" presStyleCnt="1" custLinFactNeighborX="2711" custLinFactNeighborY="232"/>
      <dgm:spPr/>
    </dgm:pt>
  </dgm:ptLst>
  <dgm:cxnLst>
    <dgm:cxn modelId="{6F61F67E-0CDD-4295-BA09-D52D3103D480}" srcId="{44ACE9D6-DDF6-42E7-BB81-78ED82A89739}" destId="{E983313C-B550-4FD1-9783-E63D8BA22021}" srcOrd="0" destOrd="0" parTransId="{FAF272FA-4F8E-497F-96BA-0CE827325BF7}" sibTransId="{A373EA9A-10F2-4872-A69F-24A5D57EF3F8}"/>
    <dgm:cxn modelId="{26E77E8D-67BA-44B9-A001-CA989187C5BF}" type="presOf" srcId="{44ACE9D6-DDF6-42E7-BB81-78ED82A89739}" destId="{5A0DFB1E-261C-4A88-8120-9D000E574A8B}" srcOrd="0" destOrd="0" presId="urn:microsoft.com/office/officeart/2005/8/layout/radial6"/>
    <dgm:cxn modelId="{4F2AB1C1-42FD-465E-8155-AD35789CEBF7}" type="presOf" srcId="{E983313C-B550-4FD1-9783-E63D8BA22021}" destId="{CC7B923E-4486-4479-AB04-5C6438B912DD}" srcOrd="0" destOrd="0" presId="urn:microsoft.com/office/officeart/2005/8/layout/radial6"/>
    <dgm:cxn modelId="{BE5D1EDF-3913-4D1B-88F4-087228BB58B8}" type="presParOf" srcId="{5A0DFB1E-261C-4A88-8120-9D000E574A8B}" destId="{CC7B923E-4486-4479-AB04-5C6438B912DD}" srcOrd="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4ACE9D6-DDF6-42E7-BB81-78ED82A89739}" type="doc">
      <dgm:prSet loTypeId="urn:microsoft.com/office/officeart/2005/8/layout/radial6" loCatId="cycle" qsTypeId="urn:microsoft.com/office/officeart/2005/8/quickstyle/3d2" qsCatId="3D" csTypeId="urn:microsoft.com/office/officeart/2005/8/colors/accent6_2" csCatId="accent6" phldr="1"/>
      <dgm:spPr>
        <a:scene3d>
          <a:camera prst="orthographicFront">
            <a:rot lat="0" lon="0" rev="0"/>
          </a:camera>
          <a:lightRig rig="contrasting" dir="t">
            <a:rot lat="0" lon="0" rev="1500000"/>
          </a:lightRig>
        </a:scene3d>
      </dgm:spPr>
      <dgm:t>
        <a:bodyPr/>
        <a:lstStyle/>
        <a:p>
          <a:endParaRPr lang="en-CA"/>
        </a:p>
      </dgm:t>
    </dgm:pt>
    <dgm:pt modelId="{E983313C-B550-4FD1-9783-E63D8BA22021}">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lnSpc>
              <a:spcPct val="100000"/>
            </a:lnSpc>
          </a:pPr>
          <a:r>
            <a:rPr lang="en-CA" sz="1800" b="1" dirty="0">
              <a:solidFill>
                <a:schemeClr val="accent6">
                  <a:lumMod val="50000"/>
                </a:schemeClr>
              </a:solidFill>
              <a:latin typeface="Aharoni" panose="02010803020104030203" pitchFamily="2" charset="-79"/>
              <a:cs typeface="Aharoni" panose="02010803020104030203" pitchFamily="2" charset="-79"/>
            </a:rPr>
            <a:t>Altamont Group</a:t>
          </a:r>
        </a:p>
        <a:p>
          <a:pPr rtl="0">
            <a:lnSpc>
              <a:spcPct val="100000"/>
            </a:lnSpc>
          </a:pPr>
          <a:r>
            <a:rPr lang="en-CA" sz="1600" b="1" dirty="0">
              <a:latin typeface="Aharoni" panose="02010803020104030203" pitchFamily="2" charset="-79"/>
              <a:cs typeface="Aharoni" panose="02010803020104030203" pitchFamily="2" charset="-79"/>
            </a:rPr>
            <a:t>Paradigm. </a:t>
          </a:r>
          <a:r>
            <a:rPr lang="en-CA" sz="1600" b="1" dirty="0">
              <a:solidFill>
                <a:srgbClr val="FFC000"/>
              </a:solidFill>
              <a:latin typeface="Aharoni" panose="02010803020104030203" pitchFamily="2" charset="-79"/>
              <a:cs typeface="Aharoni" panose="02010803020104030203" pitchFamily="2" charset="-79"/>
            </a:rPr>
            <a:t>Shift. </a:t>
          </a:r>
          <a:r>
            <a:rPr lang="en-CA" sz="1600" b="1" dirty="0">
              <a:solidFill>
                <a:schemeClr val="accent5">
                  <a:lumMod val="50000"/>
                </a:schemeClr>
              </a:solidFill>
              <a:latin typeface="Aharoni" panose="02010803020104030203" pitchFamily="2" charset="-79"/>
              <a:cs typeface="Aharoni" panose="02010803020104030203" pitchFamily="2" charset="-79"/>
            </a:rPr>
            <a:t>Education.</a:t>
          </a:r>
        </a:p>
      </dgm:t>
    </dgm:pt>
    <dgm:pt modelId="{FAF272FA-4F8E-497F-96BA-0CE827325BF7}" type="parTrans" cxnId="{6F61F67E-0CDD-4295-BA09-D52D3103D480}">
      <dgm:prSet/>
      <dgm:spPr/>
      <dgm:t>
        <a:bodyPr/>
        <a:lstStyle/>
        <a:p>
          <a:endParaRPr lang="en-CA"/>
        </a:p>
      </dgm:t>
    </dgm:pt>
    <dgm:pt modelId="{A373EA9A-10F2-4872-A69F-24A5D57EF3F8}" type="sibTrans" cxnId="{6F61F67E-0CDD-4295-BA09-D52D3103D480}">
      <dgm:prSet/>
      <dgm:spPr/>
      <dgm:t>
        <a:bodyPr/>
        <a:lstStyle/>
        <a:p>
          <a:endParaRPr lang="en-CA"/>
        </a:p>
      </dgm:t>
    </dgm:pt>
    <dgm:pt modelId="{5A0DFB1E-261C-4A88-8120-9D000E574A8B}" type="pres">
      <dgm:prSet presAssocID="{44ACE9D6-DDF6-42E7-BB81-78ED82A89739}" presName="Name0" presStyleCnt="0">
        <dgm:presLayoutVars>
          <dgm:chMax val="1"/>
          <dgm:dir/>
          <dgm:animLvl val="ctr"/>
          <dgm:resizeHandles val="exact"/>
        </dgm:presLayoutVars>
      </dgm:prSet>
      <dgm:spPr/>
    </dgm:pt>
    <dgm:pt modelId="{CC7B923E-4486-4479-AB04-5C6438B912DD}" type="pres">
      <dgm:prSet presAssocID="{E983313C-B550-4FD1-9783-E63D8BA22021}" presName="centerShape" presStyleLbl="node0" presStyleIdx="0" presStyleCnt="1" custLinFactNeighborX="2711" custLinFactNeighborY="232"/>
      <dgm:spPr/>
    </dgm:pt>
  </dgm:ptLst>
  <dgm:cxnLst>
    <dgm:cxn modelId="{6F61F67E-0CDD-4295-BA09-D52D3103D480}" srcId="{44ACE9D6-DDF6-42E7-BB81-78ED82A89739}" destId="{E983313C-B550-4FD1-9783-E63D8BA22021}" srcOrd="0" destOrd="0" parTransId="{FAF272FA-4F8E-497F-96BA-0CE827325BF7}" sibTransId="{A373EA9A-10F2-4872-A69F-24A5D57EF3F8}"/>
    <dgm:cxn modelId="{26E77E8D-67BA-44B9-A001-CA989187C5BF}" type="presOf" srcId="{44ACE9D6-DDF6-42E7-BB81-78ED82A89739}" destId="{5A0DFB1E-261C-4A88-8120-9D000E574A8B}" srcOrd="0" destOrd="0" presId="urn:microsoft.com/office/officeart/2005/8/layout/radial6"/>
    <dgm:cxn modelId="{4F2AB1C1-42FD-465E-8155-AD35789CEBF7}" type="presOf" srcId="{E983313C-B550-4FD1-9783-E63D8BA22021}" destId="{CC7B923E-4486-4479-AB04-5C6438B912DD}" srcOrd="0" destOrd="0" presId="urn:microsoft.com/office/officeart/2005/8/layout/radial6"/>
    <dgm:cxn modelId="{BE5D1EDF-3913-4D1B-88F4-087228BB58B8}" type="presParOf" srcId="{5A0DFB1E-261C-4A88-8120-9D000E574A8B}" destId="{CC7B923E-4486-4479-AB04-5C6438B912DD}" srcOrd="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4ACE9D6-DDF6-42E7-BB81-78ED82A89739}" type="doc">
      <dgm:prSet loTypeId="urn:microsoft.com/office/officeart/2005/8/layout/radial6" loCatId="cycle" qsTypeId="urn:microsoft.com/office/officeart/2005/8/quickstyle/3d2" qsCatId="3D" csTypeId="urn:microsoft.com/office/officeart/2005/8/colors/accent6_2" csCatId="accent6" phldr="1"/>
      <dgm:spPr>
        <a:scene3d>
          <a:camera prst="orthographicFront">
            <a:rot lat="0" lon="0" rev="0"/>
          </a:camera>
          <a:lightRig rig="contrasting" dir="t">
            <a:rot lat="0" lon="0" rev="1500000"/>
          </a:lightRig>
        </a:scene3d>
      </dgm:spPr>
      <dgm:t>
        <a:bodyPr/>
        <a:lstStyle/>
        <a:p>
          <a:endParaRPr lang="en-CA"/>
        </a:p>
      </dgm:t>
    </dgm:pt>
    <dgm:pt modelId="{E983313C-B550-4FD1-9783-E63D8BA22021}">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lnSpc>
              <a:spcPct val="100000"/>
            </a:lnSpc>
          </a:pPr>
          <a:r>
            <a:rPr lang="en-CA" sz="1800" b="1" dirty="0">
              <a:solidFill>
                <a:schemeClr val="accent6">
                  <a:lumMod val="50000"/>
                </a:schemeClr>
              </a:solidFill>
              <a:latin typeface="Aharoni" panose="02010803020104030203" pitchFamily="2" charset="-79"/>
              <a:cs typeface="Aharoni" panose="02010803020104030203" pitchFamily="2" charset="-79"/>
            </a:rPr>
            <a:t>Altamont Group</a:t>
          </a:r>
        </a:p>
        <a:p>
          <a:pPr rtl="0">
            <a:lnSpc>
              <a:spcPct val="100000"/>
            </a:lnSpc>
          </a:pPr>
          <a:r>
            <a:rPr lang="en-CA" sz="1600" b="1" dirty="0">
              <a:latin typeface="Aharoni" panose="02010803020104030203" pitchFamily="2" charset="-79"/>
              <a:cs typeface="Aharoni" panose="02010803020104030203" pitchFamily="2" charset="-79"/>
            </a:rPr>
            <a:t>Paradigm. </a:t>
          </a:r>
          <a:r>
            <a:rPr lang="en-CA" sz="1600" b="1" dirty="0">
              <a:solidFill>
                <a:srgbClr val="FFC000"/>
              </a:solidFill>
              <a:latin typeface="Aharoni" panose="02010803020104030203" pitchFamily="2" charset="-79"/>
              <a:cs typeface="Aharoni" panose="02010803020104030203" pitchFamily="2" charset="-79"/>
            </a:rPr>
            <a:t>Shift. </a:t>
          </a:r>
          <a:r>
            <a:rPr lang="en-CA" sz="1600" b="1" dirty="0">
              <a:solidFill>
                <a:schemeClr val="accent5">
                  <a:lumMod val="50000"/>
                </a:schemeClr>
              </a:solidFill>
              <a:latin typeface="Aharoni" panose="02010803020104030203" pitchFamily="2" charset="-79"/>
              <a:cs typeface="Aharoni" panose="02010803020104030203" pitchFamily="2" charset="-79"/>
            </a:rPr>
            <a:t>Education.</a:t>
          </a:r>
        </a:p>
      </dgm:t>
    </dgm:pt>
    <dgm:pt modelId="{FAF272FA-4F8E-497F-96BA-0CE827325BF7}" type="parTrans" cxnId="{6F61F67E-0CDD-4295-BA09-D52D3103D480}">
      <dgm:prSet/>
      <dgm:spPr/>
      <dgm:t>
        <a:bodyPr/>
        <a:lstStyle/>
        <a:p>
          <a:endParaRPr lang="en-CA"/>
        </a:p>
      </dgm:t>
    </dgm:pt>
    <dgm:pt modelId="{A373EA9A-10F2-4872-A69F-24A5D57EF3F8}" type="sibTrans" cxnId="{6F61F67E-0CDD-4295-BA09-D52D3103D480}">
      <dgm:prSet/>
      <dgm:spPr/>
      <dgm:t>
        <a:bodyPr/>
        <a:lstStyle/>
        <a:p>
          <a:endParaRPr lang="en-CA"/>
        </a:p>
      </dgm:t>
    </dgm:pt>
    <dgm:pt modelId="{5A0DFB1E-261C-4A88-8120-9D000E574A8B}" type="pres">
      <dgm:prSet presAssocID="{44ACE9D6-DDF6-42E7-BB81-78ED82A89739}" presName="Name0" presStyleCnt="0">
        <dgm:presLayoutVars>
          <dgm:chMax val="1"/>
          <dgm:dir/>
          <dgm:animLvl val="ctr"/>
          <dgm:resizeHandles val="exact"/>
        </dgm:presLayoutVars>
      </dgm:prSet>
      <dgm:spPr/>
    </dgm:pt>
    <dgm:pt modelId="{CC7B923E-4486-4479-AB04-5C6438B912DD}" type="pres">
      <dgm:prSet presAssocID="{E983313C-B550-4FD1-9783-E63D8BA22021}" presName="centerShape" presStyleLbl="node0" presStyleIdx="0" presStyleCnt="1" custLinFactNeighborX="2711" custLinFactNeighborY="232"/>
      <dgm:spPr/>
    </dgm:pt>
  </dgm:ptLst>
  <dgm:cxnLst>
    <dgm:cxn modelId="{6F61F67E-0CDD-4295-BA09-D52D3103D480}" srcId="{44ACE9D6-DDF6-42E7-BB81-78ED82A89739}" destId="{E983313C-B550-4FD1-9783-E63D8BA22021}" srcOrd="0" destOrd="0" parTransId="{FAF272FA-4F8E-497F-96BA-0CE827325BF7}" sibTransId="{A373EA9A-10F2-4872-A69F-24A5D57EF3F8}"/>
    <dgm:cxn modelId="{26E77E8D-67BA-44B9-A001-CA989187C5BF}" type="presOf" srcId="{44ACE9D6-DDF6-42E7-BB81-78ED82A89739}" destId="{5A0DFB1E-261C-4A88-8120-9D000E574A8B}" srcOrd="0" destOrd="0" presId="urn:microsoft.com/office/officeart/2005/8/layout/radial6"/>
    <dgm:cxn modelId="{4F2AB1C1-42FD-465E-8155-AD35789CEBF7}" type="presOf" srcId="{E983313C-B550-4FD1-9783-E63D8BA22021}" destId="{CC7B923E-4486-4479-AB04-5C6438B912DD}" srcOrd="0" destOrd="0" presId="urn:microsoft.com/office/officeart/2005/8/layout/radial6"/>
    <dgm:cxn modelId="{BE5D1EDF-3913-4D1B-88F4-087228BB58B8}" type="presParOf" srcId="{5A0DFB1E-261C-4A88-8120-9D000E574A8B}" destId="{CC7B923E-4486-4479-AB04-5C6438B912DD}" srcOrd="0"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4ACE9D6-DDF6-42E7-BB81-78ED82A89739}" type="doc">
      <dgm:prSet loTypeId="urn:microsoft.com/office/officeart/2005/8/layout/radial6" loCatId="cycle" qsTypeId="urn:microsoft.com/office/officeart/2005/8/quickstyle/3d2" qsCatId="3D" csTypeId="urn:microsoft.com/office/officeart/2005/8/colors/accent6_2" csCatId="accent6" phldr="1"/>
      <dgm:spPr>
        <a:scene3d>
          <a:camera prst="orthographicFront">
            <a:rot lat="0" lon="0" rev="0"/>
          </a:camera>
          <a:lightRig rig="contrasting" dir="t">
            <a:rot lat="0" lon="0" rev="1500000"/>
          </a:lightRig>
        </a:scene3d>
      </dgm:spPr>
      <dgm:t>
        <a:bodyPr/>
        <a:lstStyle/>
        <a:p>
          <a:endParaRPr lang="en-CA"/>
        </a:p>
      </dgm:t>
    </dgm:pt>
    <dgm:pt modelId="{E983313C-B550-4FD1-9783-E63D8BA22021}">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lnSpc>
              <a:spcPct val="100000"/>
            </a:lnSpc>
          </a:pPr>
          <a:r>
            <a:rPr lang="en-CA" sz="1800" b="1" dirty="0">
              <a:solidFill>
                <a:schemeClr val="accent6">
                  <a:lumMod val="50000"/>
                </a:schemeClr>
              </a:solidFill>
              <a:latin typeface="Aharoni" panose="02010803020104030203" pitchFamily="2" charset="-79"/>
              <a:cs typeface="Aharoni" panose="02010803020104030203" pitchFamily="2" charset="-79"/>
            </a:rPr>
            <a:t>Altamont Group</a:t>
          </a:r>
        </a:p>
        <a:p>
          <a:pPr rtl="0">
            <a:lnSpc>
              <a:spcPct val="100000"/>
            </a:lnSpc>
          </a:pPr>
          <a:r>
            <a:rPr lang="en-CA" sz="1600" b="1" dirty="0">
              <a:latin typeface="Aharoni" panose="02010803020104030203" pitchFamily="2" charset="-79"/>
              <a:cs typeface="Aharoni" panose="02010803020104030203" pitchFamily="2" charset="-79"/>
            </a:rPr>
            <a:t>Paradigm. </a:t>
          </a:r>
          <a:r>
            <a:rPr lang="en-CA" sz="1600" b="1" dirty="0">
              <a:solidFill>
                <a:srgbClr val="FFC000"/>
              </a:solidFill>
              <a:latin typeface="Aharoni" panose="02010803020104030203" pitchFamily="2" charset="-79"/>
              <a:cs typeface="Aharoni" panose="02010803020104030203" pitchFamily="2" charset="-79"/>
            </a:rPr>
            <a:t>Shift. </a:t>
          </a:r>
          <a:r>
            <a:rPr lang="en-CA" sz="1600" b="1" dirty="0">
              <a:solidFill>
                <a:schemeClr val="accent5">
                  <a:lumMod val="50000"/>
                </a:schemeClr>
              </a:solidFill>
              <a:latin typeface="Aharoni" panose="02010803020104030203" pitchFamily="2" charset="-79"/>
              <a:cs typeface="Aharoni" panose="02010803020104030203" pitchFamily="2" charset="-79"/>
            </a:rPr>
            <a:t>Education.</a:t>
          </a:r>
        </a:p>
      </dgm:t>
    </dgm:pt>
    <dgm:pt modelId="{FAF272FA-4F8E-497F-96BA-0CE827325BF7}" type="parTrans" cxnId="{6F61F67E-0CDD-4295-BA09-D52D3103D480}">
      <dgm:prSet/>
      <dgm:spPr/>
      <dgm:t>
        <a:bodyPr/>
        <a:lstStyle/>
        <a:p>
          <a:endParaRPr lang="en-CA"/>
        </a:p>
      </dgm:t>
    </dgm:pt>
    <dgm:pt modelId="{A373EA9A-10F2-4872-A69F-24A5D57EF3F8}" type="sibTrans" cxnId="{6F61F67E-0CDD-4295-BA09-D52D3103D480}">
      <dgm:prSet/>
      <dgm:spPr/>
      <dgm:t>
        <a:bodyPr/>
        <a:lstStyle/>
        <a:p>
          <a:endParaRPr lang="en-CA"/>
        </a:p>
      </dgm:t>
    </dgm:pt>
    <dgm:pt modelId="{5A0DFB1E-261C-4A88-8120-9D000E574A8B}" type="pres">
      <dgm:prSet presAssocID="{44ACE9D6-DDF6-42E7-BB81-78ED82A89739}" presName="Name0" presStyleCnt="0">
        <dgm:presLayoutVars>
          <dgm:chMax val="1"/>
          <dgm:dir/>
          <dgm:animLvl val="ctr"/>
          <dgm:resizeHandles val="exact"/>
        </dgm:presLayoutVars>
      </dgm:prSet>
      <dgm:spPr/>
    </dgm:pt>
    <dgm:pt modelId="{CC7B923E-4486-4479-AB04-5C6438B912DD}" type="pres">
      <dgm:prSet presAssocID="{E983313C-B550-4FD1-9783-E63D8BA22021}" presName="centerShape" presStyleLbl="node0" presStyleIdx="0" presStyleCnt="1" custLinFactNeighborX="2711" custLinFactNeighborY="232"/>
      <dgm:spPr/>
    </dgm:pt>
  </dgm:ptLst>
  <dgm:cxnLst>
    <dgm:cxn modelId="{6F61F67E-0CDD-4295-BA09-D52D3103D480}" srcId="{44ACE9D6-DDF6-42E7-BB81-78ED82A89739}" destId="{E983313C-B550-4FD1-9783-E63D8BA22021}" srcOrd="0" destOrd="0" parTransId="{FAF272FA-4F8E-497F-96BA-0CE827325BF7}" sibTransId="{A373EA9A-10F2-4872-A69F-24A5D57EF3F8}"/>
    <dgm:cxn modelId="{26E77E8D-67BA-44B9-A001-CA989187C5BF}" type="presOf" srcId="{44ACE9D6-DDF6-42E7-BB81-78ED82A89739}" destId="{5A0DFB1E-261C-4A88-8120-9D000E574A8B}" srcOrd="0" destOrd="0" presId="urn:microsoft.com/office/officeart/2005/8/layout/radial6"/>
    <dgm:cxn modelId="{4F2AB1C1-42FD-465E-8155-AD35789CEBF7}" type="presOf" srcId="{E983313C-B550-4FD1-9783-E63D8BA22021}" destId="{CC7B923E-4486-4479-AB04-5C6438B912DD}" srcOrd="0" destOrd="0" presId="urn:microsoft.com/office/officeart/2005/8/layout/radial6"/>
    <dgm:cxn modelId="{BE5D1EDF-3913-4D1B-88F4-087228BB58B8}" type="presParOf" srcId="{5A0DFB1E-261C-4A88-8120-9D000E574A8B}" destId="{CC7B923E-4486-4479-AB04-5C6438B912DD}" srcOrd="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ACE9D6-DDF6-42E7-BB81-78ED82A89739}" type="doc">
      <dgm:prSet loTypeId="urn:microsoft.com/office/officeart/2005/8/layout/radial6" loCatId="cycle" qsTypeId="urn:microsoft.com/office/officeart/2005/8/quickstyle/3d2" qsCatId="3D" csTypeId="urn:microsoft.com/office/officeart/2005/8/colors/accent6_2" csCatId="accent6" phldr="1"/>
      <dgm:spPr>
        <a:scene3d>
          <a:camera prst="orthographicFront">
            <a:rot lat="0" lon="0" rev="0"/>
          </a:camera>
          <a:lightRig rig="contrasting" dir="t">
            <a:rot lat="0" lon="0" rev="1500000"/>
          </a:lightRig>
        </a:scene3d>
      </dgm:spPr>
      <dgm:t>
        <a:bodyPr/>
        <a:lstStyle/>
        <a:p>
          <a:endParaRPr lang="en-CA"/>
        </a:p>
      </dgm:t>
    </dgm:pt>
    <dgm:pt modelId="{E983313C-B550-4FD1-9783-E63D8BA22021}">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lnSpc>
              <a:spcPct val="100000"/>
            </a:lnSpc>
          </a:pPr>
          <a:r>
            <a:rPr lang="en-CA" sz="1800" b="1" dirty="0">
              <a:solidFill>
                <a:schemeClr val="accent6">
                  <a:lumMod val="50000"/>
                </a:schemeClr>
              </a:solidFill>
              <a:latin typeface="Aharoni" panose="02010803020104030203" pitchFamily="2" charset="-79"/>
              <a:cs typeface="Aharoni" panose="02010803020104030203" pitchFamily="2" charset="-79"/>
            </a:rPr>
            <a:t>Altamont Group</a:t>
          </a:r>
        </a:p>
        <a:p>
          <a:pPr rtl="0">
            <a:lnSpc>
              <a:spcPct val="100000"/>
            </a:lnSpc>
          </a:pPr>
          <a:r>
            <a:rPr lang="en-CA" sz="1600" b="1" dirty="0">
              <a:latin typeface="Aharoni" panose="02010803020104030203" pitchFamily="2" charset="-79"/>
              <a:cs typeface="Aharoni" panose="02010803020104030203" pitchFamily="2" charset="-79"/>
            </a:rPr>
            <a:t>Paradigm. </a:t>
          </a:r>
          <a:r>
            <a:rPr lang="en-CA" sz="1600" b="1" dirty="0">
              <a:solidFill>
                <a:srgbClr val="FFC000"/>
              </a:solidFill>
              <a:latin typeface="Aharoni" panose="02010803020104030203" pitchFamily="2" charset="-79"/>
              <a:cs typeface="Aharoni" panose="02010803020104030203" pitchFamily="2" charset="-79"/>
            </a:rPr>
            <a:t>Shift. </a:t>
          </a:r>
          <a:r>
            <a:rPr lang="en-CA" sz="1600" b="1" dirty="0">
              <a:solidFill>
                <a:schemeClr val="accent5">
                  <a:lumMod val="50000"/>
                </a:schemeClr>
              </a:solidFill>
              <a:latin typeface="Aharoni" panose="02010803020104030203" pitchFamily="2" charset="-79"/>
              <a:cs typeface="Aharoni" panose="02010803020104030203" pitchFamily="2" charset="-79"/>
            </a:rPr>
            <a:t>Education.</a:t>
          </a:r>
        </a:p>
      </dgm:t>
    </dgm:pt>
    <dgm:pt modelId="{FAF272FA-4F8E-497F-96BA-0CE827325BF7}" type="parTrans" cxnId="{6F61F67E-0CDD-4295-BA09-D52D3103D480}">
      <dgm:prSet/>
      <dgm:spPr/>
      <dgm:t>
        <a:bodyPr/>
        <a:lstStyle/>
        <a:p>
          <a:endParaRPr lang="en-CA"/>
        </a:p>
      </dgm:t>
    </dgm:pt>
    <dgm:pt modelId="{A373EA9A-10F2-4872-A69F-24A5D57EF3F8}" type="sibTrans" cxnId="{6F61F67E-0CDD-4295-BA09-D52D3103D480}">
      <dgm:prSet/>
      <dgm:spPr/>
      <dgm:t>
        <a:bodyPr/>
        <a:lstStyle/>
        <a:p>
          <a:endParaRPr lang="en-CA"/>
        </a:p>
      </dgm:t>
    </dgm:pt>
    <dgm:pt modelId="{5A0DFB1E-261C-4A88-8120-9D000E574A8B}" type="pres">
      <dgm:prSet presAssocID="{44ACE9D6-DDF6-42E7-BB81-78ED82A89739}" presName="Name0" presStyleCnt="0">
        <dgm:presLayoutVars>
          <dgm:chMax val="1"/>
          <dgm:dir/>
          <dgm:animLvl val="ctr"/>
          <dgm:resizeHandles val="exact"/>
        </dgm:presLayoutVars>
      </dgm:prSet>
      <dgm:spPr/>
    </dgm:pt>
    <dgm:pt modelId="{CC7B923E-4486-4479-AB04-5C6438B912DD}" type="pres">
      <dgm:prSet presAssocID="{E983313C-B550-4FD1-9783-E63D8BA22021}" presName="centerShape" presStyleLbl="node0" presStyleIdx="0" presStyleCnt="1" custLinFactNeighborX="2711" custLinFactNeighborY="232"/>
      <dgm:spPr/>
    </dgm:pt>
  </dgm:ptLst>
  <dgm:cxnLst>
    <dgm:cxn modelId="{280FED79-323B-48A5-8B13-72E38C88AABB}" type="presOf" srcId="{E983313C-B550-4FD1-9783-E63D8BA22021}" destId="{CC7B923E-4486-4479-AB04-5C6438B912DD}" srcOrd="0" destOrd="0" presId="urn:microsoft.com/office/officeart/2005/8/layout/radial6"/>
    <dgm:cxn modelId="{6F61F67E-0CDD-4295-BA09-D52D3103D480}" srcId="{44ACE9D6-DDF6-42E7-BB81-78ED82A89739}" destId="{E983313C-B550-4FD1-9783-E63D8BA22021}" srcOrd="0" destOrd="0" parTransId="{FAF272FA-4F8E-497F-96BA-0CE827325BF7}" sibTransId="{A373EA9A-10F2-4872-A69F-24A5D57EF3F8}"/>
    <dgm:cxn modelId="{17A5D9B4-87EC-4512-AD8C-20D2D7688E66}" type="presOf" srcId="{44ACE9D6-DDF6-42E7-BB81-78ED82A89739}" destId="{5A0DFB1E-261C-4A88-8120-9D000E574A8B}" srcOrd="0" destOrd="0" presId="urn:microsoft.com/office/officeart/2005/8/layout/radial6"/>
    <dgm:cxn modelId="{0B67662F-39E1-4368-9874-FD1F67B8251F}" type="presParOf" srcId="{5A0DFB1E-261C-4A88-8120-9D000E574A8B}" destId="{CC7B923E-4486-4479-AB04-5C6438B912DD}" srcOrd="0"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4ACE9D6-DDF6-42E7-BB81-78ED82A89739}" type="doc">
      <dgm:prSet loTypeId="urn:microsoft.com/office/officeart/2005/8/layout/radial6" loCatId="cycle" qsTypeId="urn:microsoft.com/office/officeart/2005/8/quickstyle/3d2" qsCatId="3D" csTypeId="urn:microsoft.com/office/officeart/2005/8/colors/accent6_2" csCatId="accent6" phldr="1"/>
      <dgm:spPr>
        <a:scene3d>
          <a:camera prst="orthographicFront">
            <a:rot lat="0" lon="0" rev="0"/>
          </a:camera>
          <a:lightRig rig="contrasting" dir="t">
            <a:rot lat="0" lon="0" rev="1500000"/>
          </a:lightRig>
        </a:scene3d>
      </dgm:spPr>
      <dgm:t>
        <a:bodyPr/>
        <a:lstStyle/>
        <a:p>
          <a:endParaRPr lang="en-CA"/>
        </a:p>
      </dgm:t>
    </dgm:pt>
    <dgm:pt modelId="{E983313C-B550-4FD1-9783-E63D8BA22021}">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lnSpc>
              <a:spcPct val="100000"/>
            </a:lnSpc>
          </a:pPr>
          <a:r>
            <a:rPr lang="en-CA" sz="1800" b="1" dirty="0">
              <a:solidFill>
                <a:schemeClr val="accent6">
                  <a:lumMod val="50000"/>
                </a:schemeClr>
              </a:solidFill>
              <a:latin typeface="Aharoni" panose="02010803020104030203" pitchFamily="2" charset="-79"/>
              <a:cs typeface="Aharoni" panose="02010803020104030203" pitchFamily="2" charset="-79"/>
            </a:rPr>
            <a:t>Altamont Group</a:t>
          </a:r>
        </a:p>
        <a:p>
          <a:pPr rtl="0">
            <a:lnSpc>
              <a:spcPct val="100000"/>
            </a:lnSpc>
          </a:pPr>
          <a:r>
            <a:rPr lang="en-CA" sz="1600" b="1" dirty="0">
              <a:latin typeface="Aharoni" panose="02010803020104030203" pitchFamily="2" charset="-79"/>
              <a:cs typeface="Aharoni" panose="02010803020104030203" pitchFamily="2" charset="-79"/>
            </a:rPr>
            <a:t>Paradigm. </a:t>
          </a:r>
          <a:r>
            <a:rPr lang="en-CA" sz="1600" b="1" dirty="0">
              <a:solidFill>
                <a:srgbClr val="FFC000"/>
              </a:solidFill>
              <a:latin typeface="Aharoni" panose="02010803020104030203" pitchFamily="2" charset="-79"/>
              <a:cs typeface="Aharoni" panose="02010803020104030203" pitchFamily="2" charset="-79"/>
            </a:rPr>
            <a:t>Shift. </a:t>
          </a:r>
          <a:r>
            <a:rPr lang="en-CA" sz="1600" b="1" dirty="0">
              <a:solidFill>
                <a:schemeClr val="accent5">
                  <a:lumMod val="50000"/>
                </a:schemeClr>
              </a:solidFill>
              <a:latin typeface="Aharoni" panose="02010803020104030203" pitchFamily="2" charset="-79"/>
              <a:cs typeface="Aharoni" panose="02010803020104030203" pitchFamily="2" charset="-79"/>
            </a:rPr>
            <a:t>Education.</a:t>
          </a:r>
        </a:p>
      </dgm:t>
    </dgm:pt>
    <dgm:pt modelId="{FAF272FA-4F8E-497F-96BA-0CE827325BF7}" type="parTrans" cxnId="{6F61F67E-0CDD-4295-BA09-D52D3103D480}">
      <dgm:prSet/>
      <dgm:spPr/>
      <dgm:t>
        <a:bodyPr/>
        <a:lstStyle/>
        <a:p>
          <a:endParaRPr lang="en-CA"/>
        </a:p>
      </dgm:t>
    </dgm:pt>
    <dgm:pt modelId="{A373EA9A-10F2-4872-A69F-24A5D57EF3F8}" type="sibTrans" cxnId="{6F61F67E-0CDD-4295-BA09-D52D3103D480}">
      <dgm:prSet/>
      <dgm:spPr/>
      <dgm:t>
        <a:bodyPr/>
        <a:lstStyle/>
        <a:p>
          <a:endParaRPr lang="en-CA"/>
        </a:p>
      </dgm:t>
    </dgm:pt>
    <dgm:pt modelId="{5A0DFB1E-261C-4A88-8120-9D000E574A8B}" type="pres">
      <dgm:prSet presAssocID="{44ACE9D6-DDF6-42E7-BB81-78ED82A89739}" presName="Name0" presStyleCnt="0">
        <dgm:presLayoutVars>
          <dgm:chMax val="1"/>
          <dgm:dir/>
          <dgm:animLvl val="ctr"/>
          <dgm:resizeHandles val="exact"/>
        </dgm:presLayoutVars>
      </dgm:prSet>
      <dgm:spPr/>
    </dgm:pt>
    <dgm:pt modelId="{CC7B923E-4486-4479-AB04-5C6438B912DD}" type="pres">
      <dgm:prSet presAssocID="{E983313C-B550-4FD1-9783-E63D8BA22021}" presName="centerShape" presStyleLbl="node0" presStyleIdx="0" presStyleCnt="1" custLinFactNeighborX="2711" custLinFactNeighborY="232"/>
      <dgm:spPr/>
    </dgm:pt>
  </dgm:ptLst>
  <dgm:cxnLst>
    <dgm:cxn modelId="{6F61F67E-0CDD-4295-BA09-D52D3103D480}" srcId="{44ACE9D6-DDF6-42E7-BB81-78ED82A89739}" destId="{E983313C-B550-4FD1-9783-E63D8BA22021}" srcOrd="0" destOrd="0" parTransId="{FAF272FA-4F8E-497F-96BA-0CE827325BF7}" sibTransId="{A373EA9A-10F2-4872-A69F-24A5D57EF3F8}"/>
    <dgm:cxn modelId="{26E77E8D-67BA-44B9-A001-CA989187C5BF}" type="presOf" srcId="{44ACE9D6-DDF6-42E7-BB81-78ED82A89739}" destId="{5A0DFB1E-261C-4A88-8120-9D000E574A8B}" srcOrd="0" destOrd="0" presId="urn:microsoft.com/office/officeart/2005/8/layout/radial6"/>
    <dgm:cxn modelId="{4F2AB1C1-42FD-465E-8155-AD35789CEBF7}" type="presOf" srcId="{E983313C-B550-4FD1-9783-E63D8BA22021}" destId="{CC7B923E-4486-4479-AB04-5C6438B912DD}" srcOrd="0" destOrd="0" presId="urn:microsoft.com/office/officeart/2005/8/layout/radial6"/>
    <dgm:cxn modelId="{BE5D1EDF-3913-4D1B-88F4-087228BB58B8}" type="presParOf" srcId="{5A0DFB1E-261C-4A88-8120-9D000E574A8B}" destId="{CC7B923E-4486-4479-AB04-5C6438B912DD}" srcOrd="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4ACE9D6-DDF6-42E7-BB81-78ED82A89739}" type="doc">
      <dgm:prSet loTypeId="urn:microsoft.com/office/officeart/2005/8/layout/radial6" loCatId="cycle" qsTypeId="urn:microsoft.com/office/officeart/2005/8/quickstyle/3d2" qsCatId="3D" csTypeId="urn:microsoft.com/office/officeart/2005/8/colors/accent6_2" csCatId="accent6" phldr="1"/>
      <dgm:spPr>
        <a:scene3d>
          <a:camera prst="orthographicFront">
            <a:rot lat="0" lon="0" rev="0"/>
          </a:camera>
          <a:lightRig rig="contrasting" dir="t">
            <a:rot lat="0" lon="0" rev="1500000"/>
          </a:lightRig>
        </a:scene3d>
      </dgm:spPr>
      <dgm:t>
        <a:bodyPr/>
        <a:lstStyle/>
        <a:p>
          <a:endParaRPr lang="en-CA"/>
        </a:p>
      </dgm:t>
    </dgm:pt>
    <dgm:pt modelId="{E983313C-B550-4FD1-9783-E63D8BA22021}">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lnSpc>
              <a:spcPct val="100000"/>
            </a:lnSpc>
          </a:pPr>
          <a:r>
            <a:rPr lang="en-CA" sz="1800" b="1" dirty="0">
              <a:solidFill>
                <a:schemeClr val="accent6">
                  <a:lumMod val="50000"/>
                </a:schemeClr>
              </a:solidFill>
              <a:latin typeface="Aharoni" panose="02010803020104030203" pitchFamily="2" charset="-79"/>
              <a:cs typeface="Aharoni" panose="02010803020104030203" pitchFamily="2" charset="-79"/>
            </a:rPr>
            <a:t>Altamont Group</a:t>
          </a:r>
        </a:p>
        <a:p>
          <a:pPr rtl="0">
            <a:lnSpc>
              <a:spcPct val="100000"/>
            </a:lnSpc>
          </a:pPr>
          <a:r>
            <a:rPr lang="en-CA" sz="1600" b="1" dirty="0">
              <a:latin typeface="Aharoni" panose="02010803020104030203" pitchFamily="2" charset="-79"/>
              <a:cs typeface="Aharoni" panose="02010803020104030203" pitchFamily="2" charset="-79"/>
            </a:rPr>
            <a:t>Paradigm. </a:t>
          </a:r>
          <a:r>
            <a:rPr lang="en-CA" sz="1600" b="1" dirty="0">
              <a:solidFill>
                <a:srgbClr val="FFC000"/>
              </a:solidFill>
              <a:latin typeface="Aharoni" panose="02010803020104030203" pitchFamily="2" charset="-79"/>
              <a:cs typeface="Aharoni" panose="02010803020104030203" pitchFamily="2" charset="-79"/>
            </a:rPr>
            <a:t>Shift. </a:t>
          </a:r>
          <a:r>
            <a:rPr lang="en-CA" sz="1600" b="1" dirty="0">
              <a:solidFill>
                <a:schemeClr val="accent5">
                  <a:lumMod val="50000"/>
                </a:schemeClr>
              </a:solidFill>
              <a:latin typeface="Aharoni" panose="02010803020104030203" pitchFamily="2" charset="-79"/>
              <a:cs typeface="Aharoni" panose="02010803020104030203" pitchFamily="2" charset="-79"/>
            </a:rPr>
            <a:t>Education.</a:t>
          </a:r>
        </a:p>
      </dgm:t>
    </dgm:pt>
    <dgm:pt modelId="{FAF272FA-4F8E-497F-96BA-0CE827325BF7}" type="parTrans" cxnId="{6F61F67E-0CDD-4295-BA09-D52D3103D480}">
      <dgm:prSet/>
      <dgm:spPr/>
      <dgm:t>
        <a:bodyPr/>
        <a:lstStyle/>
        <a:p>
          <a:endParaRPr lang="en-CA"/>
        </a:p>
      </dgm:t>
    </dgm:pt>
    <dgm:pt modelId="{A373EA9A-10F2-4872-A69F-24A5D57EF3F8}" type="sibTrans" cxnId="{6F61F67E-0CDD-4295-BA09-D52D3103D480}">
      <dgm:prSet/>
      <dgm:spPr/>
      <dgm:t>
        <a:bodyPr/>
        <a:lstStyle/>
        <a:p>
          <a:endParaRPr lang="en-CA"/>
        </a:p>
      </dgm:t>
    </dgm:pt>
    <dgm:pt modelId="{5A0DFB1E-261C-4A88-8120-9D000E574A8B}" type="pres">
      <dgm:prSet presAssocID="{44ACE9D6-DDF6-42E7-BB81-78ED82A89739}" presName="Name0" presStyleCnt="0">
        <dgm:presLayoutVars>
          <dgm:chMax val="1"/>
          <dgm:dir/>
          <dgm:animLvl val="ctr"/>
          <dgm:resizeHandles val="exact"/>
        </dgm:presLayoutVars>
      </dgm:prSet>
      <dgm:spPr/>
    </dgm:pt>
    <dgm:pt modelId="{CC7B923E-4486-4479-AB04-5C6438B912DD}" type="pres">
      <dgm:prSet presAssocID="{E983313C-B550-4FD1-9783-E63D8BA22021}" presName="centerShape" presStyleLbl="node0" presStyleIdx="0" presStyleCnt="1" custLinFactNeighborX="2711" custLinFactNeighborY="232"/>
      <dgm:spPr/>
    </dgm:pt>
  </dgm:ptLst>
  <dgm:cxnLst>
    <dgm:cxn modelId="{6F61F67E-0CDD-4295-BA09-D52D3103D480}" srcId="{44ACE9D6-DDF6-42E7-BB81-78ED82A89739}" destId="{E983313C-B550-4FD1-9783-E63D8BA22021}" srcOrd="0" destOrd="0" parTransId="{FAF272FA-4F8E-497F-96BA-0CE827325BF7}" sibTransId="{A373EA9A-10F2-4872-A69F-24A5D57EF3F8}"/>
    <dgm:cxn modelId="{26E77E8D-67BA-44B9-A001-CA989187C5BF}" type="presOf" srcId="{44ACE9D6-DDF6-42E7-BB81-78ED82A89739}" destId="{5A0DFB1E-261C-4A88-8120-9D000E574A8B}" srcOrd="0" destOrd="0" presId="urn:microsoft.com/office/officeart/2005/8/layout/radial6"/>
    <dgm:cxn modelId="{4F2AB1C1-42FD-465E-8155-AD35789CEBF7}" type="presOf" srcId="{E983313C-B550-4FD1-9783-E63D8BA22021}" destId="{CC7B923E-4486-4479-AB04-5C6438B912DD}" srcOrd="0" destOrd="0" presId="urn:microsoft.com/office/officeart/2005/8/layout/radial6"/>
    <dgm:cxn modelId="{BE5D1EDF-3913-4D1B-88F4-087228BB58B8}" type="presParOf" srcId="{5A0DFB1E-261C-4A88-8120-9D000E574A8B}" destId="{CC7B923E-4486-4479-AB04-5C6438B912DD}" srcOrd="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4ACE9D6-DDF6-42E7-BB81-78ED82A89739}" type="doc">
      <dgm:prSet loTypeId="urn:microsoft.com/office/officeart/2005/8/layout/radial6" loCatId="cycle" qsTypeId="urn:microsoft.com/office/officeart/2005/8/quickstyle/3d2" qsCatId="3D" csTypeId="urn:microsoft.com/office/officeart/2005/8/colors/accent6_2" csCatId="accent6" phldr="1"/>
      <dgm:spPr>
        <a:scene3d>
          <a:camera prst="orthographicFront">
            <a:rot lat="0" lon="0" rev="0"/>
          </a:camera>
          <a:lightRig rig="contrasting" dir="t">
            <a:rot lat="0" lon="0" rev="1500000"/>
          </a:lightRig>
        </a:scene3d>
      </dgm:spPr>
      <dgm:t>
        <a:bodyPr/>
        <a:lstStyle/>
        <a:p>
          <a:endParaRPr lang="en-CA"/>
        </a:p>
      </dgm:t>
    </dgm:pt>
    <dgm:pt modelId="{E983313C-B550-4FD1-9783-E63D8BA22021}">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lnSpc>
              <a:spcPct val="100000"/>
            </a:lnSpc>
          </a:pPr>
          <a:r>
            <a:rPr lang="en-CA" sz="1800" b="1" dirty="0">
              <a:solidFill>
                <a:schemeClr val="accent6">
                  <a:lumMod val="50000"/>
                </a:schemeClr>
              </a:solidFill>
              <a:latin typeface="Aharoni" panose="02010803020104030203" pitchFamily="2" charset="-79"/>
              <a:cs typeface="Aharoni" panose="02010803020104030203" pitchFamily="2" charset="-79"/>
            </a:rPr>
            <a:t>Altamont Group</a:t>
          </a:r>
        </a:p>
        <a:p>
          <a:pPr rtl="0">
            <a:lnSpc>
              <a:spcPct val="100000"/>
            </a:lnSpc>
          </a:pPr>
          <a:r>
            <a:rPr lang="en-CA" sz="1600" b="1" dirty="0">
              <a:latin typeface="Aharoni" panose="02010803020104030203" pitchFamily="2" charset="-79"/>
              <a:cs typeface="Aharoni" panose="02010803020104030203" pitchFamily="2" charset="-79"/>
            </a:rPr>
            <a:t>Paradigm. </a:t>
          </a:r>
          <a:r>
            <a:rPr lang="en-CA" sz="1600" b="1" dirty="0">
              <a:solidFill>
                <a:srgbClr val="FFC000"/>
              </a:solidFill>
              <a:latin typeface="Aharoni" panose="02010803020104030203" pitchFamily="2" charset="-79"/>
              <a:cs typeface="Aharoni" panose="02010803020104030203" pitchFamily="2" charset="-79"/>
            </a:rPr>
            <a:t>Shift. </a:t>
          </a:r>
          <a:r>
            <a:rPr lang="en-CA" sz="1600" b="1" dirty="0">
              <a:solidFill>
                <a:schemeClr val="accent5">
                  <a:lumMod val="50000"/>
                </a:schemeClr>
              </a:solidFill>
              <a:latin typeface="Aharoni" panose="02010803020104030203" pitchFamily="2" charset="-79"/>
              <a:cs typeface="Aharoni" panose="02010803020104030203" pitchFamily="2" charset="-79"/>
            </a:rPr>
            <a:t>Education.</a:t>
          </a:r>
        </a:p>
      </dgm:t>
    </dgm:pt>
    <dgm:pt modelId="{FAF272FA-4F8E-497F-96BA-0CE827325BF7}" type="parTrans" cxnId="{6F61F67E-0CDD-4295-BA09-D52D3103D480}">
      <dgm:prSet/>
      <dgm:spPr/>
      <dgm:t>
        <a:bodyPr/>
        <a:lstStyle/>
        <a:p>
          <a:endParaRPr lang="en-CA"/>
        </a:p>
      </dgm:t>
    </dgm:pt>
    <dgm:pt modelId="{A373EA9A-10F2-4872-A69F-24A5D57EF3F8}" type="sibTrans" cxnId="{6F61F67E-0CDD-4295-BA09-D52D3103D480}">
      <dgm:prSet/>
      <dgm:spPr/>
      <dgm:t>
        <a:bodyPr/>
        <a:lstStyle/>
        <a:p>
          <a:endParaRPr lang="en-CA"/>
        </a:p>
      </dgm:t>
    </dgm:pt>
    <dgm:pt modelId="{5A0DFB1E-261C-4A88-8120-9D000E574A8B}" type="pres">
      <dgm:prSet presAssocID="{44ACE9D6-DDF6-42E7-BB81-78ED82A89739}" presName="Name0" presStyleCnt="0">
        <dgm:presLayoutVars>
          <dgm:chMax val="1"/>
          <dgm:dir/>
          <dgm:animLvl val="ctr"/>
          <dgm:resizeHandles val="exact"/>
        </dgm:presLayoutVars>
      </dgm:prSet>
      <dgm:spPr/>
    </dgm:pt>
    <dgm:pt modelId="{CC7B923E-4486-4479-AB04-5C6438B912DD}" type="pres">
      <dgm:prSet presAssocID="{E983313C-B550-4FD1-9783-E63D8BA22021}" presName="centerShape" presStyleLbl="node0" presStyleIdx="0" presStyleCnt="1" custLinFactNeighborX="2711" custLinFactNeighborY="232"/>
      <dgm:spPr/>
    </dgm:pt>
  </dgm:ptLst>
  <dgm:cxnLst>
    <dgm:cxn modelId="{6F61F67E-0CDD-4295-BA09-D52D3103D480}" srcId="{44ACE9D6-DDF6-42E7-BB81-78ED82A89739}" destId="{E983313C-B550-4FD1-9783-E63D8BA22021}" srcOrd="0" destOrd="0" parTransId="{FAF272FA-4F8E-497F-96BA-0CE827325BF7}" sibTransId="{A373EA9A-10F2-4872-A69F-24A5D57EF3F8}"/>
    <dgm:cxn modelId="{26E77E8D-67BA-44B9-A001-CA989187C5BF}" type="presOf" srcId="{44ACE9D6-DDF6-42E7-BB81-78ED82A89739}" destId="{5A0DFB1E-261C-4A88-8120-9D000E574A8B}" srcOrd="0" destOrd="0" presId="urn:microsoft.com/office/officeart/2005/8/layout/radial6"/>
    <dgm:cxn modelId="{4F2AB1C1-42FD-465E-8155-AD35789CEBF7}" type="presOf" srcId="{E983313C-B550-4FD1-9783-E63D8BA22021}" destId="{CC7B923E-4486-4479-AB04-5C6438B912DD}" srcOrd="0" destOrd="0" presId="urn:microsoft.com/office/officeart/2005/8/layout/radial6"/>
    <dgm:cxn modelId="{BE5D1EDF-3913-4D1B-88F4-087228BB58B8}" type="presParOf" srcId="{5A0DFB1E-261C-4A88-8120-9D000E574A8B}" destId="{CC7B923E-4486-4479-AB04-5C6438B912DD}" srcOrd="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4ACE9D6-DDF6-42E7-BB81-78ED82A89739}" type="doc">
      <dgm:prSet loTypeId="urn:microsoft.com/office/officeart/2005/8/layout/radial6" loCatId="cycle" qsTypeId="urn:microsoft.com/office/officeart/2005/8/quickstyle/3d2" qsCatId="3D" csTypeId="urn:microsoft.com/office/officeart/2005/8/colors/accent6_2" csCatId="accent6" phldr="1"/>
      <dgm:spPr>
        <a:scene3d>
          <a:camera prst="orthographicFront">
            <a:rot lat="0" lon="0" rev="0"/>
          </a:camera>
          <a:lightRig rig="contrasting" dir="t">
            <a:rot lat="0" lon="0" rev="1500000"/>
          </a:lightRig>
        </a:scene3d>
      </dgm:spPr>
      <dgm:t>
        <a:bodyPr/>
        <a:lstStyle/>
        <a:p>
          <a:endParaRPr lang="en-CA"/>
        </a:p>
      </dgm:t>
    </dgm:pt>
    <dgm:pt modelId="{E983313C-B550-4FD1-9783-E63D8BA22021}">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lnSpc>
              <a:spcPct val="100000"/>
            </a:lnSpc>
          </a:pPr>
          <a:r>
            <a:rPr lang="en-CA" sz="1800" b="1" dirty="0">
              <a:solidFill>
                <a:schemeClr val="accent6">
                  <a:lumMod val="50000"/>
                </a:schemeClr>
              </a:solidFill>
              <a:latin typeface="Aharoni" panose="02010803020104030203" pitchFamily="2" charset="-79"/>
              <a:cs typeface="Aharoni" panose="02010803020104030203" pitchFamily="2" charset="-79"/>
            </a:rPr>
            <a:t>Altamont Group</a:t>
          </a:r>
        </a:p>
        <a:p>
          <a:pPr rtl="0">
            <a:lnSpc>
              <a:spcPct val="100000"/>
            </a:lnSpc>
          </a:pPr>
          <a:r>
            <a:rPr lang="en-CA" sz="1600" b="1" dirty="0">
              <a:latin typeface="Aharoni" panose="02010803020104030203" pitchFamily="2" charset="-79"/>
              <a:cs typeface="Aharoni" panose="02010803020104030203" pitchFamily="2" charset="-79"/>
            </a:rPr>
            <a:t>Paradigm. </a:t>
          </a:r>
          <a:r>
            <a:rPr lang="en-CA" sz="1600" b="1" dirty="0">
              <a:solidFill>
                <a:srgbClr val="FFC000"/>
              </a:solidFill>
              <a:latin typeface="Aharoni" panose="02010803020104030203" pitchFamily="2" charset="-79"/>
              <a:cs typeface="Aharoni" panose="02010803020104030203" pitchFamily="2" charset="-79"/>
            </a:rPr>
            <a:t>Shift. </a:t>
          </a:r>
          <a:r>
            <a:rPr lang="en-CA" sz="1600" b="1" dirty="0">
              <a:solidFill>
                <a:schemeClr val="accent5">
                  <a:lumMod val="50000"/>
                </a:schemeClr>
              </a:solidFill>
              <a:latin typeface="Aharoni" panose="02010803020104030203" pitchFamily="2" charset="-79"/>
              <a:cs typeface="Aharoni" panose="02010803020104030203" pitchFamily="2" charset="-79"/>
            </a:rPr>
            <a:t>Education.</a:t>
          </a:r>
        </a:p>
      </dgm:t>
    </dgm:pt>
    <dgm:pt modelId="{FAF272FA-4F8E-497F-96BA-0CE827325BF7}" type="parTrans" cxnId="{6F61F67E-0CDD-4295-BA09-D52D3103D480}">
      <dgm:prSet/>
      <dgm:spPr/>
      <dgm:t>
        <a:bodyPr/>
        <a:lstStyle/>
        <a:p>
          <a:endParaRPr lang="en-CA"/>
        </a:p>
      </dgm:t>
    </dgm:pt>
    <dgm:pt modelId="{A373EA9A-10F2-4872-A69F-24A5D57EF3F8}" type="sibTrans" cxnId="{6F61F67E-0CDD-4295-BA09-D52D3103D480}">
      <dgm:prSet/>
      <dgm:spPr/>
      <dgm:t>
        <a:bodyPr/>
        <a:lstStyle/>
        <a:p>
          <a:endParaRPr lang="en-CA"/>
        </a:p>
      </dgm:t>
    </dgm:pt>
    <dgm:pt modelId="{5A0DFB1E-261C-4A88-8120-9D000E574A8B}" type="pres">
      <dgm:prSet presAssocID="{44ACE9D6-DDF6-42E7-BB81-78ED82A89739}" presName="Name0" presStyleCnt="0">
        <dgm:presLayoutVars>
          <dgm:chMax val="1"/>
          <dgm:dir/>
          <dgm:animLvl val="ctr"/>
          <dgm:resizeHandles val="exact"/>
        </dgm:presLayoutVars>
      </dgm:prSet>
      <dgm:spPr/>
    </dgm:pt>
    <dgm:pt modelId="{CC7B923E-4486-4479-AB04-5C6438B912DD}" type="pres">
      <dgm:prSet presAssocID="{E983313C-B550-4FD1-9783-E63D8BA22021}" presName="centerShape" presStyleLbl="node0" presStyleIdx="0" presStyleCnt="1" custLinFactNeighborX="2711" custLinFactNeighborY="232"/>
      <dgm:spPr/>
    </dgm:pt>
  </dgm:ptLst>
  <dgm:cxnLst>
    <dgm:cxn modelId="{6F61F67E-0CDD-4295-BA09-D52D3103D480}" srcId="{44ACE9D6-DDF6-42E7-BB81-78ED82A89739}" destId="{E983313C-B550-4FD1-9783-E63D8BA22021}" srcOrd="0" destOrd="0" parTransId="{FAF272FA-4F8E-497F-96BA-0CE827325BF7}" sibTransId="{A373EA9A-10F2-4872-A69F-24A5D57EF3F8}"/>
    <dgm:cxn modelId="{26E77E8D-67BA-44B9-A001-CA989187C5BF}" type="presOf" srcId="{44ACE9D6-DDF6-42E7-BB81-78ED82A89739}" destId="{5A0DFB1E-261C-4A88-8120-9D000E574A8B}" srcOrd="0" destOrd="0" presId="urn:microsoft.com/office/officeart/2005/8/layout/radial6"/>
    <dgm:cxn modelId="{4F2AB1C1-42FD-465E-8155-AD35789CEBF7}" type="presOf" srcId="{E983313C-B550-4FD1-9783-E63D8BA22021}" destId="{CC7B923E-4486-4479-AB04-5C6438B912DD}" srcOrd="0" destOrd="0" presId="urn:microsoft.com/office/officeart/2005/8/layout/radial6"/>
    <dgm:cxn modelId="{BE5D1EDF-3913-4D1B-88F4-087228BB58B8}" type="presParOf" srcId="{5A0DFB1E-261C-4A88-8120-9D000E574A8B}" destId="{CC7B923E-4486-4479-AB04-5C6438B912DD}" srcOrd="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4ACE9D6-DDF6-42E7-BB81-78ED82A89739}" type="doc">
      <dgm:prSet loTypeId="urn:microsoft.com/office/officeart/2005/8/layout/radial6" loCatId="cycle" qsTypeId="urn:microsoft.com/office/officeart/2005/8/quickstyle/3d2" qsCatId="3D" csTypeId="urn:microsoft.com/office/officeart/2005/8/colors/accent6_2" csCatId="accent6" phldr="1"/>
      <dgm:spPr>
        <a:scene3d>
          <a:camera prst="orthographicFront">
            <a:rot lat="0" lon="0" rev="0"/>
          </a:camera>
          <a:lightRig rig="contrasting" dir="t">
            <a:rot lat="0" lon="0" rev="1500000"/>
          </a:lightRig>
        </a:scene3d>
      </dgm:spPr>
      <dgm:t>
        <a:bodyPr/>
        <a:lstStyle/>
        <a:p>
          <a:endParaRPr lang="en-CA"/>
        </a:p>
      </dgm:t>
    </dgm:pt>
    <dgm:pt modelId="{E983313C-B550-4FD1-9783-E63D8BA22021}">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lnSpc>
              <a:spcPct val="100000"/>
            </a:lnSpc>
          </a:pPr>
          <a:r>
            <a:rPr lang="en-CA" sz="1800" b="1" dirty="0">
              <a:solidFill>
                <a:schemeClr val="accent6">
                  <a:lumMod val="50000"/>
                </a:schemeClr>
              </a:solidFill>
              <a:latin typeface="Aharoni" panose="02010803020104030203" pitchFamily="2" charset="-79"/>
              <a:cs typeface="Aharoni" panose="02010803020104030203" pitchFamily="2" charset="-79"/>
            </a:rPr>
            <a:t>Altamont Group</a:t>
          </a:r>
        </a:p>
        <a:p>
          <a:pPr rtl="0">
            <a:lnSpc>
              <a:spcPct val="100000"/>
            </a:lnSpc>
          </a:pPr>
          <a:r>
            <a:rPr lang="en-CA" sz="1600" b="1" dirty="0">
              <a:latin typeface="Aharoni" panose="02010803020104030203" pitchFamily="2" charset="-79"/>
              <a:cs typeface="Aharoni" panose="02010803020104030203" pitchFamily="2" charset="-79"/>
            </a:rPr>
            <a:t>Paradigm. </a:t>
          </a:r>
          <a:r>
            <a:rPr lang="en-CA" sz="1600" b="1" dirty="0">
              <a:solidFill>
                <a:srgbClr val="FFC000"/>
              </a:solidFill>
              <a:latin typeface="Aharoni" panose="02010803020104030203" pitchFamily="2" charset="-79"/>
              <a:cs typeface="Aharoni" panose="02010803020104030203" pitchFamily="2" charset="-79"/>
            </a:rPr>
            <a:t>Shift. </a:t>
          </a:r>
          <a:r>
            <a:rPr lang="en-CA" sz="1600" b="1" dirty="0">
              <a:solidFill>
                <a:schemeClr val="accent5">
                  <a:lumMod val="50000"/>
                </a:schemeClr>
              </a:solidFill>
              <a:latin typeface="Aharoni" panose="02010803020104030203" pitchFamily="2" charset="-79"/>
              <a:cs typeface="Aharoni" panose="02010803020104030203" pitchFamily="2" charset="-79"/>
            </a:rPr>
            <a:t>Education.</a:t>
          </a:r>
        </a:p>
      </dgm:t>
    </dgm:pt>
    <dgm:pt modelId="{FAF272FA-4F8E-497F-96BA-0CE827325BF7}" type="parTrans" cxnId="{6F61F67E-0CDD-4295-BA09-D52D3103D480}">
      <dgm:prSet/>
      <dgm:spPr/>
      <dgm:t>
        <a:bodyPr/>
        <a:lstStyle/>
        <a:p>
          <a:endParaRPr lang="en-CA"/>
        </a:p>
      </dgm:t>
    </dgm:pt>
    <dgm:pt modelId="{A373EA9A-10F2-4872-A69F-24A5D57EF3F8}" type="sibTrans" cxnId="{6F61F67E-0CDD-4295-BA09-D52D3103D480}">
      <dgm:prSet/>
      <dgm:spPr/>
      <dgm:t>
        <a:bodyPr/>
        <a:lstStyle/>
        <a:p>
          <a:endParaRPr lang="en-CA"/>
        </a:p>
      </dgm:t>
    </dgm:pt>
    <dgm:pt modelId="{5A0DFB1E-261C-4A88-8120-9D000E574A8B}" type="pres">
      <dgm:prSet presAssocID="{44ACE9D6-DDF6-42E7-BB81-78ED82A89739}" presName="Name0" presStyleCnt="0">
        <dgm:presLayoutVars>
          <dgm:chMax val="1"/>
          <dgm:dir/>
          <dgm:animLvl val="ctr"/>
          <dgm:resizeHandles val="exact"/>
        </dgm:presLayoutVars>
      </dgm:prSet>
      <dgm:spPr/>
    </dgm:pt>
    <dgm:pt modelId="{CC7B923E-4486-4479-AB04-5C6438B912DD}" type="pres">
      <dgm:prSet presAssocID="{E983313C-B550-4FD1-9783-E63D8BA22021}" presName="centerShape" presStyleLbl="node0" presStyleIdx="0" presStyleCnt="1" custLinFactNeighborX="2711" custLinFactNeighborY="232"/>
      <dgm:spPr/>
    </dgm:pt>
  </dgm:ptLst>
  <dgm:cxnLst>
    <dgm:cxn modelId="{6F61F67E-0CDD-4295-BA09-D52D3103D480}" srcId="{44ACE9D6-DDF6-42E7-BB81-78ED82A89739}" destId="{E983313C-B550-4FD1-9783-E63D8BA22021}" srcOrd="0" destOrd="0" parTransId="{FAF272FA-4F8E-497F-96BA-0CE827325BF7}" sibTransId="{A373EA9A-10F2-4872-A69F-24A5D57EF3F8}"/>
    <dgm:cxn modelId="{26E77E8D-67BA-44B9-A001-CA989187C5BF}" type="presOf" srcId="{44ACE9D6-DDF6-42E7-BB81-78ED82A89739}" destId="{5A0DFB1E-261C-4A88-8120-9D000E574A8B}" srcOrd="0" destOrd="0" presId="urn:microsoft.com/office/officeart/2005/8/layout/radial6"/>
    <dgm:cxn modelId="{4F2AB1C1-42FD-465E-8155-AD35789CEBF7}" type="presOf" srcId="{E983313C-B550-4FD1-9783-E63D8BA22021}" destId="{CC7B923E-4486-4479-AB04-5C6438B912DD}" srcOrd="0" destOrd="0" presId="urn:microsoft.com/office/officeart/2005/8/layout/radial6"/>
    <dgm:cxn modelId="{BE5D1EDF-3913-4D1B-88F4-087228BB58B8}" type="presParOf" srcId="{5A0DFB1E-261C-4A88-8120-9D000E574A8B}" destId="{CC7B923E-4486-4479-AB04-5C6438B912DD}" srcOrd="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4ACE9D6-DDF6-42E7-BB81-78ED82A89739}" type="doc">
      <dgm:prSet loTypeId="urn:microsoft.com/office/officeart/2005/8/layout/radial6" loCatId="cycle" qsTypeId="urn:microsoft.com/office/officeart/2005/8/quickstyle/3d2" qsCatId="3D" csTypeId="urn:microsoft.com/office/officeart/2005/8/colors/accent6_2" csCatId="accent6" phldr="1"/>
      <dgm:spPr>
        <a:scene3d>
          <a:camera prst="orthographicFront">
            <a:rot lat="0" lon="0" rev="0"/>
          </a:camera>
          <a:lightRig rig="contrasting" dir="t">
            <a:rot lat="0" lon="0" rev="1500000"/>
          </a:lightRig>
        </a:scene3d>
      </dgm:spPr>
      <dgm:t>
        <a:bodyPr/>
        <a:lstStyle/>
        <a:p>
          <a:endParaRPr lang="en-CA"/>
        </a:p>
      </dgm:t>
    </dgm:pt>
    <dgm:pt modelId="{E983313C-B550-4FD1-9783-E63D8BA22021}">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lnSpc>
              <a:spcPct val="100000"/>
            </a:lnSpc>
          </a:pPr>
          <a:r>
            <a:rPr lang="en-CA" sz="1800" b="1" dirty="0">
              <a:solidFill>
                <a:schemeClr val="accent6">
                  <a:lumMod val="50000"/>
                </a:schemeClr>
              </a:solidFill>
              <a:latin typeface="Aharoni" panose="02010803020104030203" pitchFamily="2" charset="-79"/>
              <a:cs typeface="Aharoni" panose="02010803020104030203" pitchFamily="2" charset="-79"/>
            </a:rPr>
            <a:t>Altamont Group</a:t>
          </a:r>
        </a:p>
        <a:p>
          <a:pPr rtl="0">
            <a:lnSpc>
              <a:spcPct val="100000"/>
            </a:lnSpc>
          </a:pPr>
          <a:r>
            <a:rPr lang="en-CA" sz="1600" b="1" dirty="0">
              <a:latin typeface="Aharoni" panose="02010803020104030203" pitchFamily="2" charset="-79"/>
              <a:cs typeface="Aharoni" panose="02010803020104030203" pitchFamily="2" charset="-79"/>
            </a:rPr>
            <a:t>Paradigm. </a:t>
          </a:r>
          <a:r>
            <a:rPr lang="en-CA" sz="1600" b="1" dirty="0">
              <a:solidFill>
                <a:srgbClr val="FFC000"/>
              </a:solidFill>
              <a:latin typeface="Aharoni" panose="02010803020104030203" pitchFamily="2" charset="-79"/>
              <a:cs typeface="Aharoni" panose="02010803020104030203" pitchFamily="2" charset="-79"/>
            </a:rPr>
            <a:t>Shift. </a:t>
          </a:r>
          <a:r>
            <a:rPr lang="en-CA" sz="1600" b="1" dirty="0">
              <a:solidFill>
                <a:schemeClr val="accent5">
                  <a:lumMod val="50000"/>
                </a:schemeClr>
              </a:solidFill>
              <a:latin typeface="Aharoni" panose="02010803020104030203" pitchFamily="2" charset="-79"/>
              <a:cs typeface="Aharoni" panose="02010803020104030203" pitchFamily="2" charset="-79"/>
            </a:rPr>
            <a:t>Education.</a:t>
          </a:r>
        </a:p>
      </dgm:t>
    </dgm:pt>
    <dgm:pt modelId="{FAF272FA-4F8E-497F-96BA-0CE827325BF7}" type="parTrans" cxnId="{6F61F67E-0CDD-4295-BA09-D52D3103D480}">
      <dgm:prSet/>
      <dgm:spPr/>
      <dgm:t>
        <a:bodyPr/>
        <a:lstStyle/>
        <a:p>
          <a:endParaRPr lang="en-CA"/>
        </a:p>
      </dgm:t>
    </dgm:pt>
    <dgm:pt modelId="{A373EA9A-10F2-4872-A69F-24A5D57EF3F8}" type="sibTrans" cxnId="{6F61F67E-0CDD-4295-BA09-D52D3103D480}">
      <dgm:prSet/>
      <dgm:spPr/>
      <dgm:t>
        <a:bodyPr/>
        <a:lstStyle/>
        <a:p>
          <a:endParaRPr lang="en-CA"/>
        </a:p>
      </dgm:t>
    </dgm:pt>
    <dgm:pt modelId="{5A0DFB1E-261C-4A88-8120-9D000E574A8B}" type="pres">
      <dgm:prSet presAssocID="{44ACE9D6-DDF6-42E7-BB81-78ED82A89739}" presName="Name0" presStyleCnt="0">
        <dgm:presLayoutVars>
          <dgm:chMax val="1"/>
          <dgm:dir/>
          <dgm:animLvl val="ctr"/>
          <dgm:resizeHandles val="exact"/>
        </dgm:presLayoutVars>
      </dgm:prSet>
      <dgm:spPr/>
    </dgm:pt>
    <dgm:pt modelId="{CC7B923E-4486-4479-AB04-5C6438B912DD}" type="pres">
      <dgm:prSet presAssocID="{E983313C-B550-4FD1-9783-E63D8BA22021}" presName="centerShape" presStyleLbl="node0" presStyleIdx="0" presStyleCnt="1" custLinFactNeighborX="2711" custLinFactNeighborY="232"/>
      <dgm:spPr/>
    </dgm:pt>
  </dgm:ptLst>
  <dgm:cxnLst>
    <dgm:cxn modelId="{6F61F67E-0CDD-4295-BA09-D52D3103D480}" srcId="{44ACE9D6-DDF6-42E7-BB81-78ED82A89739}" destId="{E983313C-B550-4FD1-9783-E63D8BA22021}" srcOrd="0" destOrd="0" parTransId="{FAF272FA-4F8E-497F-96BA-0CE827325BF7}" sibTransId="{A373EA9A-10F2-4872-A69F-24A5D57EF3F8}"/>
    <dgm:cxn modelId="{26E77E8D-67BA-44B9-A001-CA989187C5BF}" type="presOf" srcId="{44ACE9D6-DDF6-42E7-BB81-78ED82A89739}" destId="{5A0DFB1E-261C-4A88-8120-9D000E574A8B}" srcOrd="0" destOrd="0" presId="urn:microsoft.com/office/officeart/2005/8/layout/radial6"/>
    <dgm:cxn modelId="{4F2AB1C1-42FD-465E-8155-AD35789CEBF7}" type="presOf" srcId="{E983313C-B550-4FD1-9783-E63D8BA22021}" destId="{CC7B923E-4486-4479-AB04-5C6438B912DD}" srcOrd="0" destOrd="0" presId="urn:microsoft.com/office/officeart/2005/8/layout/radial6"/>
    <dgm:cxn modelId="{BE5D1EDF-3913-4D1B-88F4-087228BB58B8}" type="presParOf" srcId="{5A0DFB1E-261C-4A88-8120-9D000E574A8B}" destId="{CC7B923E-4486-4479-AB04-5C6438B912DD}" srcOrd="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4ACE9D6-DDF6-42E7-BB81-78ED82A89739}" type="doc">
      <dgm:prSet loTypeId="urn:microsoft.com/office/officeart/2005/8/layout/radial6" loCatId="cycle" qsTypeId="urn:microsoft.com/office/officeart/2005/8/quickstyle/3d2" qsCatId="3D" csTypeId="urn:microsoft.com/office/officeart/2005/8/colors/accent6_2" csCatId="accent6" phldr="1"/>
      <dgm:spPr>
        <a:scene3d>
          <a:camera prst="orthographicFront">
            <a:rot lat="0" lon="0" rev="0"/>
          </a:camera>
          <a:lightRig rig="contrasting" dir="t">
            <a:rot lat="0" lon="0" rev="1500000"/>
          </a:lightRig>
        </a:scene3d>
      </dgm:spPr>
      <dgm:t>
        <a:bodyPr/>
        <a:lstStyle/>
        <a:p>
          <a:endParaRPr lang="en-CA"/>
        </a:p>
      </dgm:t>
    </dgm:pt>
    <dgm:pt modelId="{E983313C-B550-4FD1-9783-E63D8BA22021}">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lnSpc>
              <a:spcPct val="100000"/>
            </a:lnSpc>
          </a:pPr>
          <a:r>
            <a:rPr lang="en-CA" sz="1800" b="1" dirty="0">
              <a:solidFill>
                <a:schemeClr val="accent6">
                  <a:lumMod val="50000"/>
                </a:schemeClr>
              </a:solidFill>
              <a:latin typeface="Aharoni" panose="02010803020104030203" pitchFamily="2" charset="-79"/>
              <a:cs typeface="Aharoni" panose="02010803020104030203" pitchFamily="2" charset="-79"/>
            </a:rPr>
            <a:t>Altamont Group</a:t>
          </a:r>
        </a:p>
        <a:p>
          <a:pPr rtl="0">
            <a:lnSpc>
              <a:spcPct val="100000"/>
            </a:lnSpc>
          </a:pPr>
          <a:r>
            <a:rPr lang="en-CA" sz="1600" b="1" dirty="0">
              <a:latin typeface="Aharoni" panose="02010803020104030203" pitchFamily="2" charset="-79"/>
              <a:cs typeface="Aharoni" panose="02010803020104030203" pitchFamily="2" charset="-79"/>
            </a:rPr>
            <a:t>Paradigm. </a:t>
          </a:r>
          <a:r>
            <a:rPr lang="en-CA" sz="1600" b="1" dirty="0">
              <a:solidFill>
                <a:srgbClr val="FFC000"/>
              </a:solidFill>
              <a:latin typeface="Aharoni" panose="02010803020104030203" pitchFamily="2" charset="-79"/>
              <a:cs typeface="Aharoni" panose="02010803020104030203" pitchFamily="2" charset="-79"/>
            </a:rPr>
            <a:t>Shift. </a:t>
          </a:r>
          <a:r>
            <a:rPr lang="en-CA" sz="1600" b="1" dirty="0">
              <a:solidFill>
                <a:schemeClr val="accent5">
                  <a:lumMod val="50000"/>
                </a:schemeClr>
              </a:solidFill>
              <a:latin typeface="Aharoni" panose="02010803020104030203" pitchFamily="2" charset="-79"/>
              <a:cs typeface="Aharoni" panose="02010803020104030203" pitchFamily="2" charset="-79"/>
            </a:rPr>
            <a:t>Education.</a:t>
          </a:r>
        </a:p>
      </dgm:t>
    </dgm:pt>
    <dgm:pt modelId="{FAF272FA-4F8E-497F-96BA-0CE827325BF7}" type="parTrans" cxnId="{6F61F67E-0CDD-4295-BA09-D52D3103D480}">
      <dgm:prSet/>
      <dgm:spPr/>
      <dgm:t>
        <a:bodyPr/>
        <a:lstStyle/>
        <a:p>
          <a:endParaRPr lang="en-CA"/>
        </a:p>
      </dgm:t>
    </dgm:pt>
    <dgm:pt modelId="{A373EA9A-10F2-4872-A69F-24A5D57EF3F8}" type="sibTrans" cxnId="{6F61F67E-0CDD-4295-BA09-D52D3103D480}">
      <dgm:prSet/>
      <dgm:spPr/>
      <dgm:t>
        <a:bodyPr/>
        <a:lstStyle/>
        <a:p>
          <a:endParaRPr lang="en-CA"/>
        </a:p>
      </dgm:t>
    </dgm:pt>
    <dgm:pt modelId="{5A0DFB1E-261C-4A88-8120-9D000E574A8B}" type="pres">
      <dgm:prSet presAssocID="{44ACE9D6-DDF6-42E7-BB81-78ED82A89739}" presName="Name0" presStyleCnt="0">
        <dgm:presLayoutVars>
          <dgm:chMax val="1"/>
          <dgm:dir/>
          <dgm:animLvl val="ctr"/>
          <dgm:resizeHandles val="exact"/>
        </dgm:presLayoutVars>
      </dgm:prSet>
      <dgm:spPr/>
    </dgm:pt>
    <dgm:pt modelId="{CC7B923E-4486-4479-AB04-5C6438B912DD}" type="pres">
      <dgm:prSet presAssocID="{E983313C-B550-4FD1-9783-E63D8BA22021}" presName="centerShape" presStyleLbl="node0" presStyleIdx="0" presStyleCnt="1" custLinFactNeighborX="2711" custLinFactNeighborY="232"/>
      <dgm:spPr/>
    </dgm:pt>
  </dgm:ptLst>
  <dgm:cxnLst>
    <dgm:cxn modelId="{6F61F67E-0CDD-4295-BA09-D52D3103D480}" srcId="{44ACE9D6-DDF6-42E7-BB81-78ED82A89739}" destId="{E983313C-B550-4FD1-9783-E63D8BA22021}" srcOrd="0" destOrd="0" parTransId="{FAF272FA-4F8E-497F-96BA-0CE827325BF7}" sibTransId="{A373EA9A-10F2-4872-A69F-24A5D57EF3F8}"/>
    <dgm:cxn modelId="{26E77E8D-67BA-44B9-A001-CA989187C5BF}" type="presOf" srcId="{44ACE9D6-DDF6-42E7-BB81-78ED82A89739}" destId="{5A0DFB1E-261C-4A88-8120-9D000E574A8B}" srcOrd="0" destOrd="0" presId="urn:microsoft.com/office/officeart/2005/8/layout/radial6"/>
    <dgm:cxn modelId="{4F2AB1C1-42FD-465E-8155-AD35789CEBF7}" type="presOf" srcId="{E983313C-B550-4FD1-9783-E63D8BA22021}" destId="{CC7B923E-4486-4479-AB04-5C6438B912DD}" srcOrd="0" destOrd="0" presId="urn:microsoft.com/office/officeart/2005/8/layout/radial6"/>
    <dgm:cxn modelId="{BE5D1EDF-3913-4D1B-88F4-087228BB58B8}" type="presParOf" srcId="{5A0DFB1E-261C-4A88-8120-9D000E574A8B}" destId="{CC7B923E-4486-4479-AB04-5C6438B912DD}" srcOrd="0"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4ACE9D6-DDF6-42E7-BB81-78ED82A89739}" type="doc">
      <dgm:prSet loTypeId="urn:microsoft.com/office/officeart/2005/8/layout/radial6" loCatId="cycle" qsTypeId="urn:microsoft.com/office/officeart/2005/8/quickstyle/3d2" qsCatId="3D" csTypeId="urn:microsoft.com/office/officeart/2005/8/colors/accent6_2" csCatId="accent6" phldr="1"/>
      <dgm:spPr>
        <a:scene3d>
          <a:camera prst="orthographicFront">
            <a:rot lat="0" lon="0" rev="0"/>
          </a:camera>
          <a:lightRig rig="contrasting" dir="t">
            <a:rot lat="0" lon="0" rev="1500000"/>
          </a:lightRig>
        </a:scene3d>
      </dgm:spPr>
      <dgm:t>
        <a:bodyPr/>
        <a:lstStyle/>
        <a:p>
          <a:endParaRPr lang="en-CA"/>
        </a:p>
      </dgm:t>
    </dgm:pt>
    <dgm:pt modelId="{E983313C-B550-4FD1-9783-E63D8BA22021}">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lnSpc>
              <a:spcPct val="100000"/>
            </a:lnSpc>
          </a:pPr>
          <a:r>
            <a:rPr lang="en-CA" sz="1800" b="1" dirty="0">
              <a:solidFill>
                <a:schemeClr val="accent6">
                  <a:lumMod val="50000"/>
                </a:schemeClr>
              </a:solidFill>
              <a:latin typeface="Aharoni" panose="02010803020104030203" pitchFamily="2" charset="-79"/>
              <a:cs typeface="Aharoni" panose="02010803020104030203" pitchFamily="2" charset="-79"/>
            </a:rPr>
            <a:t>Altamont Group</a:t>
          </a:r>
        </a:p>
        <a:p>
          <a:pPr rtl="0">
            <a:lnSpc>
              <a:spcPct val="100000"/>
            </a:lnSpc>
          </a:pPr>
          <a:r>
            <a:rPr lang="en-CA" sz="1600" b="1" dirty="0">
              <a:latin typeface="Aharoni" panose="02010803020104030203" pitchFamily="2" charset="-79"/>
              <a:cs typeface="Aharoni" panose="02010803020104030203" pitchFamily="2" charset="-79"/>
            </a:rPr>
            <a:t>Paradigm. </a:t>
          </a:r>
          <a:r>
            <a:rPr lang="en-CA" sz="1600" b="1" dirty="0">
              <a:solidFill>
                <a:srgbClr val="FFC000"/>
              </a:solidFill>
              <a:latin typeface="Aharoni" panose="02010803020104030203" pitchFamily="2" charset="-79"/>
              <a:cs typeface="Aharoni" panose="02010803020104030203" pitchFamily="2" charset="-79"/>
            </a:rPr>
            <a:t>Shift. </a:t>
          </a:r>
          <a:r>
            <a:rPr lang="en-CA" sz="1600" b="1" dirty="0">
              <a:solidFill>
                <a:schemeClr val="accent5">
                  <a:lumMod val="50000"/>
                </a:schemeClr>
              </a:solidFill>
              <a:latin typeface="Aharoni" panose="02010803020104030203" pitchFamily="2" charset="-79"/>
              <a:cs typeface="Aharoni" panose="02010803020104030203" pitchFamily="2" charset="-79"/>
            </a:rPr>
            <a:t>Education.</a:t>
          </a:r>
        </a:p>
      </dgm:t>
    </dgm:pt>
    <dgm:pt modelId="{FAF272FA-4F8E-497F-96BA-0CE827325BF7}" type="parTrans" cxnId="{6F61F67E-0CDD-4295-BA09-D52D3103D480}">
      <dgm:prSet/>
      <dgm:spPr/>
      <dgm:t>
        <a:bodyPr/>
        <a:lstStyle/>
        <a:p>
          <a:endParaRPr lang="en-CA"/>
        </a:p>
      </dgm:t>
    </dgm:pt>
    <dgm:pt modelId="{A373EA9A-10F2-4872-A69F-24A5D57EF3F8}" type="sibTrans" cxnId="{6F61F67E-0CDD-4295-BA09-D52D3103D480}">
      <dgm:prSet/>
      <dgm:spPr/>
      <dgm:t>
        <a:bodyPr/>
        <a:lstStyle/>
        <a:p>
          <a:endParaRPr lang="en-CA"/>
        </a:p>
      </dgm:t>
    </dgm:pt>
    <dgm:pt modelId="{5A0DFB1E-261C-4A88-8120-9D000E574A8B}" type="pres">
      <dgm:prSet presAssocID="{44ACE9D6-DDF6-42E7-BB81-78ED82A89739}" presName="Name0" presStyleCnt="0">
        <dgm:presLayoutVars>
          <dgm:chMax val="1"/>
          <dgm:dir/>
          <dgm:animLvl val="ctr"/>
          <dgm:resizeHandles val="exact"/>
        </dgm:presLayoutVars>
      </dgm:prSet>
      <dgm:spPr/>
    </dgm:pt>
    <dgm:pt modelId="{CC7B923E-4486-4479-AB04-5C6438B912DD}" type="pres">
      <dgm:prSet presAssocID="{E983313C-B550-4FD1-9783-E63D8BA22021}" presName="centerShape" presStyleLbl="node0" presStyleIdx="0" presStyleCnt="1" custLinFactNeighborX="2711" custLinFactNeighborY="232"/>
      <dgm:spPr/>
    </dgm:pt>
  </dgm:ptLst>
  <dgm:cxnLst>
    <dgm:cxn modelId="{6F61F67E-0CDD-4295-BA09-D52D3103D480}" srcId="{44ACE9D6-DDF6-42E7-BB81-78ED82A89739}" destId="{E983313C-B550-4FD1-9783-E63D8BA22021}" srcOrd="0" destOrd="0" parTransId="{FAF272FA-4F8E-497F-96BA-0CE827325BF7}" sibTransId="{A373EA9A-10F2-4872-A69F-24A5D57EF3F8}"/>
    <dgm:cxn modelId="{26E77E8D-67BA-44B9-A001-CA989187C5BF}" type="presOf" srcId="{44ACE9D6-DDF6-42E7-BB81-78ED82A89739}" destId="{5A0DFB1E-261C-4A88-8120-9D000E574A8B}" srcOrd="0" destOrd="0" presId="urn:microsoft.com/office/officeart/2005/8/layout/radial6"/>
    <dgm:cxn modelId="{4F2AB1C1-42FD-465E-8155-AD35789CEBF7}" type="presOf" srcId="{E983313C-B550-4FD1-9783-E63D8BA22021}" destId="{CC7B923E-4486-4479-AB04-5C6438B912DD}" srcOrd="0" destOrd="0" presId="urn:microsoft.com/office/officeart/2005/8/layout/radial6"/>
    <dgm:cxn modelId="{BE5D1EDF-3913-4D1B-88F4-087228BB58B8}" type="presParOf" srcId="{5A0DFB1E-261C-4A88-8120-9D000E574A8B}" destId="{CC7B923E-4486-4479-AB04-5C6438B912DD}" srcOrd="0"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4ACE9D6-DDF6-42E7-BB81-78ED82A89739}" type="doc">
      <dgm:prSet loTypeId="urn:microsoft.com/office/officeart/2005/8/layout/radial6" loCatId="cycle" qsTypeId="urn:microsoft.com/office/officeart/2005/8/quickstyle/3d2" qsCatId="3D" csTypeId="urn:microsoft.com/office/officeart/2005/8/colors/accent6_2" csCatId="accent6" phldr="1"/>
      <dgm:spPr>
        <a:scene3d>
          <a:camera prst="orthographicFront">
            <a:rot lat="0" lon="0" rev="0"/>
          </a:camera>
          <a:lightRig rig="contrasting" dir="t">
            <a:rot lat="0" lon="0" rev="1500000"/>
          </a:lightRig>
        </a:scene3d>
      </dgm:spPr>
      <dgm:t>
        <a:bodyPr/>
        <a:lstStyle/>
        <a:p>
          <a:endParaRPr lang="en-CA"/>
        </a:p>
      </dgm:t>
    </dgm:pt>
    <dgm:pt modelId="{E983313C-B550-4FD1-9783-E63D8BA22021}">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lnSpc>
              <a:spcPct val="100000"/>
            </a:lnSpc>
          </a:pPr>
          <a:r>
            <a:rPr lang="en-CA" sz="1800" b="1" dirty="0">
              <a:solidFill>
                <a:schemeClr val="accent6">
                  <a:lumMod val="50000"/>
                </a:schemeClr>
              </a:solidFill>
              <a:latin typeface="Aharoni" panose="02010803020104030203" pitchFamily="2" charset="-79"/>
              <a:cs typeface="Aharoni" panose="02010803020104030203" pitchFamily="2" charset="-79"/>
            </a:rPr>
            <a:t>Altamont Group</a:t>
          </a:r>
        </a:p>
        <a:p>
          <a:pPr rtl="0">
            <a:lnSpc>
              <a:spcPct val="100000"/>
            </a:lnSpc>
          </a:pPr>
          <a:r>
            <a:rPr lang="en-CA" sz="1600" b="1" dirty="0">
              <a:latin typeface="Aharoni" panose="02010803020104030203" pitchFamily="2" charset="-79"/>
              <a:cs typeface="Aharoni" panose="02010803020104030203" pitchFamily="2" charset="-79"/>
            </a:rPr>
            <a:t>Paradigm. </a:t>
          </a:r>
          <a:r>
            <a:rPr lang="en-CA" sz="1600" b="1" dirty="0">
              <a:solidFill>
                <a:srgbClr val="FFC000"/>
              </a:solidFill>
              <a:latin typeface="Aharoni" panose="02010803020104030203" pitchFamily="2" charset="-79"/>
              <a:cs typeface="Aharoni" panose="02010803020104030203" pitchFamily="2" charset="-79"/>
            </a:rPr>
            <a:t>Shift. </a:t>
          </a:r>
          <a:r>
            <a:rPr lang="en-CA" sz="1600" b="1" dirty="0">
              <a:solidFill>
                <a:schemeClr val="accent5">
                  <a:lumMod val="50000"/>
                </a:schemeClr>
              </a:solidFill>
              <a:latin typeface="Aharoni" panose="02010803020104030203" pitchFamily="2" charset="-79"/>
              <a:cs typeface="Aharoni" panose="02010803020104030203" pitchFamily="2" charset="-79"/>
            </a:rPr>
            <a:t>Education.</a:t>
          </a:r>
        </a:p>
      </dgm:t>
    </dgm:pt>
    <dgm:pt modelId="{FAF272FA-4F8E-497F-96BA-0CE827325BF7}" type="parTrans" cxnId="{6F61F67E-0CDD-4295-BA09-D52D3103D480}">
      <dgm:prSet/>
      <dgm:spPr/>
      <dgm:t>
        <a:bodyPr/>
        <a:lstStyle/>
        <a:p>
          <a:endParaRPr lang="en-CA"/>
        </a:p>
      </dgm:t>
    </dgm:pt>
    <dgm:pt modelId="{A373EA9A-10F2-4872-A69F-24A5D57EF3F8}" type="sibTrans" cxnId="{6F61F67E-0CDD-4295-BA09-D52D3103D480}">
      <dgm:prSet/>
      <dgm:spPr/>
      <dgm:t>
        <a:bodyPr/>
        <a:lstStyle/>
        <a:p>
          <a:endParaRPr lang="en-CA"/>
        </a:p>
      </dgm:t>
    </dgm:pt>
    <dgm:pt modelId="{5A0DFB1E-261C-4A88-8120-9D000E574A8B}" type="pres">
      <dgm:prSet presAssocID="{44ACE9D6-DDF6-42E7-BB81-78ED82A89739}" presName="Name0" presStyleCnt="0">
        <dgm:presLayoutVars>
          <dgm:chMax val="1"/>
          <dgm:dir/>
          <dgm:animLvl val="ctr"/>
          <dgm:resizeHandles val="exact"/>
        </dgm:presLayoutVars>
      </dgm:prSet>
      <dgm:spPr/>
    </dgm:pt>
    <dgm:pt modelId="{CC7B923E-4486-4479-AB04-5C6438B912DD}" type="pres">
      <dgm:prSet presAssocID="{E983313C-B550-4FD1-9783-E63D8BA22021}" presName="centerShape" presStyleLbl="node0" presStyleIdx="0" presStyleCnt="1" custLinFactNeighborX="2711" custLinFactNeighborY="232"/>
      <dgm:spPr/>
    </dgm:pt>
  </dgm:ptLst>
  <dgm:cxnLst>
    <dgm:cxn modelId="{41B8F93C-B224-47FF-B1D7-C6D8C7E6D397}" type="presOf" srcId="{44ACE9D6-DDF6-42E7-BB81-78ED82A89739}" destId="{5A0DFB1E-261C-4A88-8120-9D000E574A8B}" srcOrd="0" destOrd="0" presId="urn:microsoft.com/office/officeart/2005/8/layout/radial6"/>
    <dgm:cxn modelId="{6214E644-C9DA-4CA8-93D3-2E7D45EF2762}" type="presOf" srcId="{E983313C-B550-4FD1-9783-E63D8BA22021}" destId="{CC7B923E-4486-4479-AB04-5C6438B912DD}" srcOrd="0" destOrd="0" presId="urn:microsoft.com/office/officeart/2005/8/layout/radial6"/>
    <dgm:cxn modelId="{6F61F67E-0CDD-4295-BA09-D52D3103D480}" srcId="{44ACE9D6-DDF6-42E7-BB81-78ED82A89739}" destId="{E983313C-B550-4FD1-9783-E63D8BA22021}" srcOrd="0" destOrd="0" parTransId="{FAF272FA-4F8E-497F-96BA-0CE827325BF7}" sibTransId="{A373EA9A-10F2-4872-A69F-24A5D57EF3F8}"/>
    <dgm:cxn modelId="{FA0CD7AE-2EBC-407C-9748-88B538CE2BA8}" type="presParOf" srcId="{5A0DFB1E-261C-4A88-8120-9D000E574A8B}" destId="{CC7B923E-4486-4479-AB04-5C6438B912DD}" srcOrd="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44ACE9D6-DDF6-42E7-BB81-78ED82A89739}" type="doc">
      <dgm:prSet loTypeId="urn:microsoft.com/office/officeart/2005/8/layout/radial6" loCatId="cycle" qsTypeId="urn:microsoft.com/office/officeart/2005/8/quickstyle/3d2" qsCatId="3D" csTypeId="urn:microsoft.com/office/officeart/2005/8/colors/accent6_2" csCatId="accent6" phldr="1"/>
      <dgm:spPr>
        <a:scene3d>
          <a:camera prst="orthographicFront">
            <a:rot lat="0" lon="0" rev="0"/>
          </a:camera>
          <a:lightRig rig="contrasting" dir="t">
            <a:rot lat="0" lon="0" rev="1500000"/>
          </a:lightRig>
        </a:scene3d>
      </dgm:spPr>
      <dgm:t>
        <a:bodyPr/>
        <a:lstStyle/>
        <a:p>
          <a:endParaRPr lang="en-CA"/>
        </a:p>
      </dgm:t>
    </dgm:pt>
    <dgm:pt modelId="{E983313C-B550-4FD1-9783-E63D8BA22021}">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lnSpc>
              <a:spcPct val="100000"/>
            </a:lnSpc>
          </a:pPr>
          <a:r>
            <a:rPr lang="en-CA" sz="1800" b="1" dirty="0">
              <a:solidFill>
                <a:schemeClr val="accent6">
                  <a:lumMod val="50000"/>
                </a:schemeClr>
              </a:solidFill>
              <a:latin typeface="Aharoni" panose="02010803020104030203" pitchFamily="2" charset="-79"/>
              <a:cs typeface="Aharoni" panose="02010803020104030203" pitchFamily="2" charset="-79"/>
            </a:rPr>
            <a:t>Altamont Group</a:t>
          </a:r>
        </a:p>
        <a:p>
          <a:pPr rtl="0">
            <a:lnSpc>
              <a:spcPct val="100000"/>
            </a:lnSpc>
          </a:pPr>
          <a:r>
            <a:rPr lang="en-CA" sz="1600" b="1" dirty="0">
              <a:latin typeface="Aharoni" panose="02010803020104030203" pitchFamily="2" charset="-79"/>
              <a:cs typeface="Aharoni" panose="02010803020104030203" pitchFamily="2" charset="-79"/>
            </a:rPr>
            <a:t>Paradigm. </a:t>
          </a:r>
          <a:r>
            <a:rPr lang="en-CA" sz="1600" b="1" dirty="0">
              <a:solidFill>
                <a:srgbClr val="FFC000"/>
              </a:solidFill>
              <a:latin typeface="Aharoni" panose="02010803020104030203" pitchFamily="2" charset="-79"/>
              <a:cs typeface="Aharoni" panose="02010803020104030203" pitchFamily="2" charset="-79"/>
            </a:rPr>
            <a:t>Shift. </a:t>
          </a:r>
          <a:r>
            <a:rPr lang="en-CA" sz="1600" b="1" dirty="0">
              <a:solidFill>
                <a:schemeClr val="accent5">
                  <a:lumMod val="50000"/>
                </a:schemeClr>
              </a:solidFill>
              <a:latin typeface="Aharoni" panose="02010803020104030203" pitchFamily="2" charset="-79"/>
              <a:cs typeface="Aharoni" panose="02010803020104030203" pitchFamily="2" charset="-79"/>
            </a:rPr>
            <a:t>Education.</a:t>
          </a:r>
        </a:p>
      </dgm:t>
    </dgm:pt>
    <dgm:pt modelId="{FAF272FA-4F8E-497F-96BA-0CE827325BF7}" type="parTrans" cxnId="{6F61F67E-0CDD-4295-BA09-D52D3103D480}">
      <dgm:prSet/>
      <dgm:spPr/>
      <dgm:t>
        <a:bodyPr/>
        <a:lstStyle/>
        <a:p>
          <a:endParaRPr lang="en-CA"/>
        </a:p>
      </dgm:t>
    </dgm:pt>
    <dgm:pt modelId="{A373EA9A-10F2-4872-A69F-24A5D57EF3F8}" type="sibTrans" cxnId="{6F61F67E-0CDD-4295-BA09-D52D3103D480}">
      <dgm:prSet/>
      <dgm:spPr/>
      <dgm:t>
        <a:bodyPr/>
        <a:lstStyle/>
        <a:p>
          <a:endParaRPr lang="en-CA"/>
        </a:p>
      </dgm:t>
    </dgm:pt>
    <dgm:pt modelId="{5A0DFB1E-261C-4A88-8120-9D000E574A8B}" type="pres">
      <dgm:prSet presAssocID="{44ACE9D6-DDF6-42E7-BB81-78ED82A89739}" presName="Name0" presStyleCnt="0">
        <dgm:presLayoutVars>
          <dgm:chMax val="1"/>
          <dgm:dir/>
          <dgm:animLvl val="ctr"/>
          <dgm:resizeHandles val="exact"/>
        </dgm:presLayoutVars>
      </dgm:prSet>
      <dgm:spPr/>
    </dgm:pt>
    <dgm:pt modelId="{CC7B923E-4486-4479-AB04-5C6438B912DD}" type="pres">
      <dgm:prSet presAssocID="{E983313C-B550-4FD1-9783-E63D8BA22021}" presName="centerShape" presStyleLbl="node0" presStyleIdx="0" presStyleCnt="1" custLinFactNeighborX="2711" custLinFactNeighborY="232"/>
      <dgm:spPr/>
    </dgm:pt>
  </dgm:ptLst>
  <dgm:cxnLst>
    <dgm:cxn modelId="{02DC5864-EE29-42ED-BA71-B0D1D3E69D83}" type="presOf" srcId="{44ACE9D6-DDF6-42E7-BB81-78ED82A89739}" destId="{5A0DFB1E-261C-4A88-8120-9D000E574A8B}" srcOrd="0" destOrd="0" presId="urn:microsoft.com/office/officeart/2005/8/layout/radial6"/>
    <dgm:cxn modelId="{6F61F67E-0CDD-4295-BA09-D52D3103D480}" srcId="{44ACE9D6-DDF6-42E7-BB81-78ED82A89739}" destId="{E983313C-B550-4FD1-9783-E63D8BA22021}" srcOrd="0" destOrd="0" parTransId="{FAF272FA-4F8E-497F-96BA-0CE827325BF7}" sibTransId="{A373EA9A-10F2-4872-A69F-24A5D57EF3F8}"/>
    <dgm:cxn modelId="{B54CB5F4-366E-48EC-9DD0-F8D9039873CA}" type="presOf" srcId="{E983313C-B550-4FD1-9783-E63D8BA22021}" destId="{CC7B923E-4486-4479-AB04-5C6438B912DD}" srcOrd="0" destOrd="0" presId="urn:microsoft.com/office/officeart/2005/8/layout/radial6"/>
    <dgm:cxn modelId="{5A569ABD-D454-4D3E-B9E8-448956A810B0}" type="presParOf" srcId="{5A0DFB1E-261C-4A88-8120-9D000E574A8B}" destId="{CC7B923E-4486-4479-AB04-5C6438B912DD}" srcOrd="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ACE9D6-DDF6-42E7-BB81-78ED82A89739}" type="doc">
      <dgm:prSet loTypeId="urn:microsoft.com/office/officeart/2005/8/layout/radial6" loCatId="cycle" qsTypeId="urn:microsoft.com/office/officeart/2005/8/quickstyle/3d2" qsCatId="3D" csTypeId="urn:microsoft.com/office/officeart/2005/8/colors/accent6_2" csCatId="accent6" phldr="1"/>
      <dgm:spPr>
        <a:scene3d>
          <a:camera prst="orthographicFront">
            <a:rot lat="0" lon="0" rev="0"/>
          </a:camera>
          <a:lightRig rig="contrasting" dir="t">
            <a:rot lat="0" lon="0" rev="1500000"/>
          </a:lightRig>
        </a:scene3d>
      </dgm:spPr>
      <dgm:t>
        <a:bodyPr/>
        <a:lstStyle/>
        <a:p>
          <a:endParaRPr lang="en-CA"/>
        </a:p>
      </dgm:t>
    </dgm:pt>
    <dgm:pt modelId="{E983313C-B550-4FD1-9783-E63D8BA22021}">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lnSpc>
              <a:spcPct val="100000"/>
            </a:lnSpc>
          </a:pPr>
          <a:r>
            <a:rPr lang="en-CA" sz="1800" b="1" dirty="0">
              <a:solidFill>
                <a:schemeClr val="accent6">
                  <a:lumMod val="50000"/>
                </a:schemeClr>
              </a:solidFill>
              <a:latin typeface="Aharoni" panose="02010803020104030203" pitchFamily="2" charset="-79"/>
              <a:cs typeface="Aharoni" panose="02010803020104030203" pitchFamily="2" charset="-79"/>
            </a:rPr>
            <a:t>Altamont Group</a:t>
          </a:r>
        </a:p>
        <a:p>
          <a:pPr rtl="0">
            <a:lnSpc>
              <a:spcPct val="100000"/>
            </a:lnSpc>
          </a:pPr>
          <a:r>
            <a:rPr lang="en-CA" sz="1600" b="1" dirty="0">
              <a:latin typeface="Aharoni" panose="02010803020104030203" pitchFamily="2" charset="-79"/>
              <a:cs typeface="Aharoni" panose="02010803020104030203" pitchFamily="2" charset="-79"/>
            </a:rPr>
            <a:t>Paradigm. </a:t>
          </a:r>
          <a:r>
            <a:rPr lang="en-CA" sz="1600" b="1" dirty="0">
              <a:solidFill>
                <a:srgbClr val="FFC000"/>
              </a:solidFill>
              <a:latin typeface="Aharoni" panose="02010803020104030203" pitchFamily="2" charset="-79"/>
              <a:cs typeface="Aharoni" panose="02010803020104030203" pitchFamily="2" charset="-79"/>
            </a:rPr>
            <a:t>Shift. </a:t>
          </a:r>
          <a:r>
            <a:rPr lang="en-CA" sz="1600" b="1" dirty="0">
              <a:solidFill>
                <a:schemeClr val="accent5">
                  <a:lumMod val="50000"/>
                </a:schemeClr>
              </a:solidFill>
              <a:latin typeface="Aharoni" panose="02010803020104030203" pitchFamily="2" charset="-79"/>
              <a:cs typeface="Aharoni" panose="02010803020104030203" pitchFamily="2" charset="-79"/>
            </a:rPr>
            <a:t>Education.</a:t>
          </a:r>
        </a:p>
      </dgm:t>
    </dgm:pt>
    <dgm:pt modelId="{FAF272FA-4F8E-497F-96BA-0CE827325BF7}" type="parTrans" cxnId="{6F61F67E-0CDD-4295-BA09-D52D3103D480}">
      <dgm:prSet/>
      <dgm:spPr/>
      <dgm:t>
        <a:bodyPr/>
        <a:lstStyle/>
        <a:p>
          <a:endParaRPr lang="en-CA"/>
        </a:p>
      </dgm:t>
    </dgm:pt>
    <dgm:pt modelId="{A373EA9A-10F2-4872-A69F-24A5D57EF3F8}" type="sibTrans" cxnId="{6F61F67E-0CDD-4295-BA09-D52D3103D480}">
      <dgm:prSet/>
      <dgm:spPr/>
      <dgm:t>
        <a:bodyPr/>
        <a:lstStyle/>
        <a:p>
          <a:endParaRPr lang="en-CA"/>
        </a:p>
      </dgm:t>
    </dgm:pt>
    <dgm:pt modelId="{5A0DFB1E-261C-4A88-8120-9D000E574A8B}" type="pres">
      <dgm:prSet presAssocID="{44ACE9D6-DDF6-42E7-BB81-78ED82A89739}" presName="Name0" presStyleCnt="0">
        <dgm:presLayoutVars>
          <dgm:chMax val="1"/>
          <dgm:dir/>
          <dgm:animLvl val="ctr"/>
          <dgm:resizeHandles val="exact"/>
        </dgm:presLayoutVars>
      </dgm:prSet>
      <dgm:spPr/>
    </dgm:pt>
    <dgm:pt modelId="{CC7B923E-4486-4479-AB04-5C6438B912DD}" type="pres">
      <dgm:prSet presAssocID="{E983313C-B550-4FD1-9783-E63D8BA22021}" presName="centerShape" presStyleLbl="node0" presStyleIdx="0" presStyleCnt="1" custLinFactNeighborX="2711" custLinFactNeighborY="232"/>
      <dgm:spPr/>
    </dgm:pt>
  </dgm:ptLst>
  <dgm:cxnLst>
    <dgm:cxn modelId="{11681640-30FC-4CDA-B46F-2224A301055F}" type="presOf" srcId="{E983313C-B550-4FD1-9783-E63D8BA22021}" destId="{CC7B923E-4486-4479-AB04-5C6438B912DD}" srcOrd="0" destOrd="0" presId="urn:microsoft.com/office/officeart/2005/8/layout/radial6"/>
    <dgm:cxn modelId="{51AE4F5F-07BF-459C-8124-3D7900E7149E}" type="presOf" srcId="{44ACE9D6-DDF6-42E7-BB81-78ED82A89739}" destId="{5A0DFB1E-261C-4A88-8120-9D000E574A8B}" srcOrd="0" destOrd="0" presId="urn:microsoft.com/office/officeart/2005/8/layout/radial6"/>
    <dgm:cxn modelId="{6F61F67E-0CDD-4295-BA09-D52D3103D480}" srcId="{44ACE9D6-DDF6-42E7-BB81-78ED82A89739}" destId="{E983313C-B550-4FD1-9783-E63D8BA22021}" srcOrd="0" destOrd="0" parTransId="{FAF272FA-4F8E-497F-96BA-0CE827325BF7}" sibTransId="{A373EA9A-10F2-4872-A69F-24A5D57EF3F8}"/>
    <dgm:cxn modelId="{2F0D538C-F938-4D3B-9002-B2857E087436}" type="presParOf" srcId="{5A0DFB1E-261C-4A88-8120-9D000E574A8B}" destId="{CC7B923E-4486-4479-AB04-5C6438B912DD}" srcOrd="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44ACE9D6-DDF6-42E7-BB81-78ED82A89739}" type="doc">
      <dgm:prSet loTypeId="urn:microsoft.com/office/officeart/2005/8/layout/radial6" loCatId="cycle" qsTypeId="urn:microsoft.com/office/officeart/2005/8/quickstyle/3d2" qsCatId="3D" csTypeId="urn:microsoft.com/office/officeart/2005/8/colors/accent6_2" csCatId="accent6" phldr="1"/>
      <dgm:spPr>
        <a:scene3d>
          <a:camera prst="orthographicFront">
            <a:rot lat="0" lon="0" rev="0"/>
          </a:camera>
          <a:lightRig rig="contrasting" dir="t">
            <a:rot lat="0" lon="0" rev="1500000"/>
          </a:lightRig>
        </a:scene3d>
      </dgm:spPr>
      <dgm:t>
        <a:bodyPr/>
        <a:lstStyle/>
        <a:p>
          <a:endParaRPr lang="en-CA"/>
        </a:p>
      </dgm:t>
    </dgm:pt>
    <dgm:pt modelId="{E983313C-B550-4FD1-9783-E63D8BA22021}">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lnSpc>
              <a:spcPct val="100000"/>
            </a:lnSpc>
          </a:pPr>
          <a:r>
            <a:rPr lang="en-CA" sz="1800" b="1" dirty="0">
              <a:solidFill>
                <a:schemeClr val="accent6">
                  <a:lumMod val="50000"/>
                </a:schemeClr>
              </a:solidFill>
              <a:latin typeface="Aharoni" panose="02010803020104030203" pitchFamily="2" charset="-79"/>
              <a:cs typeface="Aharoni" panose="02010803020104030203" pitchFamily="2" charset="-79"/>
            </a:rPr>
            <a:t>Altamont Group</a:t>
          </a:r>
        </a:p>
        <a:p>
          <a:pPr rtl="0">
            <a:lnSpc>
              <a:spcPct val="100000"/>
            </a:lnSpc>
          </a:pPr>
          <a:r>
            <a:rPr lang="en-CA" sz="1600" b="1" dirty="0">
              <a:latin typeface="Aharoni" panose="02010803020104030203" pitchFamily="2" charset="-79"/>
              <a:cs typeface="Aharoni" panose="02010803020104030203" pitchFamily="2" charset="-79"/>
            </a:rPr>
            <a:t>Paradigm. </a:t>
          </a:r>
          <a:r>
            <a:rPr lang="en-CA" sz="1600" b="1" dirty="0">
              <a:solidFill>
                <a:srgbClr val="FFC000"/>
              </a:solidFill>
              <a:latin typeface="Aharoni" panose="02010803020104030203" pitchFamily="2" charset="-79"/>
              <a:cs typeface="Aharoni" panose="02010803020104030203" pitchFamily="2" charset="-79"/>
            </a:rPr>
            <a:t>Shift. </a:t>
          </a:r>
          <a:r>
            <a:rPr lang="en-CA" sz="1600" b="1" dirty="0">
              <a:solidFill>
                <a:schemeClr val="accent5">
                  <a:lumMod val="50000"/>
                </a:schemeClr>
              </a:solidFill>
              <a:latin typeface="Aharoni" panose="02010803020104030203" pitchFamily="2" charset="-79"/>
              <a:cs typeface="Aharoni" panose="02010803020104030203" pitchFamily="2" charset="-79"/>
            </a:rPr>
            <a:t>Education.</a:t>
          </a:r>
        </a:p>
      </dgm:t>
    </dgm:pt>
    <dgm:pt modelId="{FAF272FA-4F8E-497F-96BA-0CE827325BF7}" type="parTrans" cxnId="{6F61F67E-0CDD-4295-BA09-D52D3103D480}">
      <dgm:prSet/>
      <dgm:spPr/>
      <dgm:t>
        <a:bodyPr/>
        <a:lstStyle/>
        <a:p>
          <a:endParaRPr lang="en-CA"/>
        </a:p>
      </dgm:t>
    </dgm:pt>
    <dgm:pt modelId="{A373EA9A-10F2-4872-A69F-24A5D57EF3F8}" type="sibTrans" cxnId="{6F61F67E-0CDD-4295-BA09-D52D3103D480}">
      <dgm:prSet/>
      <dgm:spPr/>
      <dgm:t>
        <a:bodyPr/>
        <a:lstStyle/>
        <a:p>
          <a:endParaRPr lang="en-CA"/>
        </a:p>
      </dgm:t>
    </dgm:pt>
    <dgm:pt modelId="{5A0DFB1E-261C-4A88-8120-9D000E574A8B}" type="pres">
      <dgm:prSet presAssocID="{44ACE9D6-DDF6-42E7-BB81-78ED82A89739}" presName="Name0" presStyleCnt="0">
        <dgm:presLayoutVars>
          <dgm:chMax val="1"/>
          <dgm:dir/>
          <dgm:animLvl val="ctr"/>
          <dgm:resizeHandles val="exact"/>
        </dgm:presLayoutVars>
      </dgm:prSet>
      <dgm:spPr/>
    </dgm:pt>
    <dgm:pt modelId="{CC7B923E-4486-4479-AB04-5C6438B912DD}" type="pres">
      <dgm:prSet presAssocID="{E983313C-B550-4FD1-9783-E63D8BA22021}" presName="centerShape" presStyleLbl="node0" presStyleIdx="0" presStyleCnt="1" custLinFactNeighborX="2711" custLinFactNeighborY="232"/>
      <dgm:spPr/>
    </dgm:pt>
  </dgm:ptLst>
  <dgm:cxnLst>
    <dgm:cxn modelId="{02DC5864-EE29-42ED-BA71-B0D1D3E69D83}" type="presOf" srcId="{44ACE9D6-DDF6-42E7-BB81-78ED82A89739}" destId="{5A0DFB1E-261C-4A88-8120-9D000E574A8B}" srcOrd="0" destOrd="0" presId="urn:microsoft.com/office/officeart/2005/8/layout/radial6"/>
    <dgm:cxn modelId="{6F61F67E-0CDD-4295-BA09-D52D3103D480}" srcId="{44ACE9D6-DDF6-42E7-BB81-78ED82A89739}" destId="{E983313C-B550-4FD1-9783-E63D8BA22021}" srcOrd="0" destOrd="0" parTransId="{FAF272FA-4F8E-497F-96BA-0CE827325BF7}" sibTransId="{A373EA9A-10F2-4872-A69F-24A5D57EF3F8}"/>
    <dgm:cxn modelId="{B54CB5F4-366E-48EC-9DD0-F8D9039873CA}" type="presOf" srcId="{E983313C-B550-4FD1-9783-E63D8BA22021}" destId="{CC7B923E-4486-4479-AB04-5C6438B912DD}" srcOrd="0" destOrd="0" presId="urn:microsoft.com/office/officeart/2005/8/layout/radial6"/>
    <dgm:cxn modelId="{5A569ABD-D454-4D3E-B9E8-448956A810B0}" type="presParOf" srcId="{5A0DFB1E-261C-4A88-8120-9D000E574A8B}" destId="{CC7B923E-4486-4479-AB04-5C6438B912DD}" srcOrd="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44ACE9D6-DDF6-42E7-BB81-78ED82A89739}" type="doc">
      <dgm:prSet loTypeId="urn:microsoft.com/office/officeart/2005/8/layout/radial6" loCatId="cycle" qsTypeId="urn:microsoft.com/office/officeart/2005/8/quickstyle/3d2" qsCatId="3D" csTypeId="urn:microsoft.com/office/officeart/2005/8/colors/accent6_2" csCatId="accent6" phldr="1"/>
      <dgm:spPr>
        <a:scene3d>
          <a:camera prst="orthographicFront">
            <a:rot lat="0" lon="0" rev="0"/>
          </a:camera>
          <a:lightRig rig="contrasting" dir="t">
            <a:rot lat="0" lon="0" rev="1500000"/>
          </a:lightRig>
        </a:scene3d>
      </dgm:spPr>
      <dgm:t>
        <a:bodyPr/>
        <a:lstStyle/>
        <a:p>
          <a:endParaRPr lang="en-CA"/>
        </a:p>
      </dgm:t>
    </dgm:pt>
    <dgm:pt modelId="{E983313C-B550-4FD1-9783-E63D8BA22021}">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lnSpc>
              <a:spcPct val="100000"/>
            </a:lnSpc>
          </a:pPr>
          <a:r>
            <a:rPr lang="en-CA" sz="1800" b="1" dirty="0">
              <a:solidFill>
                <a:schemeClr val="accent6">
                  <a:lumMod val="50000"/>
                </a:schemeClr>
              </a:solidFill>
              <a:latin typeface="Aharoni" panose="02010803020104030203" pitchFamily="2" charset="-79"/>
              <a:cs typeface="Aharoni" panose="02010803020104030203" pitchFamily="2" charset="-79"/>
            </a:rPr>
            <a:t>Altamont Group</a:t>
          </a:r>
        </a:p>
        <a:p>
          <a:pPr rtl="0">
            <a:lnSpc>
              <a:spcPct val="100000"/>
            </a:lnSpc>
          </a:pPr>
          <a:r>
            <a:rPr lang="en-CA" sz="1600" b="1" dirty="0">
              <a:latin typeface="Aharoni" panose="02010803020104030203" pitchFamily="2" charset="-79"/>
              <a:cs typeface="Aharoni" panose="02010803020104030203" pitchFamily="2" charset="-79"/>
            </a:rPr>
            <a:t>Paradigm. </a:t>
          </a:r>
          <a:r>
            <a:rPr lang="en-CA" sz="1600" b="1" dirty="0">
              <a:solidFill>
                <a:srgbClr val="FFC000"/>
              </a:solidFill>
              <a:latin typeface="Aharoni" panose="02010803020104030203" pitchFamily="2" charset="-79"/>
              <a:cs typeface="Aharoni" panose="02010803020104030203" pitchFamily="2" charset="-79"/>
            </a:rPr>
            <a:t>Shift. </a:t>
          </a:r>
          <a:r>
            <a:rPr lang="en-CA" sz="1600" b="1" dirty="0">
              <a:solidFill>
                <a:schemeClr val="accent5">
                  <a:lumMod val="50000"/>
                </a:schemeClr>
              </a:solidFill>
              <a:latin typeface="Aharoni" panose="02010803020104030203" pitchFamily="2" charset="-79"/>
              <a:cs typeface="Aharoni" panose="02010803020104030203" pitchFamily="2" charset="-79"/>
            </a:rPr>
            <a:t>Education.</a:t>
          </a:r>
        </a:p>
      </dgm:t>
    </dgm:pt>
    <dgm:pt modelId="{FAF272FA-4F8E-497F-96BA-0CE827325BF7}" type="parTrans" cxnId="{6F61F67E-0CDD-4295-BA09-D52D3103D480}">
      <dgm:prSet/>
      <dgm:spPr/>
      <dgm:t>
        <a:bodyPr/>
        <a:lstStyle/>
        <a:p>
          <a:endParaRPr lang="en-CA"/>
        </a:p>
      </dgm:t>
    </dgm:pt>
    <dgm:pt modelId="{A373EA9A-10F2-4872-A69F-24A5D57EF3F8}" type="sibTrans" cxnId="{6F61F67E-0CDD-4295-BA09-D52D3103D480}">
      <dgm:prSet/>
      <dgm:spPr/>
      <dgm:t>
        <a:bodyPr/>
        <a:lstStyle/>
        <a:p>
          <a:endParaRPr lang="en-CA"/>
        </a:p>
      </dgm:t>
    </dgm:pt>
    <dgm:pt modelId="{5A0DFB1E-261C-4A88-8120-9D000E574A8B}" type="pres">
      <dgm:prSet presAssocID="{44ACE9D6-DDF6-42E7-BB81-78ED82A89739}" presName="Name0" presStyleCnt="0">
        <dgm:presLayoutVars>
          <dgm:chMax val="1"/>
          <dgm:dir/>
          <dgm:animLvl val="ctr"/>
          <dgm:resizeHandles val="exact"/>
        </dgm:presLayoutVars>
      </dgm:prSet>
      <dgm:spPr/>
    </dgm:pt>
    <dgm:pt modelId="{CC7B923E-4486-4479-AB04-5C6438B912DD}" type="pres">
      <dgm:prSet presAssocID="{E983313C-B550-4FD1-9783-E63D8BA22021}" presName="centerShape" presStyleLbl="node0" presStyleIdx="0" presStyleCnt="1" custLinFactNeighborX="2711" custLinFactNeighborY="232"/>
      <dgm:spPr/>
    </dgm:pt>
  </dgm:ptLst>
  <dgm:cxnLst>
    <dgm:cxn modelId="{02DC5864-EE29-42ED-BA71-B0D1D3E69D83}" type="presOf" srcId="{44ACE9D6-DDF6-42E7-BB81-78ED82A89739}" destId="{5A0DFB1E-261C-4A88-8120-9D000E574A8B}" srcOrd="0" destOrd="0" presId="urn:microsoft.com/office/officeart/2005/8/layout/radial6"/>
    <dgm:cxn modelId="{6F61F67E-0CDD-4295-BA09-D52D3103D480}" srcId="{44ACE9D6-DDF6-42E7-BB81-78ED82A89739}" destId="{E983313C-B550-4FD1-9783-E63D8BA22021}" srcOrd="0" destOrd="0" parTransId="{FAF272FA-4F8E-497F-96BA-0CE827325BF7}" sibTransId="{A373EA9A-10F2-4872-A69F-24A5D57EF3F8}"/>
    <dgm:cxn modelId="{B54CB5F4-366E-48EC-9DD0-F8D9039873CA}" type="presOf" srcId="{E983313C-B550-4FD1-9783-E63D8BA22021}" destId="{CC7B923E-4486-4479-AB04-5C6438B912DD}" srcOrd="0" destOrd="0" presId="urn:microsoft.com/office/officeart/2005/8/layout/radial6"/>
    <dgm:cxn modelId="{5A569ABD-D454-4D3E-B9E8-448956A810B0}" type="presParOf" srcId="{5A0DFB1E-261C-4A88-8120-9D000E574A8B}" destId="{CC7B923E-4486-4479-AB04-5C6438B912DD}" srcOrd="0"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44ACE9D6-DDF6-42E7-BB81-78ED82A89739}" type="doc">
      <dgm:prSet loTypeId="urn:microsoft.com/office/officeart/2005/8/layout/radial6" loCatId="cycle" qsTypeId="urn:microsoft.com/office/officeart/2005/8/quickstyle/3d2" qsCatId="3D" csTypeId="urn:microsoft.com/office/officeart/2005/8/colors/accent6_2" csCatId="accent6" phldr="1"/>
      <dgm:spPr>
        <a:scene3d>
          <a:camera prst="orthographicFront">
            <a:rot lat="0" lon="0" rev="0"/>
          </a:camera>
          <a:lightRig rig="contrasting" dir="t">
            <a:rot lat="0" lon="0" rev="1500000"/>
          </a:lightRig>
        </a:scene3d>
      </dgm:spPr>
      <dgm:t>
        <a:bodyPr/>
        <a:lstStyle/>
        <a:p>
          <a:endParaRPr lang="en-CA"/>
        </a:p>
      </dgm:t>
    </dgm:pt>
    <dgm:pt modelId="{E983313C-B550-4FD1-9783-E63D8BA22021}">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lnSpc>
              <a:spcPct val="100000"/>
            </a:lnSpc>
          </a:pPr>
          <a:r>
            <a:rPr lang="en-CA" sz="1800" b="1" dirty="0">
              <a:solidFill>
                <a:schemeClr val="accent6">
                  <a:lumMod val="50000"/>
                </a:schemeClr>
              </a:solidFill>
              <a:latin typeface="Aharoni" panose="02010803020104030203" pitchFamily="2" charset="-79"/>
              <a:cs typeface="Aharoni" panose="02010803020104030203" pitchFamily="2" charset="-79"/>
            </a:rPr>
            <a:t>Altamont Group</a:t>
          </a:r>
        </a:p>
        <a:p>
          <a:pPr rtl="0">
            <a:lnSpc>
              <a:spcPct val="100000"/>
            </a:lnSpc>
          </a:pPr>
          <a:r>
            <a:rPr lang="en-CA" sz="1600" b="1" dirty="0">
              <a:latin typeface="Aharoni" panose="02010803020104030203" pitchFamily="2" charset="-79"/>
              <a:cs typeface="Aharoni" panose="02010803020104030203" pitchFamily="2" charset="-79"/>
            </a:rPr>
            <a:t>Paradigm. </a:t>
          </a:r>
          <a:r>
            <a:rPr lang="en-CA" sz="1600" b="1" dirty="0">
              <a:solidFill>
                <a:srgbClr val="FFC000"/>
              </a:solidFill>
              <a:latin typeface="Aharoni" panose="02010803020104030203" pitchFamily="2" charset="-79"/>
              <a:cs typeface="Aharoni" panose="02010803020104030203" pitchFamily="2" charset="-79"/>
            </a:rPr>
            <a:t>Shift. </a:t>
          </a:r>
          <a:r>
            <a:rPr lang="en-CA" sz="1600" b="1" dirty="0">
              <a:solidFill>
                <a:schemeClr val="accent5">
                  <a:lumMod val="50000"/>
                </a:schemeClr>
              </a:solidFill>
              <a:latin typeface="Aharoni" panose="02010803020104030203" pitchFamily="2" charset="-79"/>
              <a:cs typeface="Aharoni" panose="02010803020104030203" pitchFamily="2" charset="-79"/>
            </a:rPr>
            <a:t>Education.</a:t>
          </a:r>
        </a:p>
      </dgm:t>
    </dgm:pt>
    <dgm:pt modelId="{FAF272FA-4F8E-497F-96BA-0CE827325BF7}" type="parTrans" cxnId="{6F61F67E-0CDD-4295-BA09-D52D3103D480}">
      <dgm:prSet/>
      <dgm:spPr/>
      <dgm:t>
        <a:bodyPr/>
        <a:lstStyle/>
        <a:p>
          <a:endParaRPr lang="en-CA"/>
        </a:p>
      </dgm:t>
    </dgm:pt>
    <dgm:pt modelId="{A373EA9A-10F2-4872-A69F-24A5D57EF3F8}" type="sibTrans" cxnId="{6F61F67E-0CDD-4295-BA09-D52D3103D480}">
      <dgm:prSet/>
      <dgm:spPr/>
      <dgm:t>
        <a:bodyPr/>
        <a:lstStyle/>
        <a:p>
          <a:endParaRPr lang="en-CA"/>
        </a:p>
      </dgm:t>
    </dgm:pt>
    <dgm:pt modelId="{5A0DFB1E-261C-4A88-8120-9D000E574A8B}" type="pres">
      <dgm:prSet presAssocID="{44ACE9D6-DDF6-42E7-BB81-78ED82A89739}" presName="Name0" presStyleCnt="0">
        <dgm:presLayoutVars>
          <dgm:chMax val="1"/>
          <dgm:dir/>
          <dgm:animLvl val="ctr"/>
          <dgm:resizeHandles val="exact"/>
        </dgm:presLayoutVars>
      </dgm:prSet>
      <dgm:spPr/>
    </dgm:pt>
    <dgm:pt modelId="{CC7B923E-4486-4479-AB04-5C6438B912DD}" type="pres">
      <dgm:prSet presAssocID="{E983313C-B550-4FD1-9783-E63D8BA22021}" presName="centerShape" presStyleLbl="node0" presStyleIdx="0" presStyleCnt="1" custLinFactNeighborX="2711" custLinFactNeighborY="232"/>
      <dgm:spPr/>
    </dgm:pt>
  </dgm:ptLst>
  <dgm:cxnLst>
    <dgm:cxn modelId="{6F61F67E-0CDD-4295-BA09-D52D3103D480}" srcId="{44ACE9D6-DDF6-42E7-BB81-78ED82A89739}" destId="{E983313C-B550-4FD1-9783-E63D8BA22021}" srcOrd="0" destOrd="0" parTransId="{FAF272FA-4F8E-497F-96BA-0CE827325BF7}" sibTransId="{A373EA9A-10F2-4872-A69F-24A5D57EF3F8}"/>
    <dgm:cxn modelId="{26D6047F-8D44-4629-9434-6EF8FD4A6E3C}" type="presOf" srcId="{E983313C-B550-4FD1-9783-E63D8BA22021}" destId="{CC7B923E-4486-4479-AB04-5C6438B912DD}" srcOrd="0" destOrd="0" presId="urn:microsoft.com/office/officeart/2005/8/layout/radial6"/>
    <dgm:cxn modelId="{C56842C4-9360-4462-B1C2-E7FB3CB6A021}" type="presOf" srcId="{44ACE9D6-DDF6-42E7-BB81-78ED82A89739}" destId="{5A0DFB1E-261C-4A88-8120-9D000E574A8B}" srcOrd="0" destOrd="0" presId="urn:microsoft.com/office/officeart/2005/8/layout/radial6"/>
    <dgm:cxn modelId="{35B4E16E-E5B5-44F7-81EB-DE68EC1C0C36}" type="presParOf" srcId="{5A0DFB1E-261C-4A88-8120-9D000E574A8B}" destId="{CC7B923E-4486-4479-AB04-5C6438B912DD}" srcOrd="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44ACE9D6-DDF6-42E7-BB81-78ED82A89739}" type="doc">
      <dgm:prSet loTypeId="urn:microsoft.com/office/officeart/2005/8/layout/radial6" loCatId="cycle" qsTypeId="urn:microsoft.com/office/officeart/2005/8/quickstyle/3d2" qsCatId="3D" csTypeId="urn:microsoft.com/office/officeart/2005/8/colors/accent6_2" csCatId="accent6" phldr="1"/>
      <dgm:spPr>
        <a:scene3d>
          <a:camera prst="orthographicFront">
            <a:rot lat="0" lon="0" rev="0"/>
          </a:camera>
          <a:lightRig rig="contrasting" dir="t">
            <a:rot lat="0" lon="0" rev="1500000"/>
          </a:lightRig>
        </a:scene3d>
      </dgm:spPr>
      <dgm:t>
        <a:bodyPr/>
        <a:lstStyle/>
        <a:p>
          <a:endParaRPr lang="en-CA"/>
        </a:p>
      </dgm:t>
    </dgm:pt>
    <dgm:pt modelId="{E983313C-B550-4FD1-9783-E63D8BA22021}">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lnSpc>
              <a:spcPct val="100000"/>
            </a:lnSpc>
          </a:pPr>
          <a:r>
            <a:rPr lang="en-CA" sz="1800" b="1" dirty="0">
              <a:solidFill>
                <a:schemeClr val="accent6">
                  <a:lumMod val="50000"/>
                </a:schemeClr>
              </a:solidFill>
              <a:latin typeface="Aharoni" panose="02010803020104030203" pitchFamily="2" charset="-79"/>
              <a:cs typeface="Aharoni" panose="02010803020104030203" pitchFamily="2" charset="-79"/>
            </a:rPr>
            <a:t>Altamont Group</a:t>
          </a:r>
        </a:p>
        <a:p>
          <a:pPr rtl="0">
            <a:lnSpc>
              <a:spcPct val="100000"/>
            </a:lnSpc>
          </a:pPr>
          <a:r>
            <a:rPr lang="en-CA" sz="1600" b="1" dirty="0">
              <a:latin typeface="Aharoni" panose="02010803020104030203" pitchFamily="2" charset="-79"/>
              <a:cs typeface="Aharoni" panose="02010803020104030203" pitchFamily="2" charset="-79"/>
            </a:rPr>
            <a:t>Paradigm. </a:t>
          </a:r>
          <a:r>
            <a:rPr lang="en-CA" sz="1600" b="1" dirty="0">
              <a:solidFill>
                <a:srgbClr val="FFC000"/>
              </a:solidFill>
              <a:latin typeface="Aharoni" panose="02010803020104030203" pitchFamily="2" charset="-79"/>
              <a:cs typeface="Aharoni" panose="02010803020104030203" pitchFamily="2" charset="-79"/>
            </a:rPr>
            <a:t>Shift. </a:t>
          </a:r>
          <a:r>
            <a:rPr lang="en-CA" sz="1600" b="1" dirty="0">
              <a:solidFill>
                <a:schemeClr val="accent5">
                  <a:lumMod val="50000"/>
                </a:schemeClr>
              </a:solidFill>
              <a:latin typeface="Aharoni" panose="02010803020104030203" pitchFamily="2" charset="-79"/>
              <a:cs typeface="Aharoni" panose="02010803020104030203" pitchFamily="2" charset="-79"/>
            </a:rPr>
            <a:t>Education.</a:t>
          </a:r>
        </a:p>
      </dgm:t>
    </dgm:pt>
    <dgm:pt modelId="{FAF272FA-4F8E-497F-96BA-0CE827325BF7}" type="parTrans" cxnId="{6F61F67E-0CDD-4295-BA09-D52D3103D480}">
      <dgm:prSet/>
      <dgm:spPr/>
      <dgm:t>
        <a:bodyPr/>
        <a:lstStyle/>
        <a:p>
          <a:endParaRPr lang="en-CA"/>
        </a:p>
      </dgm:t>
    </dgm:pt>
    <dgm:pt modelId="{A373EA9A-10F2-4872-A69F-24A5D57EF3F8}" type="sibTrans" cxnId="{6F61F67E-0CDD-4295-BA09-D52D3103D480}">
      <dgm:prSet/>
      <dgm:spPr/>
      <dgm:t>
        <a:bodyPr/>
        <a:lstStyle/>
        <a:p>
          <a:endParaRPr lang="en-CA"/>
        </a:p>
      </dgm:t>
    </dgm:pt>
    <dgm:pt modelId="{5A0DFB1E-261C-4A88-8120-9D000E574A8B}" type="pres">
      <dgm:prSet presAssocID="{44ACE9D6-DDF6-42E7-BB81-78ED82A89739}" presName="Name0" presStyleCnt="0">
        <dgm:presLayoutVars>
          <dgm:chMax val="1"/>
          <dgm:dir/>
          <dgm:animLvl val="ctr"/>
          <dgm:resizeHandles val="exact"/>
        </dgm:presLayoutVars>
      </dgm:prSet>
      <dgm:spPr/>
    </dgm:pt>
    <dgm:pt modelId="{CC7B923E-4486-4479-AB04-5C6438B912DD}" type="pres">
      <dgm:prSet presAssocID="{E983313C-B550-4FD1-9783-E63D8BA22021}" presName="centerShape" presStyleLbl="node0" presStyleIdx="0" presStyleCnt="1" custLinFactNeighborX="2711" custLinFactNeighborY="232"/>
      <dgm:spPr/>
    </dgm:pt>
  </dgm:ptLst>
  <dgm:cxnLst>
    <dgm:cxn modelId="{6F61F67E-0CDD-4295-BA09-D52D3103D480}" srcId="{44ACE9D6-DDF6-42E7-BB81-78ED82A89739}" destId="{E983313C-B550-4FD1-9783-E63D8BA22021}" srcOrd="0" destOrd="0" parTransId="{FAF272FA-4F8E-497F-96BA-0CE827325BF7}" sibTransId="{A373EA9A-10F2-4872-A69F-24A5D57EF3F8}"/>
    <dgm:cxn modelId="{26D6047F-8D44-4629-9434-6EF8FD4A6E3C}" type="presOf" srcId="{E983313C-B550-4FD1-9783-E63D8BA22021}" destId="{CC7B923E-4486-4479-AB04-5C6438B912DD}" srcOrd="0" destOrd="0" presId="urn:microsoft.com/office/officeart/2005/8/layout/radial6"/>
    <dgm:cxn modelId="{C56842C4-9360-4462-B1C2-E7FB3CB6A021}" type="presOf" srcId="{44ACE9D6-DDF6-42E7-BB81-78ED82A89739}" destId="{5A0DFB1E-261C-4A88-8120-9D000E574A8B}" srcOrd="0" destOrd="0" presId="urn:microsoft.com/office/officeart/2005/8/layout/radial6"/>
    <dgm:cxn modelId="{35B4E16E-E5B5-44F7-81EB-DE68EC1C0C36}" type="presParOf" srcId="{5A0DFB1E-261C-4A88-8120-9D000E574A8B}" destId="{CC7B923E-4486-4479-AB04-5C6438B912DD}" srcOrd="0"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44ACE9D6-DDF6-42E7-BB81-78ED82A89739}" type="doc">
      <dgm:prSet loTypeId="urn:microsoft.com/office/officeart/2005/8/layout/radial6" loCatId="cycle" qsTypeId="urn:microsoft.com/office/officeart/2005/8/quickstyle/3d2" qsCatId="3D" csTypeId="urn:microsoft.com/office/officeart/2005/8/colors/accent6_2" csCatId="accent6" phldr="1"/>
      <dgm:spPr>
        <a:scene3d>
          <a:camera prst="orthographicFront">
            <a:rot lat="0" lon="0" rev="0"/>
          </a:camera>
          <a:lightRig rig="contrasting" dir="t">
            <a:rot lat="0" lon="0" rev="1500000"/>
          </a:lightRig>
        </a:scene3d>
      </dgm:spPr>
      <dgm:t>
        <a:bodyPr/>
        <a:lstStyle/>
        <a:p>
          <a:endParaRPr lang="en-CA"/>
        </a:p>
      </dgm:t>
    </dgm:pt>
    <dgm:pt modelId="{5A0DFB1E-261C-4A88-8120-9D000E574A8B}" type="pres">
      <dgm:prSet presAssocID="{44ACE9D6-DDF6-42E7-BB81-78ED82A89739}" presName="Name0" presStyleCnt="0">
        <dgm:presLayoutVars>
          <dgm:chMax val="1"/>
          <dgm:dir/>
          <dgm:animLvl val="ctr"/>
          <dgm:resizeHandles val="exact"/>
        </dgm:presLayoutVars>
      </dgm:prSet>
      <dgm:spPr/>
    </dgm:pt>
  </dgm:ptLst>
  <dgm:cxnLst>
    <dgm:cxn modelId="{C56842C4-9360-4462-B1C2-E7FB3CB6A021}" type="presOf" srcId="{44ACE9D6-DDF6-42E7-BB81-78ED82A89739}" destId="{5A0DFB1E-261C-4A88-8120-9D000E574A8B}" srcOrd="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44ACE9D6-DDF6-42E7-BB81-78ED82A89739}" type="doc">
      <dgm:prSet loTypeId="urn:microsoft.com/office/officeart/2005/8/layout/radial6" loCatId="cycle" qsTypeId="urn:microsoft.com/office/officeart/2005/8/quickstyle/3d2" qsCatId="3D" csTypeId="urn:microsoft.com/office/officeart/2005/8/colors/accent6_2" csCatId="accent6" phldr="1"/>
      <dgm:spPr>
        <a:scene3d>
          <a:camera prst="orthographicFront">
            <a:rot lat="0" lon="0" rev="0"/>
          </a:camera>
          <a:lightRig rig="contrasting" dir="t">
            <a:rot lat="0" lon="0" rev="1500000"/>
          </a:lightRig>
        </a:scene3d>
      </dgm:spPr>
      <dgm:t>
        <a:bodyPr/>
        <a:lstStyle/>
        <a:p>
          <a:endParaRPr lang="en-CA"/>
        </a:p>
      </dgm:t>
    </dgm:pt>
    <dgm:pt modelId="{E983313C-B550-4FD1-9783-E63D8BA22021}">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lnSpc>
              <a:spcPct val="100000"/>
            </a:lnSpc>
          </a:pPr>
          <a:r>
            <a:rPr lang="en-CA" sz="1800" b="1" dirty="0">
              <a:solidFill>
                <a:schemeClr val="accent6">
                  <a:lumMod val="50000"/>
                </a:schemeClr>
              </a:solidFill>
              <a:latin typeface="Aharoni" panose="02010803020104030203" pitchFamily="2" charset="-79"/>
              <a:cs typeface="Aharoni" panose="02010803020104030203" pitchFamily="2" charset="-79"/>
            </a:rPr>
            <a:t>Altamont Group</a:t>
          </a:r>
        </a:p>
        <a:p>
          <a:pPr rtl="0">
            <a:lnSpc>
              <a:spcPct val="100000"/>
            </a:lnSpc>
          </a:pPr>
          <a:r>
            <a:rPr lang="en-CA" sz="1600" b="1" dirty="0">
              <a:latin typeface="Aharoni" panose="02010803020104030203" pitchFamily="2" charset="-79"/>
              <a:cs typeface="Aharoni" panose="02010803020104030203" pitchFamily="2" charset="-79"/>
            </a:rPr>
            <a:t>Paradigm. </a:t>
          </a:r>
          <a:r>
            <a:rPr lang="en-CA" sz="1600" b="1" dirty="0">
              <a:solidFill>
                <a:srgbClr val="FFC000"/>
              </a:solidFill>
              <a:latin typeface="Aharoni" panose="02010803020104030203" pitchFamily="2" charset="-79"/>
              <a:cs typeface="Aharoni" panose="02010803020104030203" pitchFamily="2" charset="-79"/>
            </a:rPr>
            <a:t>Shift. </a:t>
          </a:r>
          <a:r>
            <a:rPr lang="en-CA" sz="1600" b="1" dirty="0">
              <a:solidFill>
                <a:schemeClr val="accent5">
                  <a:lumMod val="50000"/>
                </a:schemeClr>
              </a:solidFill>
              <a:latin typeface="Aharoni" panose="02010803020104030203" pitchFamily="2" charset="-79"/>
              <a:cs typeface="Aharoni" panose="02010803020104030203" pitchFamily="2" charset="-79"/>
            </a:rPr>
            <a:t>Education.</a:t>
          </a:r>
        </a:p>
      </dgm:t>
    </dgm:pt>
    <dgm:pt modelId="{FAF272FA-4F8E-497F-96BA-0CE827325BF7}" type="parTrans" cxnId="{6F61F67E-0CDD-4295-BA09-D52D3103D480}">
      <dgm:prSet/>
      <dgm:spPr/>
      <dgm:t>
        <a:bodyPr/>
        <a:lstStyle/>
        <a:p>
          <a:endParaRPr lang="en-CA"/>
        </a:p>
      </dgm:t>
    </dgm:pt>
    <dgm:pt modelId="{A373EA9A-10F2-4872-A69F-24A5D57EF3F8}" type="sibTrans" cxnId="{6F61F67E-0CDD-4295-BA09-D52D3103D480}">
      <dgm:prSet/>
      <dgm:spPr/>
      <dgm:t>
        <a:bodyPr/>
        <a:lstStyle/>
        <a:p>
          <a:endParaRPr lang="en-CA"/>
        </a:p>
      </dgm:t>
    </dgm:pt>
    <dgm:pt modelId="{5A0DFB1E-261C-4A88-8120-9D000E574A8B}" type="pres">
      <dgm:prSet presAssocID="{44ACE9D6-DDF6-42E7-BB81-78ED82A89739}" presName="Name0" presStyleCnt="0">
        <dgm:presLayoutVars>
          <dgm:chMax val="1"/>
          <dgm:dir/>
          <dgm:animLvl val="ctr"/>
          <dgm:resizeHandles val="exact"/>
        </dgm:presLayoutVars>
      </dgm:prSet>
      <dgm:spPr/>
    </dgm:pt>
    <dgm:pt modelId="{CC7B923E-4486-4479-AB04-5C6438B912DD}" type="pres">
      <dgm:prSet presAssocID="{E983313C-B550-4FD1-9783-E63D8BA22021}" presName="centerShape" presStyleLbl="node0" presStyleIdx="0" presStyleCnt="1" custLinFactNeighborX="2711" custLinFactNeighborY="232"/>
      <dgm:spPr/>
    </dgm:pt>
  </dgm:ptLst>
  <dgm:cxnLst>
    <dgm:cxn modelId="{11681640-30FC-4CDA-B46F-2224A301055F}" type="presOf" srcId="{E983313C-B550-4FD1-9783-E63D8BA22021}" destId="{CC7B923E-4486-4479-AB04-5C6438B912DD}" srcOrd="0" destOrd="0" presId="urn:microsoft.com/office/officeart/2005/8/layout/radial6"/>
    <dgm:cxn modelId="{51AE4F5F-07BF-459C-8124-3D7900E7149E}" type="presOf" srcId="{44ACE9D6-DDF6-42E7-BB81-78ED82A89739}" destId="{5A0DFB1E-261C-4A88-8120-9D000E574A8B}" srcOrd="0" destOrd="0" presId="urn:microsoft.com/office/officeart/2005/8/layout/radial6"/>
    <dgm:cxn modelId="{6F61F67E-0CDD-4295-BA09-D52D3103D480}" srcId="{44ACE9D6-DDF6-42E7-BB81-78ED82A89739}" destId="{E983313C-B550-4FD1-9783-E63D8BA22021}" srcOrd="0" destOrd="0" parTransId="{FAF272FA-4F8E-497F-96BA-0CE827325BF7}" sibTransId="{A373EA9A-10F2-4872-A69F-24A5D57EF3F8}"/>
    <dgm:cxn modelId="{2F0D538C-F938-4D3B-9002-B2857E087436}" type="presParOf" srcId="{5A0DFB1E-261C-4A88-8120-9D000E574A8B}" destId="{CC7B923E-4486-4479-AB04-5C6438B912DD}" srcOrd="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44ACE9D6-DDF6-42E7-BB81-78ED82A89739}" type="doc">
      <dgm:prSet loTypeId="urn:microsoft.com/office/officeart/2005/8/layout/radial6" loCatId="cycle" qsTypeId="urn:microsoft.com/office/officeart/2005/8/quickstyle/3d2" qsCatId="3D" csTypeId="urn:microsoft.com/office/officeart/2005/8/colors/accent6_2" csCatId="accent6" phldr="1"/>
      <dgm:spPr>
        <a:scene3d>
          <a:camera prst="orthographicFront">
            <a:rot lat="0" lon="0" rev="0"/>
          </a:camera>
          <a:lightRig rig="contrasting" dir="t">
            <a:rot lat="0" lon="0" rev="1500000"/>
          </a:lightRig>
        </a:scene3d>
      </dgm:spPr>
      <dgm:t>
        <a:bodyPr/>
        <a:lstStyle/>
        <a:p>
          <a:endParaRPr lang="en-CA"/>
        </a:p>
      </dgm:t>
    </dgm:pt>
    <dgm:pt modelId="{E983313C-B550-4FD1-9783-E63D8BA22021}">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lnSpc>
              <a:spcPct val="100000"/>
            </a:lnSpc>
          </a:pPr>
          <a:r>
            <a:rPr lang="en-CA" sz="2000" b="1" dirty="0">
              <a:solidFill>
                <a:schemeClr val="accent6">
                  <a:lumMod val="50000"/>
                </a:schemeClr>
              </a:solidFill>
              <a:latin typeface="Aharoni" panose="02010803020104030203" pitchFamily="2" charset="-79"/>
              <a:cs typeface="Aharoni" panose="02010803020104030203" pitchFamily="2" charset="-79"/>
            </a:rPr>
            <a:t>Altamont Group</a:t>
          </a:r>
        </a:p>
        <a:p>
          <a:pPr rtl="0">
            <a:lnSpc>
              <a:spcPct val="100000"/>
            </a:lnSpc>
          </a:pPr>
          <a:r>
            <a:rPr lang="en-CA" sz="1600" b="1" dirty="0">
              <a:latin typeface="Aharoni" panose="02010803020104030203" pitchFamily="2" charset="-79"/>
              <a:cs typeface="Aharoni" panose="02010803020104030203" pitchFamily="2" charset="-79"/>
            </a:rPr>
            <a:t>Paradigm. </a:t>
          </a:r>
          <a:r>
            <a:rPr lang="en-CA" sz="1600" b="1" dirty="0">
              <a:solidFill>
                <a:srgbClr val="FFC000"/>
              </a:solidFill>
              <a:latin typeface="Aharoni" panose="02010803020104030203" pitchFamily="2" charset="-79"/>
              <a:cs typeface="Aharoni" panose="02010803020104030203" pitchFamily="2" charset="-79"/>
            </a:rPr>
            <a:t>Shift. </a:t>
          </a:r>
          <a:r>
            <a:rPr lang="en-CA" sz="1600" b="1" dirty="0">
              <a:solidFill>
                <a:schemeClr val="accent5">
                  <a:lumMod val="50000"/>
                </a:schemeClr>
              </a:solidFill>
              <a:latin typeface="Aharoni" panose="02010803020104030203" pitchFamily="2" charset="-79"/>
              <a:cs typeface="Aharoni" panose="02010803020104030203" pitchFamily="2" charset="-79"/>
            </a:rPr>
            <a:t>Education.</a:t>
          </a:r>
        </a:p>
      </dgm:t>
    </dgm:pt>
    <dgm:pt modelId="{FAF272FA-4F8E-497F-96BA-0CE827325BF7}" type="parTrans" cxnId="{6F61F67E-0CDD-4295-BA09-D52D3103D480}">
      <dgm:prSet/>
      <dgm:spPr/>
      <dgm:t>
        <a:bodyPr/>
        <a:lstStyle/>
        <a:p>
          <a:endParaRPr lang="en-CA"/>
        </a:p>
      </dgm:t>
    </dgm:pt>
    <dgm:pt modelId="{A373EA9A-10F2-4872-A69F-24A5D57EF3F8}" type="sibTrans" cxnId="{6F61F67E-0CDD-4295-BA09-D52D3103D480}">
      <dgm:prSet/>
      <dgm:spPr/>
      <dgm:t>
        <a:bodyPr/>
        <a:lstStyle/>
        <a:p>
          <a:endParaRPr lang="en-CA"/>
        </a:p>
      </dgm:t>
    </dgm:pt>
    <dgm:pt modelId="{5A0DFB1E-261C-4A88-8120-9D000E574A8B}" type="pres">
      <dgm:prSet presAssocID="{44ACE9D6-DDF6-42E7-BB81-78ED82A89739}" presName="Name0" presStyleCnt="0">
        <dgm:presLayoutVars>
          <dgm:chMax val="1"/>
          <dgm:dir/>
          <dgm:animLvl val="ctr"/>
          <dgm:resizeHandles val="exact"/>
        </dgm:presLayoutVars>
      </dgm:prSet>
      <dgm:spPr/>
    </dgm:pt>
    <dgm:pt modelId="{CC7B923E-4486-4479-AB04-5C6438B912DD}" type="pres">
      <dgm:prSet presAssocID="{E983313C-B550-4FD1-9783-E63D8BA22021}" presName="centerShape" presStyleLbl="node0" presStyleIdx="0" presStyleCnt="1" custLinFactNeighborX="4964" custLinFactNeighborY="-6329"/>
      <dgm:spPr/>
    </dgm:pt>
  </dgm:ptLst>
  <dgm:cxnLst>
    <dgm:cxn modelId="{B5A3B066-FC7B-4E6D-B903-188A8184FFFA}" type="presOf" srcId="{44ACE9D6-DDF6-42E7-BB81-78ED82A89739}" destId="{5A0DFB1E-261C-4A88-8120-9D000E574A8B}" srcOrd="0" destOrd="0" presId="urn:microsoft.com/office/officeart/2005/8/layout/radial6"/>
    <dgm:cxn modelId="{6F61F67E-0CDD-4295-BA09-D52D3103D480}" srcId="{44ACE9D6-DDF6-42E7-BB81-78ED82A89739}" destId="{E983313C-B550-4FD1-9783-E63D8BA22021}" srcOrd="0" destOrd="0" parTransId="{FAF272FA-4F8E-497F-96BA-0CE827325BF7}" sibTransId="{A373EA9A-10F2-4872-A69F-24A5D57EF3F8}"/>
    <dgm:cxn modelId="{D4D3D791-6FC0-4DF9-9D14-2D0EAF7129D0}" type="presOf" srcId="{E983313C-B550-4FD1-9783-E63D8BA22021}" destId="{CC7B923E-4486-4479-AB04-5C6438B912DD}" srcOrd="0" destOrd="0" presId="urn:microsoft.com/office/officeart/2005/8/layout/radial6"/>
    <dgm:cxn modelId="{DCBD9DAF-3B06-45DB-9E0E-C88F4AD36CA3}" type="presParOf" srcId="{5A0DFB1E-261C-4A88-8120-9D000E574A8B}" destId="{CC7B923E-4486-4479-AB04-5C6438B912DD}" srcOrd="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44ACE9D6-DDF6-42E7-BB81-78ED82A89739}" type="doc">
      <dgm:prSet loTypeId="urn:microsoft.com/office/officeart/2005/8/layout/radial6" loCatId="cycle" qsTypeId="urn:microsoft.com/office/officeart/2005/8/quickstyle/3d2" qsCatId="3D" csTypeId="urn:microsoft.com/office/officeart/2005/8/colors/accent6_2" csCatId="accent6" phldr="1"/>
      <dgm:spPr>
        <a:scene3d>
          <a:camera prst="orthographicFront">
            <a:rot lat="0" lon="0" rev="0"/>
          </a:camera>
          <a:lightRig rig="contrasting" dir="t">
            <a:rot lat="0" lon="0" rev="1500000"/>
          </a:lightRig>
        </a:scene3d>
      </dgm:spPr>
      <dgm:t>
        <a:bodyPr/>
        <a:lstStyle/>
        <a:p>
          <a:endParaRPr lang="en-CA"/>
        </a:p>
      </dgm:t>
    </dgm:pt>
    <dgm:pt modelId="{5A0DFB1E-261C-4A88-8120-9D000E574A8B}" type="pres">
      <dgm:prSet presAssocID="{44ACE9D6-DDF6-42E7-BB81-78ED82A89739}" presName="Name0" presStyleCnt="0">
        <dgm:presLayoutVars>
          <dgm:chMax val="1"/>
          <dgm:dir/>
          <dgm:animLvl val="ctr"/>
          <dgm:resizeHandles val="exact"/>
        </dgm:presLayoutVars>
      </dgm:prSet>
      <dgm:spPr/>
    </dgm:pt>
  </dgm:ptLst>
  <dgm:cxnLst>
    <dgm:cxn modelId="{26E77E8D-67BA-44B9-A001-CA989187C5BF}" type="presOf" srcId="{44ACE9D6-DDF6-42E7-BB81-78ED82A89739}" destId="{5A0DFB1E-261C-4A88-8120-9D000E574A8B}" srcOrd="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44ACE9D6-DDF6-42E7-BB81-78ED82A89739}" type="doc">
      <dgm:prSet loTypeId="urn:microsoft.com/office/officeart/2005/8/layout/radial6" loCatId="cycle" qsTypeId="urn:microsoft.com/office/officeart/2005/8/quickstyle/3d2" qsCatId="3D" csTypeId="urn:microsoft.com/office/officeart/2005/8/colors/accent6_2" csCatId="accent6" phldr="1"/>
      <dgm:spPr>
        <a:scene3d>
          <a:camera prst="orthographicFront">
            <a:rot lat="0" lon="0" rev="0"/>
          </a:camera>
          <a:lightRig rig="contrasting" dir="t">
            <a:rot lat="0" lon="0" rev="1500000"/>
          </a:lightRig>
        </a:scene3d>
      </dgm:spPr>
      <dgm:t>
        <a:bodyPr/>
        <a:lstStyle/>
        <a:p>
          <a:endParaRPr lang="en-CA"/>
        </a:p>
      </dgm:t>
    </dgm:pt>
    <dgm:pt modelId="{E983313C-B550-4FD1-9783-E63D8BA22021}">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lnSpc>
              <a:spcPct val="100000"/>
            </a:lnSpc>
          </a:pPr>
          <a:r>
            <a:rPr lang="en-CA" sz="2400" b="1" dirty="0">
              <a:solidFill>
                <a:schemeClr val="accent6">
                  <a:lumMod val="50000"/>
                </a:schemeClr>
              </a:solidFill>
              <a:latin typeface="Aharoni" panose="02010803020104030203" pitchFamily="2" charset="-79"/>
              <a:cs typeface="Aharoni" panose="02010803020104030203" pitchFamily="2" charset="-79"/>
            </a:rPr>
            <a:t>Altamont Group</a:t>
          </a:r>
        </a:p>
        <a:p>
          <a:pPr rtl="0">
            <a:lnSpc>
              <a:spcPct val="100000"/>
            </a:lnSpc>
          </a:pPr>
          <a:r>
            <a:rPr lang="en-CA" sz="1600" b="1" dirty="0">
              <a:latin typeface="Aharoni" panose="02010803020104030203" pitchFamily="2" charset="-79"/>
              <a:cs typeface="Aharoni" panose="02010803020104030203" pitchFamily="2" charset="-79"/>
            </a:rPr>
            <a:t>Paradigm. </a:t>
          </a:r>
          <a:r>
            <a:rPr lang="en-CA" sz="1600" b="1" dirty="0">
              <a:solidFill>
                <a:srgbClr val="FFC000"/>
              </a:solidFill>
              <a:latin typeface="Aharoni" panose="02010803020104030203" pitchFamily="2" charset="-79"/>
              <a:cs typeface="Aharoni" panose="02010803020104030203" pitchFamily="2" charset="-79"/>
            </a:rPr>
            <a:t>Shift. </a:t>
          </a:r>
          <a:r>
            <a:rPr lang="en-CA" sz="1600" b="1" dirty="0">
              <a:solidFill>
                <a:schemeClr val="accent5">
                  <a:lumMod val="50000"/>
                </a:schemeClr>
              </a:solidFill>
              <a:latin typeface="Aharoni" panose="02010803020104030203" pitchFamily="2" charset="-79"/>
              <a:cs typeface="Aharoni" panose="02010803020104030203" pitchFamily="2" charset="-79"/>
            </a:rPr>
            <a:t>Education.</a:t>
          </a:r>
        </a:p>
      </dgm:t>
    </dgm:pt>
    <dgm:pt modelId="{FAF272FA-4F8E-497F-96BA-0CE827325BF7}" type="parTrans" cxnId="{6F61F67E-0CDD-4295-BA09-D52D3103D480}">
      <dgm:prSet/>
      <dgm:spPr/>
      <dgm:t>
        <a:bodyPr/>
        <a:lstStyle/>
        <a:p>
          <a:endParaRPr lang="en-CA"/>
        </a:p>
      </dgm:t>
    </dgm:pt>
    <dgm:pt modelId="{A373EA9A-10F2-4872-A69F-24A5D57EF3F8}" type="sibTrans" cxnId="{6F61F67E-0CDD-4295-BA09-D52D3103D480}">
      <dgm:prSet/>
      <dgm:spPr/>
      <dgm:t>
        <a:bodyPr/>
        <a:lstStyle/>
        <a:p>
          <a:endParaRPr lang="en-CA"/>
        </a:p>
      </dgm:t>
    </dgm:pt>
    <dgm:pt modelId="{5A0DFB1E-261C-4A88-8120-9D000E574A8B}" type="pres">
      <dgm:prSet presAssocID="{44ACE9D6-DDF6-42E7-BB81-78ED82A89739}" presName="Name0" presStyleCnt="0">
        <dgm:presLayoutVars>
          <dgm:chMax val="1"/>
          <dgm:dir/>
          <dgm:animLvl val="ctr"/>
          <dgm:resizeHandles val="exact"/>
        </dgm:presLayoutVars>
      </dgm:prSet>
      <dgm:spPr/>
    </dgm:pt>
    <dgm:pt modelId="{CC7B923E-4486-4479-AB04-5C6438B912DD}" type="pres">
      <dgm:prSet presAssocID="{E983313C-B550-4FD1-9783-E63D8BA22021}" presName="centerShape" presStyleLbl="node0" presStyleIdx="0" presStyleCnt="1" custLinFactNeighborX="17532" custLinFactNeighborY="-406"/>
      <dgm:spPr/>
    </dgm:pt>
  </dgm:ptLst>
  <dgm:cxnLst>
    <dgm:cxn modelId="{69D8F018-9A5B-4910-9B8D-DE97CC4474F6}" type="presOf" srcId="{E983313C-B550-4FD1-9783-E63D8BA22021}" destId="{CC7B923E-4486-4479-AB04-5C6438B912DD}" srcOrd="0" destOrd="0" presId="urn:microsoft.com/office/officeart/2005/8/layout/radial6"/>
    <dgm:cxn modelId="{6F61F67E-0CDD-4295-BA09-D52D3103D480}" srcId="{44ACE9D6-DDF6-42E7-BB81-78ED82A89739}" destId="{E983313C-B550-4FD1-9783-E63D8BA22021}" srcOrd="0" destOrd="0" parTransId="{FAF272FA-4F8E-497F-96BA-0CE827325BF7}" sibTransId="{A373EA9A-10F2-4872-A69F-24A5D57EF3F8}"/>
    <dgm:cxn modelId="{ED3D68A7-54B3-4888-8828-D873F48F8CDC}" type="presOf" srcId="{44ACE9D6-DDF6-42E7-BB81-78ED82A89739}" destId="{5A0DFB1E-261C-4A88-8120-9D000E574A8B}" srcOrd="0" destOrd="0" presId="urn:microsoft.com/office/officeart/2005/8/layout/radial6"/>
    <dgm:cxn modelId="{140DCEA9-3F70-4493-A08C-7DE540D75CDF}" type="presParOf" srcId="{5A0DFB1E-261C-4A88-8120-9D000E574A8B}" destId="{CC7B923E-4486-4479-AB04-5C6438B912DD}" srcOrd="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ACE9D6-DDF6-42E7-BB81-78ED82A89739}" type="doc">
      <dgm:prSet loTypeId="urn:microsoft.com/office/officeart/2005/8/layout/radial6" loCatId="cycle" qsTypeId="urn:microsoft.com/office/officeart/2005/8/quickstyle/3d2" qsCatId="3D" csTypeId="urn:microsoft.com/office/officeart/2005/8/colors/accent6_2" csCatId="accent6" phldr="1"/>
      <dgm:spPr>
        <a:scene3d>
          <a:camera prst="orthographicFront">
            <a:rot lat="0" lon="0" rev="0"/>
          </a:camera>
          <a:lightRig rig="contrasting" dir="t">
            <a:rot lat="0" lon="0" rev="1500000"/>
          </a:lightRig>
        </a:scene3d>
      </dgm:spPr>
      <dgm:t>
        <a:bodyPr/>
        <a:lstStyle/>
        <a:p>
          <a:endParaRPr lang="en-CA"/>
        </a:p>
      </dgm:t>
    </dgm:pt>
    <dgm:pt modelId="{E983313C-B550-4FD1-9783-E63D8BA22021}">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lnSpc>
              <a:spcPct val="100000"/>
            </a:lnSpc>
          </a:pPr>
          <a:r>
            <a:rPr lang="en-CA" sz="1800" b="1" dirty="0">
              <a:solidFill>
                <a:schemeClr val="accent6">
                  <a:lumMod val="50000"/>
                </a:schemeClr>
              </a:solidFill>
              <a:latin typeface="Aharoni" panose="02010803020104030203" pitchFamily="2" charset="-79"/>
              <a:cs typeface="Aharoni" panose="02010803020104030203" pitchFamily="2" charset="-79"/>
            </a:rPr>
            <a:t>Altamont Group</a:t>
          </a:r>
        </a:p>
        <a:p>
          <a:pPr rtl="0">
            <a:lnSpc>
              <a:spcPct val="100000"/>
            </a:lnSpc>
          </a:pPr>
          <a:r>
            <a:rPr lang="en-CA" sz="1600" b="1" dirty="0">
              <a:latin typeface="Aharoni" panose="02010803020104030203" pitchFamily="2" charset="-79"/>
              <a:cs typeface="Aharoni" panose="02010803020104030203" pitchFamily="2" charset="-79"/>
            </a:rPr>
            <a:t>Paradigm. </a:t>
          </a:r>
          <a:r>
            <a:rPr lang="en-CA" sz="1600" b="1" dirty="0">
              <a:solidFill>
                <a:srgbClr val="FFC000"/>
              </a:solidFill>
              <a:latin typeface="Aharoni" panose="02010803020104030203" pitchFamily="2" charset="-79"/>
              <a:cs typeface="Aharoni" panose="02010803020104030203" pitchFamily="2" charset="-79"/>
            </a:rPr>
            <a:t>Shift. </a:t>
          </a:r>
          <a:r>
            <a:rPr lang="en-CA" sz="1600" b="1" dirty="0">
              <a:solidFill>
                <a:schemeClr val="accent5">
                  <a:lumMod val="50000"/>
                </a:schemeClr>
              </a:solidFill>
              <a:latin typeface="Aharoni" panose="02010803020104030203" pitchFamily="2" charset="-79"/>
              <a:cs typeface="Aharoni" panose="02010803020104030203" pitchFamily="2" charset="-79"/>
            </a:rPr>
            <a:t>Education.</a:t>
          </a:r>
        </a:p>
      </dgm:t>
    </dgm:pt>
    <dgm:pt modelId="{FAF272FA-4F8E-497F-96BA-0CE827325BF7}" type="parTrans" cxnId="{6F61F67E-0CDD-4295-BA09-D52D3103D480}">
      <dgm:prSet/>
      <dgm:spPr/>
      <dgm:t>
        <a:bodyPr/>
        <a:lstStyle/>
        <a:p>
          <a:endParaRPr lang="en-CA"/>
        </a:p>
      </dgm:t>
    </dgm:pt>
    <dgm:pt modelId="{A373EA9A-10F2-4872-A69F-24A5D57EF3F8}" type="sibTrans" cxnId="{6F61F67E-0CDD-4295-BA09-D52D3103D480}">
      <dgm:prSet/>
      <dgm:spPr/>
      <dgm:t>
        <a:bodyPr/>
        <a:lstStyle/>
        <a:p>
          <a:endParaRPr lang="en-CA"/>
        </a:p>
      </dgm:t>
    </dgm:pt>
    <dgm:pt modelId="{5A0DFB1E-261C-4A88-8120-9D000E574A8B}" type="pres">
      <dgm:prSet presAssocID="{44ACE9D6-DDF6-42E7-BB81-78ED82A89739}" presName="Name0" presStyleCnt="0">
        <dgm:presLayoutVars>
          <dgm:chMax val="1"/>
          <dgm:dir/>
          <dgm:animLvl val="ctr"/>
          <dgm:resizeHandles val="exact"/>
        </dgm:presLayoutVars>
      </dgm:prSet>
      <dgm:spPr/>
    </dgm:pt>
    <dgm:pt modelId="{CC7B923E-4486-4479-AB04-5C6438B912DD}" type="pres">
      <dgm:prSet presAssocID="{E983313C-B550-4FD1-9783-E63D8BA22021}" presName="centerShape" presStyleLbl="node0" presStyleIdx="0" presStyleCnt="1" custLinFactNeighborX="2711" custLinFactNeighborY="232"/>
      <dgm:spPr/>
    </dgm:pt>
  </dgm:ptLst>
  <dgm:cxnLst>
    <dgm:cxn modelId="{6F61F67E-0CDD-4295-BA09-D52D3103D480}" srcId="{44ACE9D6-DDF6-42E7-BB81-78ED82A89739}" destId="{E983313C-B550-4FD1-9783-E63D8BA22021}" srcOrd="0" destOrd="0" parTransId="{FAF272FA-4F8E-497F-96BA-0CE827325BF7}" sibTransId="{A373EA9A-10F2-4872-A69F-24A5D57EF3F8}"/>
    <dgm:cxn modelId="{B42E159C-A10B-4C08-821C-90C3CD0D3878}" type="presOf" srcId="{E983313C-B550-4FD1-9783-E63D8BA22021}" destId="{CC7B923E-4486-4479-AB04-5C6438B912DD}" srcOrd="0" destOrd="0" presId="urn:microsoft.com/office/officeart/2005/8/layout/radial6"/>
    <dgm:cxn modelId="{9E1B64F6-14D0-4C4F-864A-077B273522FB}" type="presOf" srcId="{44ACE9D6-DDF6-42E7-BB81-78ED82A89739}" destId="{5A0DFB1E-261C-4A88-8120-9D000E574A8B}" srcOrd="0" destOrd="0" presId="urn:microsoft.com/office/officeart/2005/8/layout/radial6"/>
    <dgm:cxn modelId="{085D3FE9-1105-48E9-AA2B-6A1721A6DDEA}" type="presParOf" srcId="{5A0DFB1E-261C-4A88-8120-9D000E574A8B}" destId="{CC7B923E-4486-4479-AB04-5C6438B912DD}" srcOrd="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ACE9D6-DDF6-42E7-BB81-78ED82A89739}" type="doc">
      <dgm:prSet loTypeId="urn:microsoft.com/office/officeart/2005/8/layout/radial6" loCatId="cycle" qsTypeId="urn:microsoft.com/office/officeart/2005/8/quickstyle/3d2" qsCatId="3D" csTypeId="urn:microsoft.com/office/officeart/2005/8/colors/accent6_2" csCatId="accent6" phldr="1"/>
      <dgm:spPr>
        <a:scene3d>
          <a:camera prst="orthographicFront">
            <a:rot lat="0" lon="0" rev="0"/>
          </a:camera>
          <a:lightRig rig="contrasting" dir="t">
            <a:rot lat="0" lon="0" rev="1500000"/>
          </a:lightRig>
        </a:scene3d>
      </dgm:spPr>
      <dgm:t>
        <a:bodyPr/>
        <a:lstStyle/>
        <a:p>
          <a:endParaRPr lang="en-CA"/>
        </a:p>
      </dgm:t>
    </dgm:pt>
    <dgm:pt modelId="{E983313C-B550-4FD1-9783-E63D8BA22021}">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lnSpc>
              <a:spcPct val="100000"/>
            </a:lnSpc>
          </a:pPr>
          <a:r>
            <a:rPr lang="en-CA" sz="1800" b="1" dirty="0">
              <a:solidFill>
                <a:schemeClr val="accent6">
                  <a:lumMod val="50000"/>
                </a:schemeClr>
              </a:solidFill>
              <a:latin typeface="Aharoni" panose="02010803020104030203" pitchFamily="2" charset="-79"/>
              <a:cs typeface="Aharoni" panose="02010803020104030203" pitchFamily="2" charset="-79"/>
            </a:rPr>
            <a:t>Altamont Group</a:t>
          </a:r>
        </a:p>
        <a:p>
          <a:pPr rtl="0">
            <a:lnSpc>
              <a:spcPct val="100000"/>
            </a:lnSpc>
          </a:pPr>
          <a:r>
            <a:rPr lang="en-CA" sz="1600" b="1" dirty="0">
              <a:latin typeface="Aharoni" panose="02010803020104030203" pitchFamily="2" charset="-79"/>
              <a:cs typeface="Aharoni" panose="02010803020104030203" pitchFamily="2" charset="-79"/>
            </a:rPr>
            <a:t>Paradigm. </a:t>
          </a:r>
          <a:r>
            <a:rPr lang="en-CA" sz="1600" b="1" dirty="0">
              <a:solidFill>
                <a:srgbClr val="FFC000"/>
              </a:solidFill>
              <a:latin typeface="Aharoni" panose="02010803020104030203" pitchFamily="2" charset="-79"/>
              <a:cs typeface="Aharoni" panose="02010803020104030203" pitchFamily="2" charset="-79"/>
            </a:rPr>
            <a:t>Shift. </a:t>
          </a:r>
          <a:r>
            <a:rPr lang="en-CA" sz="1600" b="1" dirty="0">
              <a:solidFill>
                <a:schemeClr val="accent5">
                  <a:lumMod val="50000"/>
                </a:schemeClr>
              </a:solidFill>
              <a:latin typeface="Aharoni" panose="02010803020104030203" pitchFamily="2" charset="-79"/>
              <a:cs typeface="Aharoni" panose="02010803020104030203" pitchFamily="2" charset="-79"/>
            </a:rPr>
            <a:t>Education.</a:t>
          </a:r>
        </a:p>
      </dgm:t>
    </dgm:pt>
    <dgm:pt modelId="{FAF272FA-4F8E-497F-96BA-0CE827325BF7}" type="parTrans" cxnId="{6F61F67E-0CDD-4295-BA09-D52D3103D480}">
      <dgm:prSet/>
      <dgm:spPr/>
      <dgm:t>
        <a:bodyPr/>
        <a:lstStyle/>
        <a:p>
          <a:endParaRPr lang="en-CA"/>
        </a:p>
      </dgm:t>
    </dgm:pt>
    <dgm:pt modelId="{A373EA9A-10F2-4872-A69F-24A5D57EF3F8}" type="sibTrans" cxnId="{6F61F67E-0CDD-4295-BA09-D52D3103D480}">
      <dgm:prSet/>
      <dgm:spPr/>
      <dgm:t>
        <a:bodyPr/>
        <a:lstStyle/>
        <a:p>
          <a:endParaRPr lang="en-CA"/>
        </a:p>
      </dgm:t>
    </dgm:pt>
    <dgm:pt modelId="{5A0DFB1E-261C-4A88-8120-9D000E574A8B}" type="pres">
      <dgm:prSet presAssocID="{44ACE9D6-DDF6-42E7-BB81-78ED82A89739}" presName="Name0" presStyleCnt="0">
        <dgm:presLayoutVars>
          <dgm:chMax val="1"/>
          <dgm:dir/>
          <dgm:animLvl val="ctr"/>
          <dgm:resizeHandles val="exact"/>
        </dgm:presLayoutVars>
      </dgm:prSet>
      <dgm:spPr/>
    </dgm:pt>
    <dgm:pt modelId="{CC7B923E-4486-4479-AB04-5C6438B912DD}" type="pres">
      <dgm:prSet presAssocID="{E983313C-B550-4FD1-9783-E63D8BA22021}" presName="centerShape" presStyleLbl="node0" presStyleIdx="0" presStyleCnt="1" custLinFactNeighborX="2711" custLinFactNeighborY="232"/>
      <dgm:spPr/>
    </dgm:pt>
  </dgm:ptLst>
  <dgm:cxnLst>
    <dgm:cxn modelId="{6F61F67E-0CDD-4295-BA09-D52D3103D480}" srcId="{44ACE9D6-DDF6-42E7-BB81-78ED82A89739}" destId="{E983313C-B550-4FD1-9783-E63D8BA22021}" srcOrd="0" destOrd="0" parTransId="{FAF272FA-4F8E-497F-96BA-0CE827325BF7}" sibTransId="{A373EA9A-10F2-4872-A69F-24A5D57EF3F8}"/>
    <dgm:cxn modelId="{26E77E8D-67BA-44B9-A001-CA989187C5BF}" type="presOf" srcId="{44ACE9D6-DDF6-42E7-BB81-78ED82A89739}" destId="{5A0DFB1E-261C-4A88-8120-9D000E574A8B}" srcOrd="0" destOrd="0" presId="urn:microsoft.com/office/officeart/2005/8/layout/radial6"/>
    <dgm:cxn modelId="{4F2AB1C1-42FD-465E-8155-AD35789CEBF7}" type="presOf" srcId="{E983313C-B550-4FD1-9783-E63D8BA22021}" destId="{CC7B923E-4486-4479-AB04-5C6438B912DD}" srcOrd="0" destOrd="0" presId="urn:microsoft.com/office/officeart/2005/8/layout/radial6"/>
    <dgm:cxn modelId="{BE5D1EDF-3913-4D1B-88F4-087228BB58B8}" type="presParOf" srcId="{5A0DFB1E-261C-4A88-8120-9D000E574A8B}" destId="{CC7B923E-4486-4479-AB04-5C6438B912DD}" srcOrd="0"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ACE9D6-DDF6-42E7-BB81-78ED82A89739}" type="doc">
      <dgm:prSet loTypeId="urn:microsoft.com/office/officeart/2005/8/layout/radial6" loCatId="cycle" qsTypeId="urn:microsoft.com/office/officeart/2005/8/quickstyle/3d2" qsCatId="3D" csTypeId="urn:microsoft.com/office/officeart/2005/8/colors/accent6_2" csCatId="accent6" phldr="1"/>
      <dgm:spPr>
        <a:scene3d>
          <a:camera prst="orthographicFront">
            <a:rot lat="0" lon="0" rev="0"/>
          </a:camera>
          <a:lightRig rig="contrasting" dir="t">
            <a:rot lat="0" lon="0" rev="1500000"/>
          </a:lightRig>
        </a:scene3d>
      </dgm:spPr>
      <dgm:t>
        <a:bodyPr/>
        <a:lstStyle/>
        <a:p>
          <a:endParaRPr lang="en-CA"/>
        </a:p>
      </dgm:t>
    </dgm:pt>
    <dgm:pt modelId="{5A0DFB1E-261C-4A88-8120-9D000E574A8B}" type="pres">
      <dgm:prSet presAssocID="{44ACE9D6-DDF6-42E7-BB81-78ED82A89739}" presName="Name0" presStyleCnt="0">
        <dgm:presLayoutVars>
          <dgm:chMax val="1"/>
          <dgm:dir/>
          <dgm:animLvl val="ctr"/>
          <dgm:resizeHandles val="exact"/>
        </dgm:presLayoutVars>
      </dgm:prSet>
      <dgm:spPr/>
    </dgm:pt>
  </dgm:ptLst>
  <dgm:cxnLst>
    <dgm:cxn modelId="{26E77E8D-67BA-44B9-A001-CA989187C5BF}" type="presOf" srcId="{44ACE9D6-DDF6-42E7-BB81-78ED82A89739}" destId="{5A0DFB1E-261C-4A88-8120-9D000E574A8B}" srcOrd="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4ACE9D6-DDF6-42E7-BB81-78ED82A89739}" type="doc">
      <dgm:prSet loTypeId="urn:microsoft.com/office/officeart/2005/8/layout/radial6" loCatId="cycle" qsTypeId="urn:microsoft.com/office/officeart/2005/8/quickstyle/3d2" qsCatId="3D" csTypeId="urn:microsoft.com/office/officeart/2005/8/colors/accent6_2" csCatId="accent6" phldr="1"/>
      <dgm:spPr>
        <a:scene3d>
          <a:camera prst="orthographicFront">
            <a:rot lat="0" lon="0" rev="0"/>
          </a:camera>
          <a:lightRig rig="contrasting" dir="t">
            <a:rot lat="0" lon="0" rev="1500000"/>
          </a:lightRig>
        </a:scene3d>
      </dgm:spPr>
      <dgm:t>
        <a:bodyPr/>
        <a:lstStyle/>
        <a:p>
          <a:endParaRPr lang="en-CA"/>
        </a:p>
      </dgm:t>
    </dgm:pt>
    <dgm:pt modelId="{5A0DFB1E-261C-4A88-8120-9D000E574A8B}" type="pres">
      <dgm:prSet presAssocID="{44ACE9D6-DDF6-42E7-BB81-78ED82A89739}" presName="Name0" presStyleCnt="0">
        <dgm:presLayoutVars>
          <dgm:chMax val="1"/>
          <dgm:dir/>
          <dgm:animLvl val="ctr"/>
          <dgm:resizeHandles val="exact"/>
        </dgm:presLayoutVars>
      </dgm:prSet>
      <dgm:spPr/>
    </dgm:pt>
  </dgm:ptLst>
  <dgm:cxnLst>
    <dgm:cxn modelId="{26E77E8D-67BA-44B9-A001-CA989187C5BF}" type="presOf" srcId="{44ACE9D6-DDF6-42E7-BB81-78ED82A89739}" destId="{5A0DFB1E-261C-4A88-8120-9D000E574A8B}" srcOrd="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4ACE9D6-DDF6-42E7-BB81-78ED82A89739}" type="doc">
      <dgm:prSet loTypeId="urn:microsoft.com/office/officeart/2005/8/layout/radial6" loCatId="cycle" qsTypeId="urn:microsoft.com/office/officeart/2005/8/quickstyle/3d2" qsCatId="3D" csTypeId="urn:microsoft.com/office/officeart/2005/8/colors/accent6_2" csCatId="accent6" phldr="1"/>
      <dgm:spPr>
        <a:scene3d>
          <a:camera prst="orthographicFront">
            <a:rot lat="0" lon="0" rev="0"/>
          </a:camera>
          <a:lightRig rig="contrasting" dir="t">
            <a:rot lat="0" lon="0" rev="1500000"/>
          </a:lightRig>
        </a:scene3d>
      </dgm:spPr>
      <dgm:t>
        <a:bodyPr/>
        <a:lstStyle/>
        <a:p>
          <a:endParaRPr lang="en-CA"/>
        </a:p>
      </dgm:t>
    </dgm:pt>
    <dgm:pt modelId="{E983313C-B550-4FD1-9783-E63D8BA22021}">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lnSpc>
              <a:spcPct val="100000"/>
            </a:lnSpc>
          </a:pPr>
          <a:r>
            <a:rPr lang="en-CA" sz="1800" b="1" dirty="0">
              <a:solidFill>
                <a:schemeClr val="accent6">
                  <a:lumMod val="50000"/>
                </a:schemeClr>
              </a:solidFill>
              <a:latin typeface="Aharoni" panose="02010803020104030203" pitchFamily="2" charset="-79"/>
              <a:cs typeface="Aharoni" panose="02010803020104030203" pitchFamily="2" charset="-79"/>
            </a:rPr>
            <a:t>Altamont Group</a:t>
          </a:r>
        </a:p>
        <a:p>
          <a:pPr rtl="0">
            <a:lnSpc>
              <a:spcPct val="100000"/>
            </a:lnSpc>
          </a:pPr>
          <a:r>
            <a:rPr lang="en-CA" sz="1600" b="1" dirty="0">
              <a:latin typeface="Aharoni" panose="02010803020104030203" pitchFamily="2" charset="-79"/>
              <a:cs typeface="Aharoni" panose="02010803020104030203" pitchFamily="2" charset="-79"/>
            </a:rPr>
            <a:t>Paradigm. </a:t>
          </a:r>
          <a:r>
            <a:rPr lang="en-CA" sz="1600" b="1" dirty="0">
              <a:solidFill>
                <a:srgbClr val="FFC000"/>
              </a:solidFill>
              <a:latin typeface="Aharoni" panose="02010803020104030203" pitchFamily="2" charset="-79"/>
              <a:cs typeface="Aharoni" panose="02010803020104030203" pitchFamily="2" charset="-79"/>
            </a:rPr>
            <a:t>Shift. </a:t>
          </a:r>
          <a:r>
            <a:rPr lang="en-CA" sz="1600" b="1" dirty="0">
              <a:solidFill>
                <a:schemeClr val="accent5">
                  <a:lumMod val="50000"/>
                </a:schemeClr>
              </a:solidFill>
              <a:latin typeface="Aharoni" panose="02010803020104030203" pitchFamily="2" charset="-79"/>
              <a:cs typeface="Aharoni" panose="02010803020104030203" pitchFamily="2" charset="-79"/>
            </a:rPr>
            <a:t>Education.</a:t>
          </a:r>
        </a:p>
      </dgm:t>
    </dgm:pt>
    <dgm:pt modelId="{FAF272FA-4F8E-497F-96BA-0CE827325BF7}" type="parTrans" cxnId="{6F61F67E-0CDD-4295-BA09-D52D3103D480}">
      <dgm:prSet/>
      <dgm:spPr/>
      <dgm:t>
        <a:bodyPr/>
        <a:lstStyle/>
        <a:p>
          <a:endParaRPr lang="en-CA"/>
        </a:p>
      </dgm:t>
    </dgm:pt>
    <dgm:pt modelId="{A373EA9A-10F2-4872-A69F-24A5D57EF3F8}" type="sibTrans" cxnId="{6F61F67E-0CDD-4295-BA09-D52D3103D480}">
      <dgm:prSet/>
      <dgm:spPr/>
      <dgm:t>
        <a:bodyPr/>
        <a:lstStyle/>
        <a:p>
          <a:endParaRPr lang="en-CA"/>
        </a:p>
      </dgm:t>
    </dgm:pt>
    <dgm:pt modelId="{5A0DFB1E-261C-4A88-8120-9D000E574A8B}" type="pres">
      <dgm:prSet presAssocID="{44ACE9D6-DDF6-42E7-BB81-78ED82A89739}" presName="Name0" presStyleCnt="0">
        <dgm:presLayoutVars>
          <dgm:chMax val="1"/>
          <dgm:dir/>
          <dgm:animLvl val="ctr"/>
          <dgm:resizeHandles val="exact"/>
        </dgm:presLayoutVars>
      </dgm:prSet>
      <dgm:spPr/>
    </dgm:pt>
    <dgm:pt modelId="{CC7B923E-4486-4479-AB04-5C6438B912DD}" type="pres">
      <dgm:prSet presAssocID="{E983313C-B550-4FD1-9783-E63D8BA22021}" presName="centerShape" presStyleLbl="node0" presStyleIdx="0" presStyleCnt="1" custLinFactNeighborX="2711" custLinFactNeighborY="232"/>
      <dgm:spPr/>
    </dgm:pt>
  </dgm:ptLst>
  <dgm:cxnLst>
    <dgm:cxn modelId="{6F61F67E-0CDD-4295-BA09-D52D3103D480}" srcId="{44ACE9D6-DDF6-42E7-BB81-78ED82A89739}" destId="{E983313C-B550-4FD1-9783-E63D8BA22021}" srcOrd="0" destOrd="0" parTransId="{FAF272FA-4F8E-497F-96BA-0CE827325BF7}" sibTransId="{A373EA9A-10F2-4872-A69F-24A5D57EF3F8}"/>
    <dgm:cxn modelId="{26E77E8D-67BA-44B9-A001-CA989187C5BF}" type="presOf" srcId="{44ACE9D6-DDF6-42E7-BB81-78ED82A89739}" destId="{5A0DFB1E-261C-4A88-8120-9D000E574A8B}" srcOrd="0" destOrd="0" presId="urn:microsoft.com/office/officeart/2005/8/layout/radial6"/>
    <dgm:cxn modelId="{4F2AB1C1-42FD-465E-8155-AD35789CEBF7}" type="presOf" srcId="{E983313C-B550-4FD1-9783-E63D8BA22021}" destId="{CC7B923E-4486-4479-AB04-5C6438B912DD}" srcOrd="0" destOrd="0" presId="urn:microsoft.com/office/officeart/2005/8/layout/radial6"/>
    <dgm:cxn modelId="{BE5D1EDF-3913-4D1B-88F4-087228BB58B8}" type="presParOf" srcId="{5A0DFB1E-261C-4A88-8120-9D000E574A8B}" destId="{CC7B923E-4486-4479-AB04-5C6438B912DD}" srcOrd="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4ACE9D6-DDF6-42E7-BB81-78ED82A89739}" type="doc">
      <dgm:prSet loTypeId="urn:microsoft.com/office/officeart/2005/8/layout/radial6" loCatId="cycle" qsTypeId="urn:microsoft.com/office/officeart/2005/8/quickstyle/3d2" qsCatId="3D" csTypeId="urn:microsoft.com/office/officeart/2005/8/colors/accent6_2" csCatId="accent6" phldr="1"/>
      <dgm:spPr>
        <a:scene3d>
          <a:camera prst="orthographicFront">
            <a:rot lat="0" lon="0" rev="0"/>
          </a:camera>
          <a:lightRig rig="contrasting" dir="t">
            <a:rot lat="0" lon="0" rev="1500000"/>
          </a:lightRig>
        </a:scene3d>
      </dgm:spPr>
      <dgm:t>
        <a:bodyPr/>
        <a:lstStyle/>
        <a:p>
          <a:endParaRPr lang="en-CA"/>
        </a:p>
      </dgm:t>
    </dgm:pt>
    <dgm:pt modelId="{5A0DFB1E-261C-4A88-8120-9D000E574A8B}" type="pres">
      <dgm:prSet presAssocID="{44ACE9D6-DDF6-42E7-BB81-78ED82A89739}" presName="Name0" presStyleCnt="0">
        <dgm:presLayoutVars>
          <dgm:chMax val="1"/>
          <dgm:dir/>
          <dgm:animLvl val="ctr"/>
          <dgm:resizeHandles val="exact"/>
        </dgm:presLayoutVars>
      </dgm:prSet>
      <dgm:spPr/>
    </dgm:pt>
  </dgm:ptLst>
  <dgm:cxnLst>
    <dgm:cxn modelId="{26E77E8D-67BA-44B9-A001-CA989187C5BF}" type="presOf" srcId="{44ACE9D6-DDF6-42E7-BB81-78ED82A89739}" destId="{5A0DFB1E-261C-4A88-8120-9D000E574A8B}" srcOrd="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B923E-4486-4479-AB04-5C6438B912DD}">
      <dsp:nvSpPr>
        <dsp:cNvPr id="0" name=""/>
        <dsp:cNvSpPr/>
      </dsp:nvSpPr>
      <dsp:spPr>
        <a:xfrm>
          <a:off x="3041008" y="2991"/>
          <a:ext cx="2609497" cy="2609497"/>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100000"/>
            </a:lnSpc>
            <a:spcBef>
              <a:spcPct val="0"/>
            </a:spcBef>
            <a:spcAft>
              <a:spcPct val="35000"/>
            </a:spcAft>
            <a:buNone/>
          </a:pPr>
          <a:endParaRPr lang="en-CA" sz="1000" kern="1200" dirty="0">
            <a:solidFill>
              <a:schemeClr val="accent6">
                <a:lumMod val="50000"/>
              </a:schemeClr>
            </a:solidFill>
            <a:latin typeface="Aharoni" panose="02010803020104030203" pitchFamily="2" charset="-79"/>
            <a:cs typeface="Aharoni" panose="02010803020104030203" pitchFamily="2" charset="-79"/>
          </a:endParaRPr>
        </a:p>
        <a:p>
          <a:pPr marL="0" lvl="0" indent="0" algn="ctr" defTabSz="444500" rtl="0">
            <a:lnSpc>
              <a:spcPct val="100000"/>
            </a:lnSpc>
            <a:spcBef>
              <a:spcPct val="0"/>
            </a:spcBef>
            <a:spcAft>
              <a:spcPct val="35000"/>
            </a:spcAft>
            <a:buNone/>
          </a:pPr>
          <a:r>
            <a:rPr lang="en-CA" sz="2400" b="1" kern="1200" dirty="0">
              <a:solidFill>
                <a:schemeClr val="accent6">
                  <a:lumMod val="50000"/>
                </a:schemeClr>
              </a:solidFill>
              <a:latin typeface="Aharoni" panose="02010803020104030203" pitchFamily="2" charset="-79"/>
              <a:cs typeface="Aharoni" panose="02010803020104030203" pitchFamily="2" charset="-79"/>
            </a:rPr>
            <a:t>Altamont Group</a:t>
          </a:r>
        </a:p>
        <a:p>
          <a:pPr marL="0" lvl="0" indent="0" algn="ctr" defTabSz="444500" rtl="0">
            <a:lnSpc>
              <a:spcPct val="100000"/>
            </a:lnSpc>
            <a:spcBef>
              <a:spcPct val="0"/>
            </a:spcBef>
            <a:spcAft>
              <a:spcPct val="35000"/>
            </a:spcAft>
            <a:buNone/>
          </a:pPr>
          <a:r>
            <a:rPr lang="en-CA" sz="1600" b="1" kern="1200" dirty="0">
              <a:latin typeface="Aharoni" panose="02010803020104030203" pitchFamily="2" charset="-79"/>
              <a:cs typeface="Aharoni" panose="02010803020104030203" pitchFamily="2" charset="-79"/>
            </a:rPr>
            <a:t>Paradigm. </a:t>
          </a:r>
          <a:r>
            <a:rPr lang="en-CA" sz="1600" b="1" kern="1200" dirty="0">
              <a:solidFill>
                <a:srgbClr val="FFC000"/>
              </a:solidFill>
              <a:latin typeface="Aharoni" panose="02010803020104030203" pitchFamily="2" charset="-79"/>
              <a:cs typeface="Aharoni" panose="02010803020104030203" pitchFamily="2" charset="-79"/>
            </a:rPr>
            <a:t>Shift.</a:t>
          </a:r>
          <a:r>
            <a:rPr lang="en-CA" sz="1600" b="1" kern="1200" dirty="0">
              <a:solidFill>
                <a:srgbClr val="FFFF00"/>
              </a:solidFill>
              <a:latin typeface="Aharoni" panose="02010803020104030203" pitchFamily="2" charset="-79"/>
              <a:cs typeface="Aharoni" panose="02010803020104030203" pitchFamily="2" charset="-79"/>
            </a:rPr>
            <a:t> </a:t>
          </a:r>
          <a:r>
            <a:rPr lang="en-CA" sz="1600" b="1" kern="1200" dirty="0">
              <a:solidFill>
                <a:schemeClr val="accent5">
                  <a:lumMod val="50000"/>
                </a:schemeClr>
              </a:solidFill>
              <a:latin typeface="Aharoni" panose="02010803020104030203" pitchFamily="2" charset="-79"/>
              <a:cs typeface="Aharoni" panose="02010803020104030203" pitchFamily="2" charset="-79"/>
            </a:rPr>
            <a:t>Education.</a:t>
          </a:r>
        </a:p>
      </dsp:txBody>
      <dsp:txXfrm>
        <a:off x="3423160" y="385143"/>
        <a:ext cx="1845193" cy="184519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B923E-4486-4479-AB04-5C6438B912DD}">
      <dsp:nvSpPr>
        <dsp:cNvPr id="0" name=""/>
        <dsp:cNvSpPr/>
      </dsp:nvSpPr>
      <dsp:spPr>
        <a:xfrm>
          <a:off x="490175" y="1810"/>
          <a:ext cx="1744456" cy="1744456"/>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100000"/>
            </a:lnSpc>
            <a:spcBef>
              <a:spcPct val="0"/>
            </a:spcBef>
            <a:spcAft>
              <a:spcPct val="35000"/>
            </a:spcAft>
            <a:buNone/>
          </a:pPr>
          <a:r>
            <a:rPr lang="en-CA" sz="1800" b="1" kern="1200" dirty="0">
              <a:solidFill>
                <a:schemeClr val="accent6">
                  <a:lumMod val="50000"/>
                </a:schemeClr>
              </a:solidFill>
              <a:latin typeface="Aharoni" panose="02010803020104030203" pitchFamily="2" charset="-79"/>
              <a:cs typeface="Aharoni" panose="02010803020104030203" pitchFamily="2" charset="-79"/>
            </a:rPr>
            <a:t>Altamont Group</a:t>
          </a:r>
        </a:p>
        <a:p>
          <a:pPr marL="0" lvl="0" indent="0" algn="ctr" defTabSz="800100" rtl="0">
            <a:lnSpc>
              <a:spcPct val="100000"/>
            </a:lnSpc>
            <a:spcBef>
              <a:spcPct val="0"/>
            </a:spcBef>
            <a:spcAft>
              <a:spcPct val="35000"/>
            </a:spcAft>
            <a:buNone/>
          </a:pPr>
          <a:r>
            <a:rPr lang="en-CA" sz="1600" b="1" kern="1200" dirty="0">
              <a:latin typeface="Aharoni" panose="02010803020104030203" pitchFamily="2" charset="-79"/>
              <a:cs typeface="Aharoni" panose="02010803020104030203" pitchFamily="2" charset="-79"/>
            </a:rPr>
            <a:t>Paradigm. </a:t>
          </a:r>
          <a:r>
            <a:rPr lang="en-CA" sz="1600" b="1" kern="1200" dirty="0">
              <a:solidFill>
                <a:srgbClr val="FFC000"/>
              </a:solidFill>
              <a:latin typeface="Aharoni" panose="02010803020104030203" pitchFamily="2" charset="-79"/>
              <a:cs typeface="Aharoni" panose="02010803020104030203" pitchFamily="2" charset="-79"/>
            </a:rPr>
            <a:t>Shift. </a:t>
          </a:r>
          <a:r>
            <a:rPr lang="en-CA" sz="1600" b="1" kern="1200" dirty="0">
              <a:solidFill>
                <a:schemeClr val="accent5">
                  <a:lumMod val="50000"/>
                </a:schemeClr>
              </a:solidFill>
              <a:latin typeface="Aharoni" panose="02010803020104030203" pitchFamily="2" charset="-79"/>
              <a:cs typeface="Aharoni" panose="02010803020104030203" pitchFamily="2" charset="-79"/>
            </a:rPr>
            <a:t>Education.</a:t>
          </a:r>
        </a:p>
      </dsp:txBody>
      <dsp:txXfrm>
        <a:off x="745645" y="257280"/>
        <a:ext cx="1233516" cy="12335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B923E-4486-4479-AB04-5C6438B912DD}">
      <dsp:nvSpPr>
        <dsp:cNvPr id="0" name=""/>
        <dsp:cNvSpPr/>
      </dsp:nvSpPr>
      <dsp:spPr>
        <a:xfrm>
          <a:off x="490175" y="1810"/>
          <a:ext cx="1744456" cy="1744456"/>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100000"/>
            </a:lnSpc>
            <a:spcBef>
              <a:spcPct val="0"/>
            </a:spcBef>
            <a:spcAft>
              <a:spcPct val="35000"/>
            </a:spcAft>
            <a:buNone/>
          </a:pPr>
          <a:r>
            <a:rPr lang="en-CA" sz="1800" b="1" kern="1200" dirty="0">
              <a:solidFill>
                <a:schemeClr val="accent6">
                  <a:lumMod val="50000"/>
                </a:schemeClr>
              </a:solidFill>
              <a:latin typeface="Aharoni" panose="02010803020104030203" pitchFamily="2" charset="-79"/>
              <a:cs typeface="Aharoni" panose="02010803020104030203" pitchFamily="2" charset="-79"/>
            </a:rPr>
            <a:t>Altamont Group</a:t>
          </a:r>
        </a:p>
        <a:p>
          <a:pPr marL="0" lvl="0" indent="0" algn="ctr" defTabSz="800100" rtl="0">
            <a:lnSpc>
              <a:spcPct val="100000"/>
            </a:lnSpc>
            <a:spcBef>
              <a:spcPct val="0"/>
            </a:spcBef>
            <a:spcAft>
              <a:spcPct val="35000"/>
            </a:spcAft>
            <a:buNone/>
          </a:pPr>
          <a:r>
            <a:rPr lang="en-CA" sz="1600" b="1" kern="1200" dirty="0">
              <a:latin typeface="Aharoni" panose="02010803020104030203" pitchFamily="2" charset="-79"/>
              <a:cs typeface="Aharoni" panose="02010803020104030203" pitchFamily="2" charset="-79"/>
            </a:rPr>
            <a:t>Paradigm. </a:t>
          </a:r>
          <a:r>
            <a:rPr lang="en-CA" sz="1600" b="1" kern="1200" dirty="0">
              <a:solidFill>
                <a:srgbClr val="FFC000"/>
              </a:solidFill>
              <a:latin typeface="Aharoni" panose="02010803020104030203" pitchFamily="2" charset="-79"/>
              <a:cs typeface="Aharoni" panose="02010803020104030203" pitchFamily="2" charset="-79"/>
            </a:rPr>
            <a:t>Shift. </a:t>
          </a:r>
          <a:r>
            <a:rPr lang="en-CA" sz="1600" b="1" kern="1200" dirty="0">
              <a:solidFill>
                <a:schemeClr val="accent5">
                  <a:lumMod val="50000"/>
                </a:schemeClr>
              </a:solidFill>
              <a:latin typeface="Aharoni" panose="02010803020104030203" pitchFamily="2" charset="-79"/>
              <a:cs typeface="Aharoni" panose="02010803020104030203" pitchFamily="2" charset="-79"/>
            </a:rPr>
            <a:t>Education.</a:t>
          </a:r>
        </a:p>
      </dsp:txBody>
      <dsp:txXfrm>
        <a:off x="745645" y="257280"/>
        <a:ext cx="1233516" cy="123351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B923E-4486-4479-AB04-5C6438B912DD}">
      <dsp:nvSpPr>
        <dsp:cNvPr id="0" name=""/>
        <dsp:cNvSpPr/>
      </dsp:nvSpPr>
      <dsp:spPr>
        <a:xfrm>
          <a:off x="490175" y="1810"/>
          <a:ext cx="1744456" cy="1744456"/>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100000"/>
            </a:lnSpc>
            <a:spcBef>
              <a:spcPct val="0"/>
            </a:spcBef>
            <a:spcAft>
              <a:spcPct val="35000"/>
            </a:spcAft>
            <a:buNone/>
          </a:pPr>
          <a:r>
            <a:rPr lang="en-CA" sz="1800" b="1" kern="1200" dirty="0">
              <a:solidFill>
                <a:schemeClr val="accent6">
                  <a:lumMod val="50000"/>
                </a:schemeClr>
              </a:solidFill>
              <a:latin typeface="Aharoni" panose="02010803020104030203" pitchFamily="2" charset="-79"/>
              <a:cs typeface="Aharoni" panose="02010803020104030203" pitchFamily="2" charset="-79"/>
            </a:rPr>
            <a:t>Altamont Group</a:t>
          </a:r>
        </a:p>
        <a:p>
          <a:pPr marL="0" lvl="0" indent="0" algn="ctr" defTabSz="800100" rtl="0">
            <a:lnSpc>
              <a:spcPct val="100000"/>
            </a:lnSpc>
            <a:spcBef>
              <a:spcPct val="0"/>
            </a:spcBef>
            <a:spcAft>
              <a:spcPct val="35000"/>
            </a:spcAft>
            <a:buNone/>
          </a:pPr>
          <a:r>
            <a:rPr lang="en-CA" sz="1600" b="1" kern="1200" dirty="0">
              <a:latin typeface="Aharoni" panose="02010803020104030203" pitchFamily="2" charset="-79"/>
              <a:cs typeface="Aharoni" panose="02010803020104030203" pitchFamily="2" charset="-79"/>
            </a:rPr>
            <a:t>Paradigm. </a:t>
          </a:r>
          <a:r>
            <a:rPr lang="en-CA" sz="1600" b="1" kern="1200" dirty="0">
              <a:solidFill>
                <a:srgbClr val="FFC000"/>
              </a:solidFill>
              <a:latin typeface="Aharoni" panose="02010803020104030203" pitchFamily="2" charset="-79"/>
              <a:cs typeface="Aharoni" panose="02010803020104030203" pitchFamily="2" charset="-79"/>
            </a:rPr>
            <a:t>Shift. </a:t>
          </a:r>
          <a:r>
            <a:rPr lang="en-CA" sz="1600" b="1" kern="1200" dirty="0">
              <a:solidFill>
                <a:schemeClr val="accent5">
                  <a:lumMod val="50000"/>
                </a:schemeClr>
              </a:solidFill>
              <a:latin typeface="Aharoni" panose="02010803020104030203" pitchFamily="2" charset="-79"/>
              <a:cs typeface="Aharoni" panose="02010803020104030203" pitchFamily="2" charset="-79"/>
            </a:rPr>
            <a:t>Education.</a:t>
          </a:r>
        </a:p>
      </dsp:txBody>
      <dsp:txXfrm>
        <a:off x="745645" y="257280"/>
        <a:ext cx="1233516" cy="123351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B923E-4486-4479-AB04-5C6438B912DD}">
      <dsp:nvSpPr>
        <dsp:cNvPr id="0" name=""/>
        <dsp:cNvSpPr/>
      </dsp:nvSpPr>
      <dsp:spPr>
        <a:xfrm>
          <a:off x="490175" y="1810"/>
          <a:ext cx="1744456" cy="1744456"/>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100000"/>
            </a:lnSpc>
            <a:spcBef>
              <a:spcPct val="0"/>
            </a:spcBef>
            <a:spcAft>
              <a:spcPct val="35000"/>
            </a:spcAft>
            <a:buNone/>
          </a:pPr>
          <a:r>
            <a:rPr lang="en-CA" sz="1800" b="1" kern="1200" dirty="0">
              <a:solidFill>
                <a:schemeClr val="accent6">
                  <a:lumMod val="50000"/>
                </a:schemeClr>
              </a:solidFill>
              <a:latin typeface="Aharoni" panose="02010803020104030203" pitchFamily="2" charset="-79"/>
              <a:cs typeface="Aharoni" panose="02010803020104030203" pitchFamily="2" charset="-79"/>
            </a:rPr>
            <a:t>Altamont Group</a:t>
          </a:r>
        </a:p>
        <a:p>
          <a:pPr marL="0" lvl="0" indent="0" algn="ctr" defTabSz="800100" rtl="0">
            <a:lnSpc>
              <a:spcPct val="100000"/>
            </a:lnSpc>
            <a:spcBef>
              <a:spcPct val="0"/>
            </a:spcBef>
            <a:spcAft>
              <a:spcPct val="35000"/>
            </a:spcAft>
            <a:buNone/>
          </a:pPr>
          <a:r>
            <a:rPr lang="en-CA" sz="1600" b="1" kern="1200" dirty="0">
              <a:latin typeface="Aharoni" panose="02010803020104030203" pitchFamily="2" charset="-79"/>
              <a:cs typeface="Aharoni" panose="02010803020104030203" pitchFamily="2" charset="-79"/>
            </a:rPr>
            <a:t>Paradigm. </a:t>
          </a:r>
          <a:r>
            <a:rPr lang="en-CA" sz="1600" b="1" kern="1200" dirty="0">
              <a:solidFill>
                <a:srgbClr val="FFC000"/>
              </a:solidFill>
              <a:latin typeface="Aharoni" panose="02010803020104030203" pitchFamily="2" charset="-79"/>
              <a:cs typeface="Aharoni" panose="02010803020104030203" pitchFamily="2" charset="-79"/>
            </a:rPr>
            <a:t>Shift. </a:t>
          </a:r>
          <a:r>
            <a:rPr lang="en-CA" sz="1600" b="1" kern="1200" dirty="0">
              <a:solidFill>
                <a:schemeClr val="accent5">
                  <a:lumMod val="50000"/>
                </a:schemeClr>
              </a:solidFill>
              <a:latin typeface="Aharoni" panose="02010803020104030203" pitchFamily="2" charset="-79"/>
              <a:cs typeface="Aharoni" panose="02010803020104030203" pitchFamily="2" charset="-79"/>
            </a:rPr>
            <a:t>Education.</a:t>
          </a:r>
        </a:p>
      </dsp:txBody>
      <dsp:txXfrm>
        <a:off x="745645" y="257280"/>
        <a:ext cx="1233516" cy="123351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B923E-4486-4479-AB04-5C6438B912DD}">
      <dsp:nvSpPr>
        <dsp:cNvPr id="0" name=""/>
        <dsp:cNvSpPr/>
      </dsp:nvSpPr>
      <dsp:spPr>
        <a:xfrm>
          <a:off x="490175" y="1810"/>
          <a:ext cx="1744456" cy="1744456"/>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100000"/>
            </a:lnSpc>
            <a:spcBef>
              <a:spcPct val="0"/>
            </a:spcBef>
            <a:spcAft>
              <a:spcPct val="35000"/>
            </a:spcAft>
            <a:buNone/>
          </a:pPr>
          <a:r>
            <a:rPr lang="en-CA" sz="1800" b="1" kern="1200" dirty="0">
              <a:solidFill>
                <a:schemeClr val="accent6">
                  <a:lumMod val="50000"/>
                </a:schemeClr>
              </a:solidFill>
              <a:latin typeface="Aharoni" panose="02010803020104030203" pitchFamily="2" charset="-79"/>
              <a:cs typeface="Aharoni" panose="02010803020104030203" pitchFamily="2" charset="-79"/>
            </a:rPr>
            <a:t>Altamont Group</a:t>
          </a:r>
        </a:p>
        <a:p>
          <a:pPr marL="0" lvl="0" indent="0" algn="ctr" defTabSz="800100" rtl="0">
            <a:lnSpc>
              <a:spcPct val="100000"/>
            </a:lnSpc>
            <a:spcBef>
              <a:spcPct val="0"/>
            </a:spcBef>
            <a:spcAft>
              <a:spcPct val="35000"/>
            </a:spcAft>
            <a:buNone/>
          </a:pPr>
          <a:r>
            <a:rPr lang="en-CA" sz="1600" b="1" kern="1200" dirty="0">
              <a:latin typeface="Aharoni" panose="02010803020104030203" pitchFamily="2" charset="-79"/>
              <a:cs typeface="Aharoni" panose="02010803020104030203" pitchFamily="2" charset="-79"/>
            </a:rPr>
            <a:t>Paradigm. </a:t>
          </a:r>
          <a:r>
            <a:rPr lang="en-CA" sz="1600" b="1" kern="1200" dirty="0">
              <a:solidFill>
                <a:srgbClr val="FFC000"/>
              </a:solidFill>
              <a:latin typeface="Aharoni" panose="02010803020104030203" pitchFamily="2" charset="-79"/>
              <a:cs typeface="Aharoni" panose="02010803020104030203" pitchFamily="2" charset="-79"/>
            </a:rPr>
            <a:t>Shift. </a:t>
          </a:r>
          <a:r>
            <a:rPr lang="en-CA" sz="1600" b="1" kern="1200" dirty="0">
              <a:solidFill>
                <a:schemeClr val="accent5">
                  <a:lumMod val="50000"/>
                </a:schemeClr>
              </a:solidFill>
              <a:latin typeface="Aharoni" panose="02010803020104030203" pitchFamily="2" charset="-79"/>
              <a:cs typeface="Aharoni" panose="02010803020104030203" pitchFamily="2" charset="-79"/>
            </a:rPr>
            <a:t>Education.</a:t>
          </a:r>
        </a:p>
      </dsp:txBody>
      <dsp:txXfrm>
        <a:off x="745645" y="257280"/>
        <a:ext cx="1233516" cy="123351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B923E-4486-4479-AB04-5C6438B912DD}">
      <dsp:nvSpPr>
        <dsp:cNvPr id="0" name=""/>
        <dsp:cNvSpPr/>
      </dsp:nvSpPr>
      <dsp:spPr>
        <a:xfrm>
          <a:off x="490175" y="1810"/>
          <a:ext cx="1744456" cy="1744456"/>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100000"/>
            </a:lnSpc>
            <a:spcBef>
              <a:spcPct val="0"/>
            </a:spcBef>
            <a:spcAft>
              <a:spcPct val="35000"/>
            </a:spcAft>
            <a:buNone/>
          </a:pPr>
          <a:r>
            <a:rPr lang="en-CA" sz="1800" b="1" kern="1200" dirty="0">
              <a:solidFill>
                <a:schemeClr val="accent6">
                  <a:lumMod val="50000"/>
                </a:schemeClr>
              </a:solidFill>
              <a:latin typeface="Aharoni" panose="02010803020104030203" pitchFamily="2" charset="-79"/>
              <a:cs typeface="Aharoni" panose="02010803020104030203" pitchFamily="2" charset="-79"/>
            </a:rPr>
            <a:t>Altamont Group</a:t>
          </a:r>
        </a:p>
        <a:p>
          <a:pPr marL="0" lvl="0" indent="0" algn="ctr" defTabSz="800100" rtl="0">
            <a:lnSpc>
              <a:spcPct val="100000"/>
            </a:lnSpc>
            <a:spcBef>
              <a:spcPct val="0"/>
            </a:spcBef>
            <a:spcAft>
              <a:spcPct val="35000"/>
            </a:spcAft>
            <a:buNone/>
          </a:pPr>
          <a:r>
            <a:rPr lang="en-CA" sz="1600" b="1" kern="1200" dirty="0">
              <a:latin typeface="Aharoni" panose="02010803020104030203" pitchFamily="2" charset="-79"/>
              <a:cs typeface="Aharoni" panose="02010803020104030203" pitchFamily="2" charset="-79"/>
            </a:rPr>
            <a:t>Paradigm. </a:t>
          </a:r>
          <a:r>
            <a:rPr lang="en-CA" sz="1600" b="1" kern="1200" dirty="0">
              <a:solidFill>
                <a:srgbClr val="FFC000"/>
              </a:solidFill>
              <a:latin typeface="Aharoni" panose="02010803020104030203" pitchFamily="2" charset="-79"/>
              <a:cs typeface="Aharoni" panose="02010803020104030203" pitchFamily="2" charset="-79"/>
            </a:rPr>
            <a:t>Shift. </a:t>
          </a:r>
          <a:r>
            <a:rPr lang="en-CA" sz="1600" b="1" kern="1200" dirty="0">
              <a:solidFill>
                <a:schemeClr val="accent5">
                  <a:lumMod val="50000"/>
                </a:schemeClr>
              </a:solidFill>
              <a:latin typeface="Aharoni" panose="02010803020104030203" pitchFamily="2" charset="-79"/>
              <a:cs typeface="Aharoni" panose="02010803020104030203" pitchFamily="2" charset="-79"/>
            </a:rPr>
            <a:t>Education.</a:t>
          </a:r>
        </a:p>
      </dsp:txBody>
      <dsp:txXfrm>
        <a:off x="745645" y="257280"/>
        <a:ext cx="1233516" cy="123351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B923E-4486-4479-AB04-5C6438B912DD}">
      <dsp:nvSpPr>
        <dsp:cNvPr id="0" name=""/>
        <dsp:cNvSpPr/>
      </dsp:nvSpPr>
      <dsp:spPr>
        <a:xfrm>
          <a:off x="490175" y="1810"/>
          <a:ext cx="1744456" cy="1744456"/>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100000"/>
            </a:lnSpc>
            <a:spcBef>
              <a:spcPct val="0"/>
            </a:spcBef>
            <a:spcAft>
              <a:spcPct val="35000"/>
            </a:spcAft>
            <a:buNone/>
          </a:pPr>
          <a:r>
            <a:rPr lang="en-CA" sz="1800" b="1" kern="1200" dirty="0">
              <a:solidFill>
                <a:schemeClr val="accent6">
                  <a:lumMod val="50000"/>
                </a:schemeClr>
              </a:solidFill>
              <a:latin typeface="Aharoni" panose="02010803020104030203" pitchFamily="2" charset="-79"/>
              <a:cs typeface="Aharoni" panose="02010803020104030203" pitchFamily="2" charset="-79"/>
            </a:rPr>
            <a:t>Altamont Group</a:t>
          </a:r>
        </a:p>
        <a:p>
          <a:pPr marL="0" lvl="0" indent="0" algn="ctr" defTabSz="800100" rtl="0">
            <a:lnSpc>
              <a:spcPct val="100000"/>
            </a:lnSpc>
            <a:spcBef>
              <a:spcPct val="0"/>
            </a:spcBef>
            <a:spcAft>
              <a:spcPct val="35000"/>
            </a:spcAft>
            <a:buNone/>
          </a:pPr>
          <a:r>
            <a:rPr lang="en-CA" sz="1600" b="1" kern="1200" dirty="0">
              <a:latin typeface="Aharoni" panose="02010803020104030203" pitchFamily="2" charset="-79"/>
              <a:cs typeface="Aharoni" panose="02010803020104030203" pitchFamily="2" charset="-79"/>
            </a:rPr>
            <a:t>Paradigm. </a:t>
          </a:r>
          <a:r>
            <a:rPr lang="en-CA" sz="1600" b="1" kern="1200" dirty="0">
              <a:solidFill>
                <a:srgbClr val="FFC000"/>
              </a:solidFill>
              <a:latin typeface="Aharoni" panose="02010803020104030203" pitchFamily="2" charset="-79"/>
              <a:cs typeface="Aharoni" panose="02010803020104030203" pitchFamily="2" charset="-79"/>
            </a:rPr>
            <a:t>Shift. </a:t>
          </a:r>
          <a:r>
            <a:rPr lang="en-CA" sz="1600" b="1" kern="1200" dirty="0">
              <a:solidFill>
                <a:schemeClr val="accent5">
                  <a:lumMod val="50000"/>
                </a:schemeClr>
              </a:solidFill>
              <a:latin typeface="Aharoni" panose="02010803020104030203" pitchFamily="2" charset="-79"/>
              <a:cs typeface="Aharoni" panose="02010803020104030203" pitchFamily="2" charset="-79"/>
            </a:rPr>
            <a:t>Education.</a:t>
          </a:r>
        </a:p>
      </dsp:txBody>
      <dsp:txXfrm>
        <a:off x="745645" y="257280"/>
        <a:ext cx="1233516" cy="12335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B923E-4486-4479-AB04-5C6438B912DD}">
      <dsp:nvSpPr>
        <dsp:cNvPr id="0" name=""/>
        <dsp:cNvSpPr/>
      </dsp:nvSpPr>
      <dsp:spPr>
        <a:xfrm>
          <a:off x="490175" y="1810"/>
          <a:ext cx="1744456" cy="1744456"/>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100000"/>
            </a:lnSpc>
            <a:spcBef>
              <a:spcPct val="0"/>
            </a:spcBef>
            <a:spcAft>
              <a:spcPct val="35000"/>
            </a:spcAft>
            <a:buNone/>
          </a:pPr>
          <a:r>
            <a:rPr lang="en-CA" sz="1800" b="1" kern="1200" dirty="0">
              <a:solidFill>
                <a:schemeClr val="accent6">
                  <a:lumMod val="50000"/>
                </a:schemeClr>
              </a:solidFill>
              <a:latin typeface="Aharoni" panose="02010803020104030203" pitchFamily="2" charset="-79"/>
              <a:cs typeface="Aharoni" panose="02010803020104030203" pitchFamily="2" charset="-79"/>
            </a:rPr>
            <a:t>Altamont Group</a:t>
          </a:r>
        </a:p>
        <a:p>
          <a:pPr marL="0" lvl="0" indent="0" algn="ctr" defTabSz="800100" rtl="0">
            <a:lnSpc>
              <a:spcPct val="100000"/>
            </a:lnSpc>
            <a:spcBef>
              <a:spcPct val="0"/>
            </a:spcBef>
            <a:spcAft>
              <a:spcPct val="35000"/>
            </a:spcAft>
            <a:buNone/>
          </a:pPr>
          <a:r>
            <a:rPr lang="en-CA" sz="1600" b="1" kern="1200" dirty="0">
              <a:latin typeface="Aharoni" panose="02010803020104030203" pitchFamily="2" charset="-79"/>
              <a:cs typeface="Aharoni" panose="02010803020104030203" pitchFamily="2" charset="-79"/>
            </a:rPr>
            <a:t>Paradigm. </a:t>
          </a:r>
          <a:r>
            <a:rPr lang="en-CA" sz="1600" b="1" kern="1200" dirty="0">
              <a:solidFill>
                <a:srgbClr val="FFC000"/>
              </a:solidFill>
              <a:latin typeface="Aharoni" panose="02010803020104030203" pitchFamily="2" charset="-79"/>
              <a:cs typeface="Aharoni" panose="02010803020104030203" pitchFamily="2" charset="-79"/>
            </a:rPr>
            <a:t>Shift. </a:t>
          </a:r>
          <a:r>
            <a:rPr lang="en-CA" sz="1600" b="1" kern="1200" dirty="0">
              <a:solidFill>
                <a:schemeClr val="accent5">
                  <a:lumMod val="50000"/>
                </a:schemeClr>
              </a:solidFill>
              <a:latin typeface="Aharoni" panose="02010803020104030203" pitchFamily="2" charset="-79"/>
              <a:cs typeface="Aharoni" panose="02010803020104030203" pitchFamily="2" charset="-79"/>
            </a:rPr>
            <a:t>Education.</a:t>
          </a:r>
        </a:p>
      </dsp:txBody>
      <dsp:txXfrm>
        <a:off x="745645" y="257280"/>
        <a:ext cx="1233516" cy="123351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B923E-4486-4479-AB04-5C6438B912DD}">
      <dsp:nvSpPr>
        <dsp:cNvPr id="0" name=""/>
        <dsp:cNvSpPr/>
      </dsp:nvSpPr>
      <dsp:spPr>
        <a:xfrm>
          <a:off x="490175" y="1810"/>
          <a:ext cx="1744456" cy="1744456"/>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100000"/>
            </a:lnSpc>
            <a:spcBef>
              <a:spcPct val="0"/>
            </a:spcBef>
            <a:spcAft>
              <a:spcPct val="35000"/>
            </a:spcAft>
            <a:buNone/>
          </a:pPr>
          <a:r>
            <a:rPr lang="en-CA" sz="1800" b="1" kern="1200" dirty="0">
              <a:solidFill>
                <a:schemeClr val="accent6">
                  <a:lumMod val="50000"/>
                </a:schemeClr>
              </a:solidFill>
              <a:latin typeface="Aharoni" panose="02010803020104030203" pitchFamily="2" charset="-79"/>
              <a:cs typeface="Aharoni" panose="02010803020104030203" pitchFamily="2" charset="-79"/>
            </a:rPr>
            <a:t>Altamont Group</a:t>
          </a:r>
        </a:p>
        <a:p>
          <a:pPr marL="0" lvl="0" indent="0" algn="ctr" defTabSz="800100" rtl="0">
            <a:lnSpc>
              <a:spcPct val="100000"/>
            </a:lnSpc>
            <a:spcBef>
              <a:spcPct val="0"/>
            </a:spcBef>
            <a:spcAft>
              <a:spcPct val="35000"/>
            </a:spcAft>
            <a:buNone/>
          </a:pPr>
          <a:r>
            <a:rPr lang="en-CA" sz="1600" b="1" kern="1200" dirty="0">
              <a:latin typeface="Aharoni" panose="02010803020104030203" pitchFamily="2" charset="-79"/>
              <a:cs typeface="Aharoni" panose="02010803020104030203" pitchFamily="2" charset="-79"/>
            </a:rPr>
            <a:t>Paradigm. </a:t>
          </a:r>
          <a:r>
            <a:rPr lang="en-CA" sz="1600" b="1" kern="1200" dirty="0">
              <a:solidFill>
                <a:srgbClr val="FFC000"/>
              </a:solidFill>
              <a:latin typeface="Aharoni" panose="02010803020104030203" pitchFamily="2" charset="-79"/>
              <a:cs typeface="Aharoni" panose="02010803020104030203" pitchFamily="2" charset="-79"/>
            </a:rPr>
            <a:t>Shift. </a:t>
          </a:r>
          <a:r>
            <a:rPr lang="en-CA" sz="1600" b="1" kern="1200" dirty="0">
              <a:solidFill>
                <a:schemeClr val="accent5">
                  <a:lumMod val="50000"/>
                </a:schemeClr>
              </a:solidFill>
              <a:latin typeface="Aharoni" panose="02010803020104030203" pitchFamily="2" charset="-79"/>
              <a:cs typeface="Aharoni" panose="02010803020104030203" pitchFamily="2" charset="-79"/>
            </a:rPr>
            <a:t>Education.</a:t>
          </a:r>
        </a:p>
      </dsp:txBody>
      <dsp:txXfrm>
        <a:off x="745645" y="257280"/>
        <a:ext cx="1233516" cy="123351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B923E-4486-4479-AB04-5C6438B912DD}">
      <dsp:nvSpPr>
        <dsp:cNvPr id="0" name=""/>
        <dsp:cNvSpPr/>
      </dsp:nvSpPr>
      <dsp:spPr>
        <a:xfrm>
          <a:off x="490175" y="1810"/>
          <a:ext cx="1744456" cy="1744456"/>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100000"/>
            </a:lnSpc>
            <a:spcBef>
              <a:spcPct val="0"/>
            </a:spcBef>
            <a:spcAft>
              <a:spcPct val="35000"/>
            </a:spcAft>
            <a:buNone/>
          </a:pPr>
          <a:r>
            <a:rPr lang="en-CA" sz="1800" b="1" kern="1200" dirty="0">
              <a:solidFill>
                <a:schemeClr val="accent6">
                  <a:lumMod val="50000"/>
                </a:schemeClr>
              </a:solidFill>
              <a:latin typeface="Aharoni" panose="02010803020104030203" pitchFamily="2" charset="-79"/>
              <a:cs typeface="Aharoni" panose="02010803020104030203" pitchFamily="2" charset="-79"/>
            </a:rPr>
            <a:t>Altamont Group</a:t>
          </a:r>
        </a:p>
        <a:p>
          <a:pPr marL="0" lvl="0" indent="0" algn="ctr" defTabSz="800100" rtl="0">
            <a:lnSpc>
              <a:spcPct val="100000"/>
            </a:lnSpc>
            <a:spcBef>
              <a:spcPct val="0"/>
            </a:spcBef>
            <a:spcAft>
              <a:spcPct val="35000"/>
            </a:spcAft>
            <a:buNone/>
          </a:pPr>
          <a:r>
            <a:rPr lang="en-CA" sz="1600" b="1" kern="1200" dirty="0">
              <a:latin typeface="Aharoni" panose="02010803020104030203" pitchFamily="2" charset="-79"/>
              <a:cs typeface="Aharoni" panose="02010803020104030203" pitchFamily="2" charset="-79"/>
            </a:rPr>
            <a:t>Paradigm. </a:t>
          </a:r>
          <a:r>
            <a:rPr lang="en-CA" sz="1600" b="1" kern="1200" dirty="0">
              <a:solidFill>
                <a:srgbClr val="FFC000"/>
              </a:solidFill>
              <a:latin typeface="Aharoni" panose="02010803020104030203" pitchFamily="2" charset="-79"/>
              <a:cs typeface="Aharoni" panose="02010803020104030203" pitchFamily="2" charset="-79"/>
            </a:rPr>
            <a:t>Shift. </a:t>
          </a:r>
          <a:r>
            <a:rPr lang="en-CA" sz="1600" b="1" kern="1200" dirty="0">
              <a:solidFill>
                <a:schemeClr val="accent5">
                  <a:lumMod val="50000"/>
                </a:schemeClr>
              </a:solidFill>
              <a:latin typeface="Aharoni" panose="02010803020104030203" pitchFamily="2" charset="-79"/>
              <a:cs typeface="Aharoni" panose="02010803020104030203" pitchFamily="2" charset="-79"/>
            </a:rPr>
            <a:t>Education.</a:t>
          </a:r>
        </a:p>
      </dsp:txBody>
      <dsp:txXfrm>
        <a:off x="745645" y="257280"/>
        <a:ext cx="1233516" cy="123351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B923E-4486-4479-AB04-5C6438B912DD}">
      <dsp:nvSpPr>
        <dsp:cNvPr id="0" name=""/>
        <dsp:cNvSpPr/>
      </dsp:nvSpPr>
      <dsp:spPr>
        <a:xfrm>
          <a:off x="490175" y="1810"/>
          <a:ext cx="1744456" cy="1744456"/>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100000"/>
            </a:lnSpc>
            <a:spcBef>
              <a:spcPct val="0"/>
            </a:spcBef>
            <a:spcAft>
              <a:spcPct val="35000"/>
            </a:spcAft>
            <a:buNone/>
          </a:pPr>
          <a:r>
            <a:rPr lang="en-CA" sz="1800" b="1" kern="1200" dirty="0">
              <a:solidFill>
                <a:schemeClr val="accent6">
                  <a:lumMod val="50000"/>
                </a:schemeClr>
              </a:solidFill>
              <a:latin typeface="Aharoni" panose="02010803020104030203" pitchFamily="2" charset="-79"/>
              <a:cs typeface="Aharoni" panose="02010803020104030203" pitchFamily="2" charset="-79"/>
            </a:rPr>
            <a:t>Altamont Group</a:t>
          </a:r>
        </a:p>
        <a:p>
          <a:pPr marL="0" lvl="0" indent="0" algn="ctr" defTabSz="800100" rtl="0">
            <a:lnSpc>
              <a:spcPct val="100000"/>
            </a:lnSpc>
            <a:spcBef>
              <a:spcPct val="0"/>
            </a:spcBef>
            <a:spcAft>
              <a:spcPct val="35000"/>
            </a:spcAft>
            <a:buNone/>
          </a:pPr>
          <a:r>
            <a:rPr lang="en-CA" sz="1600" b="1" kern="1200" dirty="0">
              <a:latin typeface="Aharoni" panose="02010803020104030203" pitchFamily="2" charset="-79"/>
              <a:cs typeface="Aharoni" panose="02010803020104030203" pitchFamily="2" charset="-79"/>
            </a:rPr>
            <a:t>Paradigm. </a:t>
          </a:r>
          <a:r>
            <a:rPr lang="en-CA" sz="1600" b="1" kern="1200" dirty="0">
              <a:solidFill>
                <a:srgbClr val="FFC000"/>
              </a:solidFill>
              <a:latin typeface="Aharoni" panose="02010803020104030203" pitchFamily="2" charset="-79"/>
              <a:cs typeface="Aharoni" panose="02010803020104030203" pitchFamily="2" charset="-79"/>
            </a:rPr>
            <a:t>Shift. </a:t>
          </a:r>
          <a:r>
            <a:rPr lang="en-CA" sz="1600" b="1" kern="1200" dirty="0">
              <a:solidFill>
                <a:schemeClr val="accent5">
                  <a:lumMod val="50000"/>
                </a:schemeClr>
              </a:solidFill>
              <a:latin typeface="Aharoni" panose="02010803020104030203" pitchFamily="2" charset="-79"/>
              <a:cs typeface="Aharoni" panose="02010803020104030203" pitchFamily="2" charset="-79"/>
            </a:rPr>
            <a:t>Education.</a:t>
          </a:r>
        </a:p>
      </dsp:txBody>
      <dsp:txXfrm>
        <a:off x="745645" y="257280"/>
        <a:ext cx="1233516" cy="123351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B923E-4486-4479-AB04-5C6438B912DD}">
      <dsp:nvSpPr>
        <dsp:cNvPr id="0" name=""/>
        <dsp:cNvSpPr/>
      </dsp:nvSpPr>
      <dsp:spPr>
        <a:xfrm>
          <a:off x="490175" y="1810"/>
          <a:ext cx="1744456" cy="1744456"/>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100000"/>
            </a:lnSpc>
            <a:spcBef>
              <a:spcPct val="0"/>
            </a:spcBef>
            <a:spcAft>
              <a:spcPct val="35000"/>
            </a:spcAft>
            <a:buNone/>
          </a:pPr>
          <a:r>
            <a:rPr lang="en-CA" sz="1800" b="1" kern="1200" dirty="0">
              <a:solidFill>
                <a:schemeClr val="accent6">
                  <a:lumMod val="50000"/>
                </a:schemeClr>
              </a:solidFill>
              <a:latin typeface="Aharoni" panose="02010803020104030203" pitchFamily="2" charset="-79"/>
              <a:cs typeface="Aharoni" panose="02010803020104030203" pitchFamily="2" charset="-79"/>
            </a:rPr>
            <a:t>Altamont Group</a:t>
          </a:r>
        </a:p>
        <a:p>
          <a:pPr marL="0" lvl="0" indent="0" algn="ctr" defTabSz="800100" rtl="0">
            <a:lnSpc>
              <a:spcPct val="100000"/>
            </a:lnSpc>
            <a:spcBef>
              <a:spcPct val="0"/>
            </a:spcBef>
            <a:spcAft>
              <a:spcPct val="35000"/>
            </a:spcAft>
            <a:buNone/>
          </a:pPr>
          <a:r>
            <a:rPr lang="en-CA" sz="1600" b="1" kern="1200" dirty="0">
              <a:latin typeface="Aharoni" panose="02010803020104030203" pitchFamily="2" charset="-79"/>
              <a:cs typeface="Aharoni" panose="02010803020104030203" pitchFamily="2" charset="-79"/>
            </a:rPr>
            <a:t>Paradigm. </a:t>
          </a:r>
          <a:r>
            <a:rPr lang="en-CA" sz="1600" b="1" kern="1200" dirty="0">
              <a:solidFill>
                <a:srgbClr val="FFC000"/>
              </a:solidFill>
              <a:latin typeface="Aharoni" panose="02010803020104030203" pitchFamily="2" charset="-79"/>
              <a:cs typeface="Aharoni" panose="02010803020104030203" pitchFamily="2" charset="-79"/>
            </a:rPr>
            <a:t>Shift. </a:t>
          </a:r>
          <a:r>
            <a:rPr lang="en-CA" sz="1600" b="1" kern="1200" dirty="0">
              <a:solidFill>
                <a:schemeClr val="accent5">
                  <a:lumMod val="50000"/>
                </a:schemeClr>
              </a:solidFill>
              <a:latin typeface="Aharoni" panose="02010803020104030203" pitchFamily="2" charset="-79"/>
              <a:cs typeface="Aharoni" panose="02010803020104030203" pitchFamily="2" charset="-79"/>
            </a:rPr>
            <a:t>Education.</a:t>
          </a:r>
        </a:p>
      </dsp:txBody>
      <dsp:txXfrm>
        <a:off x="745645" y="257280"/>
        <a:ext cx="1233516" cy="123351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B923E-4486-4479-AB04-5C6438B912DD}">
      <dsp:nvSpPr>
        <dsp:cNvPr id="0" name=""/>
        <dsp:cNvSpPr/>
      </dsp:nvSpPr>
      <dsp:spPr>
        <a:xfrm>
          <a:off x="490175" y="1810"/>
          <a:ext cx="1744456" cy="1744456"/>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100000"/>
            </a:lnSpc>
            <a:spcBef>
              <a:spcPct val="0"/>
            </a:spcBef>
            <a:spcAft>
              <a:spcPct val="35000"/>
            </a:spcAft>
            <a:buNone/>
          </a:pPr>
          <a:r>
            <a:rPr lang="en-CA" sz="1800" b="1" kern="1200" dirty="0">
              <a:solidFill>
                <a:schemeClr val="accent6">
                  <a:lumMod val="50000"/>
                </a:schemeClr>
              </a:solidFill>
              <a:latin typeface="Aharoni" panose="02010803020104030203" pitchFamily="2" charset="-79"/>
              <a:cs typeface="Aharoni" panose="02010803020104030203" pitchFamily="2" charset="-79"/>
            </a:rPr>
            <a:t>Altamont Group</a:t>
          </a:r>
        </a:p>
        <a:p>
          <a:pPr marL="0" lvl="0" indent="0" algn="ctr" defTabSz="800100" rtl="0">
            <a:lnSpc>
              <a:spcPct val="100000"/>
            </a:lnSpc>
            <a:spcBef>
              <a:spcPct val="0"/>
            </a:spcBef>
            <a:spcAft>
              <a:spcPct val="35000"/>
            </a:spcAft>
            <a:buNone/>
          </a:pPr>
          <a:r>
            <a:rPr lang="en-CA" sz="1600" b="1" kern="1200" dirty="0">
              <a:latin typeface="Aharoni" panose="02010803020104030203" pitchFamily="2" charset="-79"/>
              <a:cs typeface="Aharoni" panose="02010803020104030203" pitchFamily="2" charset="-79"/>
            </a:rPr>
            <a:t>Paradigm. </a:t>
          </a:r>
          <a:r>
            <a:rPr lang="en-CA" sz="1600" b="1" kern="1200" dirty="0">
              <a:solidFill>
                <a:srgbClr val="FFC000"/>
              </a:solidFill>
              <a:latin typeface="Aharoni" panose="02010803020104030203" pitchFamily="2" charset="-79"/>
              <a:cs typeface="Aharoni" panose="02010803020104030203" pitchFamily="2" charset="-79"/>
            </a:rPr>
            <a:t>Shift. </a:t>
          </a:r>
          <a:r>
            <a:rPr lang="en-CA" sz="1600" b="1" kern="1200" dirty="0">
              <a:solidFill>
                <a:schemeClr val="accent5">
                  <a:lumMod val="50000"/>
                </a:schemeClr>
              </a:solidFill>
              <a:latin typeface="Aharoni" panose="02010803020104030203" pitchFamily="2" charset="-79"/>
              <a:cs typeface="Aharoni" panose="02010803020104030203" pitchFamily="2" charset="-79"/>
            </a:rPr>
            <a:t>Education.</a:t>
          </a:r>
        </a:p>
      </dsp:txBody>
      <dsp:txXfrm>
        <a:off x="745645" y="257280"/>
        <a:ext cx="1233516" cy="123351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B923E-4486-4479-AB04-5C6438B912DD}">
      <dsp:nvSpPr>
        <dsp:cNvPr id="0" name=""/>
        <dsp:cNvSpPr/>
      </dsp:nvSpPr>
      <dsp:spPr>
        <a:xfrm>
          <a:off x="490175" y="1810"/>
          <a:ext cx="1744456" cy="1744456"/>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100000"/>
            </a:lnSpc>
            <a:spcBef>
              <a:spcPct val="0"/>
            </a:spcBef>
            <a:spcAft>
              <a:spcPct val="35000"/>
            </a:spcAft>
            <a:buNone/>
          </a:pPr>
          <a:r>
            <a:rPr lang="en-CA" sz="1800" b="1" kern="1200" dirty="0">
              <a:solidFill>
                <a:schemeClr val="accent6">
                  <a:lumMod val="50000"/>
                </a:schemeClr>
              </a:solidFill>
              <a:latin typeface="Aharoni" panose="02010803020104030203" pitchFamily="2" charset="-79"/>
              <a:cs typeface="Aharoni" panose="02010803020104030203" pitchFamily="2" charset="-79"/>
            </a:rPr>
            <a:t>Altamont Group</a:t>
          </a:r>
        </a:p>
        <a:p>
          <a:pPr marL="0" lvl="0" indent="0" algn="ctr" defTabSz="800100" rtl="0">
            <a:lnSpc>
              <a:spcPct val="100000"/>
            </a:lnSpc>
            <a:spcBef>
              <a:spcPct val="0"/>
            </a:spcBef>
            <a:spcAft>
              <a:spcPct val="35000"/>
            </a:spcAft>
            <a:buNone/>
          </a:pPr>
          <a:r>
            <a:rPr lang="en-CA" sz="1600" b="1" kern="1200" dirty="0">
              <a:latin typeface="Aharoni" panose="02010803020104030203" pitchFamily="2" charset="-79"/>
              <a:cs typeface="Aharoni" panose="02010803020104030203" pitchFamily="2" charset="-79"/>
            </a:rPr>
            <a:t>Paradigm. </a:t>
          </a:r>
          <a:r>
            <a:rPr lang="en-CA" sz="1600" b="1" kern="1200" dirty="0">
              <a:solidFill>
                <a:srgbClr val="FFC000"/>
              </a:solidFill>
              <a:latin typeface="Aharoni" panose="02010803020104030203" pitchFamily="2" charset="-79"/>
              <a:cs typeface="Aharoni" panose="02010803020104030203" pitchFamily="2" charset="-79"/>
            </a:rPr>
            <a:t>Shift. </a:t>
          </a:r>
          <a:r>
            <a:rPr lang="en-CA" sz="1600" b="1" kern="1200" dirty="0">
              <a:solidFill>
                <a:schemeClr val="accent5">
                  <a:lumMod val="50000"/>
                </a:schemeClr>
              </a:solidFill>
              <a:latin typeface="Aharoni" panose="02010803020104030203" pitchFamily="2" charset="-79"/>
              <a:cs typeface="Aharoni" panose="02010803020104030203" pitchFamily="2" charset="-79"/>
            </a:rPr>
            <a:t>Education.</a:t>
          </a:r>
        </a:p>
      </dsp:txBody>
      <dsp:txXfrm>
        <a:off x="745645" y="257280"/>
        <a:ext cx="1233516" cy="123351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B923E-4486-4479-AB04-5C6438B912DD}">
      <dsp:nvSpPr>
        <dsp:cNvPr id="0" name=""/>
        <dsp:cNvSpPr/>
      </dsp:nvSpPr>
      <dsp:spPr>
        <a:xfrm>
          <a:off x="490175" y="1810"/>
          <a:ext cx="1744456" cy="1744456"/>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100000"/>
            </a:lnSpc>
            <a:spcBef>
              <a:spcPct val="0"/>
            </a:spcBef>
            <a:spcAft>
              <a:spcPct val="35000"/>
            </a:spcAft>
            <a:buNone/>
          </a:pPr>
          <a:r>
            <a:rPr lang="en-CA" sz="1800" b="1" kern="1200" dirty="0">
              <a:solidFill>
                <a:schemeClr val="accent6">
                  <a:lumMod val="50000"/>
                </a:schemeClr>
              </a:solidFill>
              <a:latin typeface="Aharoni" panose="02010803020104030203" pitchFamily="2" charset="-79"/>
              <a:cs typeface="Aharoni" panose="02010803020104030203" pitchFamily="2" charset="-79"/>
            </a:rPr>
            <a:t>Altamont Group</a:t>
          </a:r>
        </a:p>
        <a:p>
          <a:pPr marL="0" lvl="0" indent="0" algn="ctr" defTabSz="800100" rtl="0">
            <a:lnSpc>
              <a:spcPct val="100000"/>
            </a:lnSpc>
            <a:spcBef>
              <a:spcPct val="0"/>
            </a:spcBef>
            <a:spcAft>
              <a:spcPct val="35000"/>
            </a:spcAft>
            <a:buNone/>
          </a:pPr>
          <a:r>
            <a:rPr lang="en-CA" sz="1600" b="1" kern="1200" dirty="0">
              <a:latin typeface="Aharoni" panose="02010803020104030203" pitchFamily="2" charset="-79"/>
              <a:cs typeface="Aharoni" panose="02010803020104030203" pitchFamily="2" charset="-79"/>
            </a:rPr>
            <a:t>Paradigm. </a:t>
          </a:r>
          <a:r>
            <a:rPr lang="en-CA" sz="1600" b="1" kern="1200" dirty="0">
              <a:solidFill>
                <a:srgbClr val="FFC000"/>
              </a:solidFill>
              <a:latin typeface="Aharoni" panose="02010803020104030203" pitchFamily="2" charset="-79"/>
              <a:cs typeface="Aharoni" panose="02010803020104030203" pitchFamily="2" charset="-79"/>
            </a:rPr>
            <a:t>Shift. </a:t>
          </a:r>
          <a:r>
            <a:rPr lang="en-CA" sz="1600" b="1" kern="1200" dirty="0">
              <a:solidFill>
                <a:schemeClr val="accent5">
                  <a:lumMod val="50000"/>
                </a:schemeClr>
              </a:solidFill>
              <a:latin typeface="Aharoni" panose="02010803020104030203" pitchFamily="2" charset="-79"/>
              <a:cs typeface="Aharoni" panose="02010803020104030203" pitchFamily="2" charset="-79"/>
            </a:rPr>
            <a:t>Education.</a:t>
          </a:r>
        </a:p>
      </dsp:txBody>
      <dsp:txXfrm>
        <a:off x="745645" y="257280"/>
        <a:ext cx="1233516" cy="123351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B923E-4486-4479-AB04-5C6438B912DD}">
      <dsp:nvSpPr>
        <dsp:cNvPr id="0" name=""/>
        <dsp:cNvSpPr/>
      </dsp:nvSpPr>
      <dsp:spPr>
        <a:xfrm>
          <a:off x="490175" y="1810"/>
          <a:ext cx="1744456" cy="1744456"/>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100000"/>
            </a:lnSpc>
            <a:spcBef>
              <a:spcPct val="0"/>
            </a:spcBef>
            <a:spcAft>
              <a:spcPct val="35000"/>
            </a:spcAft>
            <a:buNone/>
          </a:pPr>
          <a:r>
            <a:rPr lang="en-CA" sz="1800" b="1" kern="1200" dirty="0">
              <a:solidFill>
                <a:schemeClr val="accent6">
                  <a:lumMod val="50000"/>
                </a:schemeClr>
              </a:solidFill>
              <a:latin typeface="Aharoni" panose="02010803020104030203" pitchFamily="2" charset="-79"/>
              <a:cs typeface="Aharoni" panose="02010803020104030203" pitchFamily="2" charset="-79"/>
            </a:rPr>
            <a:t>Altamont Group</a:t>
          </a:r>
        </a:p>
        <a:p>
          <a:pPr marL="0" lvl="0" indent="0" algn="ctr" defTabSz="800100" rtl="0">
            <a:lnSpc>
              <a:spcPct val="100000"/>
            </a:lnSpc>
            <a:spcBef>
              <a:spcPct val="0"/>
            </a:spcBef>
            <a:spcAft>
              <a:spcPct val="35000"/>
            </a:spcAft>
            <a:buNone/>
          </a:pPr>
          <a:r>
            <a:rPr lang="en-CA" sz="1600" b="1" kern="1200" dirty="0">
              <a:latin typeface="Aharoni" panose="02010803020104030203" pitchFamily="2" charset="-79"/>
              <a:cs typeface="Aharoni" panose="02010803020104030203" pitchFamily="2" charset="-79"/>
            </a:rPr>
            <a:t>Paradigm. </a:t>
          </a:r>
          <a:r>
            <a:rPr lang="en-CA" sz="1600" b="1" kern="1200" dirty="0">
              <a:solidFill>
                <a:srgbClr val="FFC000"/>
              </a:solidFill>
              <a:latin typeface="Aharoni" panose="02010803020104030203" pitchFamily="2" charset="-79"/>
              <a:cs typeface="Aharoni" panose="02010803020104030203" pitchFamily="2" charset="-79"/>
            </a:rPr>
            <a:t>Shift. </a:t>
          </a:r>
          <a:r>
            <a:rPr lang="en-CA" sz="1600" b="1" kern="1200" dirty="0">
              <a:solidFill>
                <a:schemeClr val="accent5">
                  <a:lumMod val="50000"/>
                </a:schemeClr>
              </a:solidFill>
              <a:latin typeface="Aharoni" panose="02010803020104030203" pitchFamily="2" charset="-79"/>
              <a:cs typeface="Aharoni" panose="02010803020104030203" pitchFamily="2" charset="-79"/>
            </a:rPr>
            <a:t>Education.</a:t>
          </a:r>
        </a:p>
      </dsp:txBody>
      <dsp:txXfrm>
        <a:off x="745645" y="257280"/>
        <a:ext cx="1233516" cy="123351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B923E-4486-4479-AB04-5C6438B912DD}">
      <dsp:nvSpPr>
        <dsp:cNvPr id="0" name=""/>
        <dsp:cNvSpPr/>
      </dsp:nvSpPr>
      <dsp:spPr>
        <a:xfrm>
          <a:off x="490175" y="1810"/>
          <a:ext cx="1744456" cy="1744456"/>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100000"/>
            </a:lnSpc>
            <a:spcBef>
              <a:spcPct val="0"/>
            </a:spcBef>
            <a:spcAft>
              <a:spcPct val="35000"/>
            </a:spcAft>
            <a:buNone/>
          </a:pPr>
          <a:r>
            <a:rPr lang="en-CA" sz="1800" b="1" kern="1200" dirty="0">
              <a:solidFill>
                <a:schemeClr val="accent6">
                  <a:lumMod val="50000"/>
                </a:schemeClr>
              </a:solidFill>
              <a:latin typeface="Aharoni" panose="02010803020104030203" pitchFamily="2" charset="-79"/>
              <a:cs typeface="Aharoni" panose="02010803020104030203" pitchFamily="2" charset="-79"/>
            </a:rPr>
            <a:t>Altamont Group</a:t>
          </a:r>
        </a:p>
        <a:p>
          <a:pPr marL="0" lvl="0" indent="0" algn="ctr" defTabSz="800100" rtl="0">
            <a:lnSpc>
              <a:spcPct val="100000"/>
            </a:lnSpc>
            <a:spcBef>
              <a:spcPct val="0"/>
            </a:spcBef>
            <a:spcAft>
              <a:spcPct val="35000"/>
            </a:spcAft>
            <a:buNone/>
          </a:pPr>
          <a:r>
            <a:rPr lang="en-CA" sz="1600" b="1" kern="1200" dirty="0">
              <a:latin typeface="Aharoni" panose="02010803020104030203" pitchFamily="2" charset="-79"/>
              <a:cs typeface="Aharoni" panose="02010803020104030203" pitchFamily="2" charset="-79"/>
            </a:rPr>
            <a:t>Paradigm. </a:t>
          </a:r>
          <a:r>
            <a:rPr lang="en-CA" sz="1600" b="1" kern="1200" dirty="0">
              <a:solidFill>
                <a:srgbClr val="FFC000"/>
              </a:solidFill>
              <a:latin typeface="Aharoni" panose="02010803020104030203" pitchFamily="2" charset="-79"/>
              <a:cs typeface="Aharoni" panose="02010803020104030203" pitchFamily="2" charset="-79"/>
            </a:rPr>
            <a:t>Shift. </a:t>
          </a:r>
          <a:r>
            <a:rPr lang="en-CA" sz="1600" b="1" kern="1200" dirty="0">
              <a:solidFill>
                <a:schemeClr val="accent5">
                  <a:lumMod val="50000"/>
                </a:schemeClr>
              </a:solidFill>
              <a:latin typeface="Aharoni" panose="02010803020104030203" pitchFamily="2" charset="-79"/>
              <a:cs typeface="Aharoni" panose="02010803020104030203" pitchFamily="2" charset="-79"/>
            </a:rPr>
            <a:t>Education.</a:t>
          </a:r>
        </a:p>
      </dsp:txBody>
      <dsp:txXfrm>
        <a:off x="745645" y="257280"/>
        <a:ext cx="1233516" cy="123351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B923E-4486-4479-AB04-5C6438B912DD}">
      <dsp:nvSpPr>
        <dsp:cNvPr id="0" name=""/>
        <dsp:cNvSpPr/>
      </dsp:nvSpPr>
      <dsp:spPr>
        <a:xfrm>
          <a:off x="490175" y="1810"/>
          <a:ext cx="1744456" cy="1744456"/>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100000"/>
            </a:lnSpc>
            <a:spcBef>
              <a:spcPct val="0"/>
            </a:spcBef>
            <a:spcAft>
              <a:spcPct val="35000"/>
            </a:spcAft>
            <a:buNone/>
          </a:pPr>
          <a:r>
            <a:rPr lang="en-CA" sz="1800" b="1" kern="1200" dirty="0">
              <a:solidFill>
                <a:schemeClr val="accent6">
                  <a:lumMod val="50000"/>
                </a:schemeClr>
              </a:solidFill>
              <a:latin typeface="Aharoni" panose="02010803020104030203" pitchFamily="2" charset="-79"/>
              <a:cs typeface="Aharoni" panose="02010803020104030203" pitchFamily="2" charset="-79"/>
            </a:rPr>
            <a:t>Altamont Group</a:t>
          </a:r>
        </a:p>
        <a:p>
          <a:pPr marL="0" lvl="0" indent="0" algn="ctr" defTabSz="800100" rtl="0">
            <a:lnSpc>
              <a:spcPct val="100000"/>
            </a:lnSpc>
            <a:spcBef>
              <a:spcPct val="0"/>
            </a:spcBef>
            <a:spcAft>
              <a:spcPct val="35000"/>
            </a:spcAft>
            <a:buNone/>
          </a:pPr>
          <a:r>
            <a:rPr lang="en-CA" sz="1600" b="1" kern="1200" dirty="0">
              <a:latin typeface="Aharoni" panose="02010803020104030203" pitchFamily="2" charset="-79"/>
              <a:cs typeface="Aharoni" panose="02010803020104030203" pitchFamily="2" charset="-79"/>
            </a:rPr>
            <a:t>Paradigm. </a:t>
          </a:r>
          <a:r>
            <a:rPr lang="en-CA" sz="1600" b="1" kern="1200" dirty="0">
              <a:solidFill>
                <a:srgbClr val="FFC000"/>
              </a:solidFill>
              <a:latin typeface="Aharoni" panose="02010803020104030203" pitchFamily="2" charset="-79"/>
              <a:cs typeface="Aharoni" panose="02010803020104030203" pitchFamily="2" charset="-79"/>
            </a:rPr>
            <a:t>Shift. </a:t>
          </a:r>
          <a:r>
            <a:rPr lang="en-CA" sz="1600" b="1" kern="1200" dirty="0">
              <a:solidFill>
                <a:schemeClr val="accent5">
                  <a:lumMod val="50000"/>
                </a:schemeClr>
              </a:solidFill>
              <a:latin typeface="Aharoni" panose="02010803020104030203" pitchFamily="2" charset="-79"/>
              <a:cs typeface="Aharoni" panose="02010803020104030203" pitchFamily="2" charset="-79"/>
            </a:rPr>
            <a:t>Education.</a:t>
          </a:r>
        </a:p>
      </dsp:txBody>
      <dsp:txXfrm>
        <a:off x="745645" y="257280"/>
        <a:ext cx="1233516" cy="12335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B923E-4486-4479-AB04-5C6438B912DD}">
      <dsp:nvSpPr>
        <dsp:cNvPr id="0" name=""/>
        <dsp:cNvSpPr/>
      </dsp:nvSpPr>
      <dsp:spPr>
        <a:xfrm>
          <a:off x="490175" y="1810"/>
          <a:ext cx="1744456" cy="1744456"/>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100000"/>
            </a:lnSpc>
            <a:spcBef>
              <a:spcPct val="0"/>
            </a:spcBef>
            <a:spcAft>
              <a:spcPct val="35000"/>
            </a:spcAft>
            <a:buNone/>
          </a:pPr>
          <a:r>
            <a:rPr lang="en-CA" sz="1800" b="1" kern="1200" dirty="0">
              <a:solidFill>
                <a:schemeClr val="accent6">
                  <a:lumMod val="50000"/>
                </a:schemeClr>
              </a:solidFill>
              <a:latin typeface="Aharoni" panose="02010803020104030203" pitchFamily="2" charset="-79"/>
              <a:cs typeface="Aharoni" panose="02010803020104030203" pitchFamily="2" charset="-79"/>
            </a:rPr>
            <a:t>Altamont Group</a:t>
          </a:r>
        </a:p>
        <a:p>
          <a:pPr marL="0" lvl="0" indent="0" algn="ctr" defTabSz="800100" rtl="0">
            <a:lnSpc>
              <a:spcPct val="100000"/>
            </a:lnSpc>
            <a:spcBef>
              <a:spcPct val="0"/>
            </a:spcBef>
            <a:spcAft>
              <a:spcPct val="35000"/>
            </a:spcAft>
            <a:buNone/>
          </a:pPr>
          <a:r>
            <a:rPr lang="en-CA" sz="1600" b="1" kern="1200" dirty="0">
              <a:latin typeface="Aharoni" panose="02010803020104030203" pitchFamily="2" charset="-79"/>
              <a:cs typeface="Aharoni" panose="02010803020104030203" pitchFamily="2" charset="-79"/>
            </a:rPr>
            <a:t>Paradigm. </a:t>
          </a:r>
          <a:r>
            <a:rPr lang="en-CA" sz="1600" b="1" kern="1200" dirty="0">
              <a:solidFill>
                <a:srgbClr val="FFC000"/>
              </a:solidFill>
              <a:latin typeface="Aharoni" panose="02010803020104030203" pitchFamily="2" charset="-79"/>
              <a:cs typeface="Aharoni" panose="02010803020104030203" pitchFamily="2" charset="-79"/>
            </a:rPr>
            <a:t>Shift. </a:t>
          </a:r>
          <a:r>
            <a:rPr lang="en-CA" sz="1600" b="1" kern="1200" dirty="0">
              <a:solidFill>
                <a:schemeClr val="accent5">
                  <a:lumMod val="50000"/>
                </a:schemeClr>
              </a:solidFill>
              <a:latin typeface="Aharoni" panose="02010803020104030203" pitchFamily="2" charset="-79"/>
              <a:cs typeface="Aharoni" panose="02010803020104030203" pitchFamily="2" charset="-79"/>
            </a:rPr>
            <a:t>Education.</a:t>
          </a:r>
        </a:p>
      </dsp:txBody>
      <dsp:txXfrm>
        <a:off x="745645" y="257280"/>
        <a:ext cx="1233516" cy="123351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B923E-4486-4479-AB04-5C6438B912DD}">
      <dsp:nvSpPr>
        <dsp:cNvPr id="0" name=""/>
        <dsp:cNvSpPr/>
      </dsp:nvSpPr>
      <dsp:spPr>
        <a:xfrm>
          <a:off x="490175" y="1810"/>
          <a:ext cx="1744456" cy="1744456"/>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100000"/>
            </a:lnSpc>
            <a:spcBef>
              <a:spcPct val="0"/>
            </a:spcBef>
            <a:spcAft>
              <a:spcPct val="35000"/>
            </a:spcAft>
            <a:buNone/>
          </a:pPr>
          <a:r>
            <a:rPr lang="en-CA" sz="1800" b="1" kern="1200" dirty="0">
              <a:solidFill>
                <a:schemeClr val="accent6">
                  <a:lumMod val="50000"/>
                </a:schemeClr>
              </a:solidFill>
              <a:latin typeface="Aharoni" panose="02010803020104030203" pitchFamily="2" charset="-79"/>
              <a:cs typeface="Aharoni" panose="02010803020104030203" pitchFamily="2" charset="-79"/>
            </a:rPr>
            <a:t>Altamont Group</a:t>
          </a:r>
        </a:p>
        <a:p>
          <a:pPr marL="0" lvl="0" indent="0" algn="ctr" defTabSz="800100" rtl="0">
            <a:lnSpc>
              <a:spcPct val="100000"/>
            </a:lnSpc>
            <a:spcBef>
              <a:spcPct val="0"/>
            </a:spcBef>
            <a:spcAft>
              <a:spcPct val="35000"/>
            </a:spcAft>
            <a:buNone/>
          </a:pPr>
          <a:r>
            <a:rPr lang="en-CA" sz="1600" b="1" kern="1200" dirty="0">
              <a:latin typeface="Aharoni" panose="02010803020104030203" pitchFamily="2" charset="-79"/>
              <a:cs typeface="Aharoni" panose="02010803020104030203" pitchFamily="2" charset="-79"/>
            </a:rPr>
            <a:t>Paradigm. </a:t>
          </a:r>
          <a:r>
            <a:rPr lang="en-CA" sz="1600" b="1" kern="1200" dirty="0">
              <a:solidFill>
                <a:srgbClr val="FFC000"/>
              </a:solidFill>
              <a:latin typeface="Aharoni" panose="02010803020104030203" pitchFamily="2" charset="-79"/>
              <a:cs typeface="Aharoni" panose="02010803020104030203" pitchFamily="2" charset="-79"/>
            </a:rPr>
            <a:t>Shift. </a:t>
          </a:r>
          <a:r>
            <a:rPr lang="en-CA" sz="1600" b="1" kern="1200" dirty="0">
              <a:solidFill>
                <a:schemeClr val="accent5">
                  <a:lumMod val="50000"/>
                </a:schemeClr>
              </a:solidFill>
              <a:latin typeface="Aharoni" panose="02010803020104030203" pitchFamily="2" charset="-79"/>
              <a:cs typeface="Aharoni" panose="02010803020104030203" pitchFamily="2" charset="-79"/>
            </a:rPr>
            <a:t>Education.</a:t>
          </a:r>
        </a:p>
      </dsp:txBody>
      <dsp:txXfrm>
        <a:off x="745645" y="257280"/>
        <a:ext cx="1233516" cy="1233516"/>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B923E-4486-4479-AB04-5C6438B912DD}">
      <dsp:nvSpPr>
        <dsp:cNvPr id="0" name=""/>
        <dsp:cNvSpPr/>
      </dsp:nvSpPr>
      <dsp:spPr>
        <a:xfrm>
          <a:off x="490175" y="1810"/>
          <a:ext cx="1744456" cy="1744456"/>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100000"/>
            </a:lnSpc>
            <a:spcBef>
              <a:spcPct val="0"/>
            </a:spcBef>
            <a:spcAft>
              <a:spcPct val="35000"/>
            </a:spcAft>
            <a:buNone/>
          </a:pPr>
          <a:r>
            <a:rPr lang="en-CA" sz="1800" b="1" kern="1200" dirty="0">
              <a:solidFill>
                <a:schemeClr val="accent6">
                  <a:lumMod val="50000"/>
                </a:schemeClr>
              </a:solidFill>
              <a:latin typeface="Aharoni" panose="02010803020104030203" pitchFamily="2" charset="-79"/>
              <a:cs typeface="Aharoni" panose="02010803020104030203" pitchFamily="2" charset="-79"/>
            </a:rPr>
            <a:t>Altamont Group</a:t>
          </a:r>
        </a:p>
        <a:p>
          <a:pPr marL="0" lvl="0" indent="0" algn="ctr" defTabSz="800100" rtl="0">
            <a:lnSpc>
              <a:spcPct val="100000"/>
            </a:lnSpc>
            <a:spcBef>
              <a:spcPct val="0"/>
            </a:spcBef>
            <a:spcAft>
              <a:spcPct val="35000"/>
            </a:spcAft>
            <a:buNone/>
          </a:pPr>
          <a:r>
            <a:rPr lang="en-CA" sz="1600" b="1" kern="1200" dirty="0">
              <a:latin typeface="Aharoni" panose="02010803020104030203" pitchFamily="2" charset="-79"/>
              <a:cs typeface="Aharoni" panose="02010803020104030203" pitchFamily="2" charset="-79"/>
            </a:rPr>
            <a:t>Paradigm. </a:t>
          </a:r>
          <a:r>
            <a:rPr lang="en-CA" sz="1600" b="1" kern="1200" dirty="0">
              <a:solidFill>
                <a:srgbClr val="FFC000"/>
              </a:solidFill>
              <a:latin typeface="Aharoni" panose="02010803020104030203" pitchFamily="2" charset="-79"/>
              <a:cs typeface="Aharoni" panose="02010803020104030203" pitchFamily="2" charset="-79"/>
            </a:rPr>
            <a:t>Shift. </a:t>
          </a:r>
          <a:r>
            <a:rPr lang="en-CA" sz="1600" b="1" kern="1200" dirty="0">
              <a:solidFill>
                <a:schemeClr val="accent5">
                  <a:lumMod val="50000"/>
                </a:schemeClr>
              </a:solidFill>
              <a:latin typeface="Aharoni" panose="02010803020104030203" pitchFamily="2" charset="-79"/>
              <a:cs typeface="Aharoni" panose="02010803020104030203" pitchFamily="2" charset="-79"/>
            </a:rPr>
            <a:t>Education.</a:t>
          </a:r>
        </a:p>
      </dsp:txBody>
      <dsp:txXfrm>
        <a:off x="745645" y="257280"/>
        <a:ext cx="1233516" cy="1233516"/>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B923E-4486-4479-AB04-5C6438B912DD}">
      <dsp:nvSpPr>
        <dsp:cNvPr id="0" name=""/>
        <dsp:cNvSpPr/>
      </dsp:nvSpPr>
      <dsp:spPr>
        <a:xfrm>
          <a:off x="490175" y="1810"/>
          <a:ext cx="1744456" cy="1744456"/>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100000"/>
            </a:lnSpc>
            <a:spcBef>
              <a:spcPct val="0"/>
            </a:spcBef>
            <a:spcAft>
              <a:spcPct val="35000"/>
            </a:spcAft>
            <a:buNone/>
          </a:pPr>
          <a:r>
            <a:rPr lang="en-CA" sz="1800" b="1" kern="1200" dirty="0">
              <a:solidFill>
                <a:schemeClr val="accent6">
                  <a:lumMod val="50000"/>
                </a:schemeClr>
              </a:solidFill>
              <a:latin typeface="Aharoni" panose="02010803020104030203" pitchFamily="2" charset="-79"/>
              <a:cs typeface="Aharoni" panose="02010803020104030203" pitchFamily="2" charset="-79"/>
            </a:rPr>
            <a:t>Altamont Group</a:t>
          </a:r>
        </a:p>
        <a:p>
          <a:pPr marL="0" lvl="0" indent="0" algn="ctr" defTabSz="800100" rtl="0">
            <a:lnSpc>
              <a:spcPct val="100000"/>
            </a:lnSpc>
            <a:spcBef>
              <a:spcPct val="0"/>
            </a:spcBef>
            <a:spcAft>
              <a:spcPct val="35000"/>
            </a:spcAft>
            <a:buNone/>
          </a:pPr>
          <a:r>
            <a:rPr lang="en-CA" sz="1600" b="1" kern="1200" dirty="0">
              <a:latin typeface="Aharoni" panose="02010803020104030203" pitchFamily="2" charset="-79"/>
              <a:cs typeface="Aharoni" panose="02010803020104030203" pitchFamily="2" charset="-79"/>
            </a:rPr>
            <a:t>Paradigm. </a:t>
          </a:r>
          <a:r>
            <a:rPr lang="en-CA" sz="1600" b="1" kern="1200" dirty="0">
              <a:solidFill>
                <a:srgbClr val="FFC000"/>
              </a:solidFill>
              <a:latin typeface="Aharoni" panose="02010803020104030203" pitchFamily="2" charset="-79"/>
              <a:cs typeface="Aharoni" panose="02010803020104030203" pitchFamily="2" charset="-79"/>
            </a:rPr>
            <a:t>Shift. </a:t>
          </a:r>
          <a:r>
            <a:rPr lang="en-CA" sz="1600" b="1" kern="1200" dirty="0">
              <a:solidFill>
                <a:schemeClr val="accent5">
                  <a:lumMod val="50000"/>
                </a:schemeClr>
              </a:solidFill>
              <a:latin typeface="Aharoni" panose="02010803020104030203" pitchFamily="2" charset="-79"/>
              <a:cs typeface="Aharoni" panose="02010803020104030203" pitchFamily="2" charset="-79"/>
            </a:rPr>
            <a:t>Education.</a:t>
          </a:r>
        </a:p>
      </dsp:txBody>
      <dsp:txXfrm>
        <a:off x="745645" y="257280"/>
        <a:ext cx="1233516" cy="1233516"/>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B923E-4486-4479-AB04-5C6438B912DD}">
      <dsp:nvSpPr>
        <dsp:cNvPr id="0" name=""/>
        <dsp:cNvSpPr/>
      </dsp:nvSpPr>
      <dsp:spPr>
        <a:xfrm>
          <a:off x="490175" y="1810"/>
          <a:ext cx="1744456" cy="1744456"/>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100000"/>
            </a:lnSpc>
            <a:spcBef>
              <a:spcPct val="0"/>
            </a:spcBef>
            <a:spcAft>
              <a:spcPct val="35000"/>
            </a:spcAft>
            <a:buNone/>
          </a:pPr>
          <a:r>
            <a:rPr lang="en-CA" sz="1800" b="1" kern="1200" dirty="0">
              <a:solidFill>
                <a:schemeClr val="accent6">
                  <a:lumMod val="50000"/>
                </a:schemeClr>
              </a:solidFill>
              <a:latin typeface="Aharoni" panose="02010803020104030203" pitchFamily="2" charset="-79"/>
              <a:cs typeface="Aharoni" panose="02010803020104030203" pitchFamily="2" charset="-79"/>
            </a:rPr>
            <a:t>Altamont Group</a:t>
          </a:r>
        </a:p>
        <a:p>
          <a:pPr marL="0" lvl="0" indent="0" algn="ctr" defTabSz="800100" rtl="0">
            <a:lnSpc>
              <a:spcPct val="100000"/>
            </a:lnSpc>
            <a:spcBef>
              <a:spcPct val="0"/>
            </a:spcBef>
            <a:spcAft>
              <a:spcPct val="35000"/>
            </a:spcAft>
            <a:buNone/>
          </a:pPr>
          <a:r>
            <a:rPr lang="en-CA" sz="1600" b="1" kern="1200" dirty="0">
              <a:latin typeface="Aharoni" panose="02010803020104030203" pitchFamily="2" charset="-79"/>
              <a:cs typeface="Aharoni" panose="02010803020104030203" pitchFamily="2" charset="-79"/>
            </a:rPr>
            <a:t>Paradigm. </a:t>
          </a:r>
          <a:r>
            <a:rPr lang="en-CA" sz="1600" b="1" kern="1200" dirty="0">
              <a:solidFill>
                <a:srgbClr val="FFC000"/>
              </a:solidFill>
              <a:latin typeface="Aharoni" panose="02010803020104030203" pitchFamily="2" charset="-79"/>
              <a:cs typeface="Aharoni" panose="02010803020104030203" pitchFamily="2" charset="-79"/>
            </a:rPr>
            <a:t>Shift. </a:t>
          </a:r>
          <a:r>
            <a:rPr lang="en-CA" sz="1600" b="1" kern="1200" dirty="0">
              <a:solidFill>
                <a:schemeClr val="accent5">
                  <a:lumMod val="50000"/>
                </a:schemeClr>
              </a:solidFill>
              <a:latin typeface="Aharoni" panose="02010803020104030203" pitchFamily="2" charset="-79"/>
              <a:cs typeface="Aharoni" panose="02010803020104030203" pitchFamily="2" charset="-79"/>
            </a:rPr>
            <a:t>Education.</a:t>
          </a:r>
        </a:p>
      </dsp:txBody>
      <dsp:txXfrm>
        <a:off x="745645" y="257280"/>
        <a:ext cx="1233516" cy="1233516"/>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B923E-4486-4479-AB04-5C6438B912DD}">
      <dsp:nvSpPr>
        <dsp:cNvPr id="0" name=""/>
        <dsp:cNvSpPr/>
      </dsp:nvSpPr>
      <dsp:spPr>
        <a:xfrm>
          <a:off x="490175" y="1810"/>
          <a:ext cx="1744456" cy="1744456"/>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100000"/>
            </a:lnSpc>
            <a:spcBef>
              <a:spcPct val="0"/>
            </a:spcBef>
            <a:spcAft>
              <a:spcPct val="35000"/>
            </a:spcAft>
            <a:buNone/>
          </a:pPr>
          <a:r>
            <a:rPr lang="en-CA" sz="1800" b="1" kern="1200" dirty="0">
              <a:solidFill>
                <a:schemeClr val="accent6">
                  <a:lumMod val="50000"/>
                </a:schemeClr>
              </a:solidFill>
              <a:latin typeface="Aharoni" panose="02010803020104030203" pitchFamily="2" charset="-79"/>
              <a:cs typeface="Aharoni" panose="02010803020104030203" pitchFamily="2" charset="-79"/>
            </a:rPr>
            <a:t>Altamont Group</a:t>
          </a:r>
        </a:p>
        <a:p>
          <a:pPr marL="0" lvl="0" indent="0" algn="ctr" defTabSz="800100" rtl="0">
            <a:lnSpc>
              <a:spcPct val="100000"/>
            </a:lnSpc>
            <a:spcBef>
              <a:spcPct val="0"/>
            </a:spcBef>
            <a:spcAft>
              <a:spcPct val="35000"/>
            </a:spcAft>
            <a:buNone/>
          </a:pPr>
          <a:r>
            <a:rPr lang="en-CA" sz="1600" b="1" kern="1200" dirty="0">
              <a:latin typeface="Aharoni" panose="02010803020104030203" pitchFamily="2" charset="-79"/>
              <a:cs typeface="Aharoni" panose="02010803020104030203" pitchFamily="2" charset="-79"/>
            </a:rPr>
            <a:t>Paradigm. </a:t>
          </a:r>
          <a:r>
            <a:rPr lang="en-CA" sz="1600" b="1" kern="1200" dirty="0">
              <a:solidFill>
                <a:srgbClr val="FFC000"/>
              </a:solidFill>
              <a:latin typeface="Aharoni" panose="02010803020104030203" pitchFamily="2" charset="-79"/>
              <a:cs typeface="Aharoni" panose="02010803020104030203" pitchFamily="2" charset="-79"/>
            </a:rPr>
            <a:t>Shift. </a:t>
          </a:r>
          <a:r>
            <a:rPr lang="en-CA" sz="1600" b="1" kern="1200" dirty="0">
              <a:solidFill>
                <a:schemeClr val="accent5">
                  <a:lumMod val="50000"/>
                </a:schemeClr>
              </a:solidFill>
              <a:latin typeface="Aharoni" panose="02010803020104030203" pitchFamily="2" charset="-79"/>
              <a:cs typeface="Aharoni" panose="02010803020104030203" pitchFamily="2" charset="-79"/>
            </a:rPr>
            <a:t>Education.</a:t>
          </a:r>
        </a:p>
      </dsp:txBody>
      <dsp:txXfrm>
        <a:off x="745645" y="257280"/>
        <a:ext cx="1233516" cy="1233516"/>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B923E-4486-4479-AB04-5C6438B912DD}">
      <dsp:nvSpPr>
        <dsp:cNvPr id="0" name=""/>
        <dsp:cNvSpPr/>
      </dsp:nvSpPr>
      <dsp:spPr>
        <a:xfrm>
          <a:off x="697985" y="0"/>
          <a:ext cx="2107168" cy="2107168"/>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100000"/>
            </a:lnSpc>
            <a:spcBef>
              <a:spcPct val="0"/>
            </a:spcBef>
            <a:spcAft>
              <a:spcPct val="35000"/>
            </a:spcAft>
            <a:buNone/>
          </a:pPr>
          <a:r>
            <a:rPr lang="en-CA" sz="2000" b="1" kern="1200" dirty="0">
              <a:solidFill>
                <a:schemeClr val="accent6">
                  <a:lumMod val="50000"/>
                </a:schemeClr>
              </a:solidFill>
              <a:latin typeface="Aharoni" panose="02010803020104030203" pitchFamily="2" charset="-79"/>
              <a:cs typeface="Aharoni" panose="02010803020104030203" pitchFamily="2" charset="-79"/>
            </a:rPr>
            <a:t>Altamont Group</a:t>
          </a:r>
        </a:p>
        <a:p>
          <a:pPr marL="0" lvl="0" indent="0" algn="ctr" defTabSz="889000" rtl="0">
            <a:lnSpc>
              <a:spcPct val="100000"/>
            </a:lnSpc>
            <a:spcBef>
              <a:spcPct val="0"/>
            </a:spcBef>
            <a:spcAft>
              <a:spcPct val="35000"/>
            </a:spcAft>
            <a:buNone/>
          </a:pPr>
          <a:r>
            <a:rPr lang="en-CA" sz="1600" b="1" kern="1200" dirty="0">
              <a:latin typeface="Aharoni" panose="02010803020104030203" pitchFamily="2" charset="-79"/>
              <a:cs typeface="Aharoni" panose="02010803020104030203" pitchFamily="2" charset="-79"/>
            </a:rPr>
            <a:t>Paradigm. </a:t>
          </a:r>
          <a:r>
            <a:rPr lang="en-CA" sz="1600" b="1" kern="1200" dirty="0">
              <a:solidFill>
                <a:srgbClr val="FFC000"/>
              </a:solidFill>
              <a:latin typeface="Aharoni" panose="02010803020104030203" pitchFamily="2" charset="-79"/>
              <a:cs typeface="Aharoni" panose="02010803020104030203" pitchFamily="2" charset="-79"/>
            </a:rPr>
            <a:t>Shift. </a:t>
          </a:r>
          <a:r>
            <a:rPr lang="en-CA" sz="1600" b="1" kern="1200" dirty="0">
              <a:solidFill>
                <a:schemeClr val="accent5">
                  <a:lumMod val="50000"/>
                </a:schemeClr>
              </a:solidFill>
              <a:latin typeface="Aharoni" panose="02010803020104030203" pitchFamily="2" charset="-79"/>
              <a:cs typeface="Aharoni" panose="02010803020104030203" pitchFamily="2" charset="-79"/>
            </a:rPr>
            <a:t>Education.</a:t>
          </a:r>
        </a:p>
      </dsp:txBody>
      <dsp:txXfrm>
        <a:off x="1006573" y="308588"/>
        <a:ext cx="1489992" cy="1489992"/>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B923E-4486-4479-AB04-5C6438B912DD}">
      <dsp:nvSpPr>
        <dsp:cNvPr id="0" name=""/>
        <dsp:cNvSpPr/>
      </dsp:nvSpPr>
      <dsp:spPr>
        <a:xfrm>
          <a:off x="773660" y="0"/>
          <a:ext cx="2107168" cy="2107168"/>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0">
            <a:lnSpc>
              <a:spcPct val="100000"/>
            </a:lnSpc>
            <a:spcBef>
              <a:spcPct val="0"/>
            </a:spcBef>
            <a:spcAft>
              <a:spcPct val="35000"/>
            </a:spcAft>
            <a:buNone/>
          </a:pPr>
          <a:r>
            <a:rPr lang="en-CA" sz="2400" b="1" kern="1200" dirty="0">
              <a:solidFill>
                <a:schemeClr val="accent6">
                  <a:lumMod val="50000"/>
                </a:schemeClr>
              </a:solidFill>
              <a:latin typeface="Aharoni" panose="02010803020104030203" pitchFamily="2" charset="-79"/>
              <a:cs typeface="Aharoni" panose="02010803020104030203" pitchFamily="2" charset="-79"/>
            </a:rPr>
            <a:t>Altamont Group</a:t>
          </a:r>
        </a:p>
        <a:p>
          <a:pPr marL="0" lvl="0" indent="0" algn="ctr" defTabSz="1066800" rtl="0">
            <a:lnSpc>
              <a:spcPct val="100000"/>
            </a:lnSpc>
            <a:spcBef>
              <a:spcPct val="0"/>
            </a:spcBef>
            <a:spcAft>
              <a:spcPct val="35000"/>
            </a:spcAft>
            <a:buNone/>
          </a:pPr>
          <a:r>
            <a:rPr lang="en-CA" sz="1600" b="1" kern="1200" dirty="0">
              <a:latin typeface="Aharoni" panose="02010803020104030203" pitchFamily="2" charset="-79"/>
              <a:cs typeface="Aharoni" panose="02010803020104030203" pitchFamily="2" charset="-79"/>
            </a:rPr>
            <a:t>Paradigm. </a:t>
          </a:r>
          <a:r>
            <a:rPr lang="en-CA" sz="1600" b="1" kern="1200" dirty="0">
              <a:solidFill>
                <a:srgbClr val="FFC000"/>
              </a:solidFill>
              <a:latin typeface="Aharoni" panose="02010803020104030203" pitchFamily="2" charset="-79"/>
              <a:cs typeface="Aharoni" panose="02010803020104030203" pitchFamily="2" charset="-79"/>
            </a:rPr>
            <a:t>Shift. </a:t>
          </a:r>
          <a:r>
            <a:rPr lang="en-CA" sz="1600" b="1" kern="1200" dirty="0">
              <a:solidFill>
                <a:schemeClr val="accent5">
                  <a:lumMod val="50000"/>
                </a:schemeClr>
              </a:solidFill>
              <a:latin typeface="Aharoni" panose="02010803020104030203" pitchFamily="2" charset="-79"/>
              <a:cs typeface="Aharoni" panose="02010803020104030203" pitchFamily="2" charset="-79"/>
            </a:rPr>
            <a:t>Education.</a:t>
          </a:r>
        </a:p>
      </dsp:txBody>
      <dsp:txXfrm>
        <a:off x="1082248" y="308588"/>
        <a:ext cx="1489992" cy="14899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B923E-4486-4479-AB04-5C6438B912DD}">
      <dsp:nvSpPr>
        <dsp:cNvPr id="0" name=""/>
        <dsp:cNvSpPr/>
      </dsp:nvSpPr>
      <dsp:spPr>
        <a:xfrm>
          <a:off x="490175" y="1810"/>
          <a:ext cx="1744456" cy="1744456"/>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100000"/>
            </a:lnSpc>
            <a:spcBef>
              <a:spcPct val="0"/>
            </a:spcBef>
            <a:spcAft>
              <a:spcPct val="35000"/>
            </a:spcAft>
            <a:buNone/>
          </a:pPr>
          <a:r>
            <a:rPr lang="en-CA" sz="1800" b="1" kern="1200" dirty="0">
              <a:solidFill>
                <a:schemeClr val="accent6">
                  <a:lumMod val="50000"/>
                </a:schemeClr>
              </a:solidFill>
              <a:latin typeface="Aharoni" panose="02010803020104030203" pitchFamily="2" charset="-79"/>
              <a:cs typeface="Aharoni" panose="02010803020104030203" pitchFamily="2" charset="-79"/>
            </a:rPr>
            <a:t>Altamont Group</a:t>
          </a:r>
        </a:p>
        <a:p>
          <a:pPr marL="0" lvl="0" indent="0" algn="ctr" defTabSz="800100" rtl="0">
            <a:lnSpc>
              <a:spcPct val="100000"/>
            </a:lnSpc>
            <a:spcBef>
              <a:spcPct val="0"/>
            </a:spcBef>
            <a:spcAft>
              <a:spcPct val="35000"/>
            </a:spcAft>
            <a:buNone/>
          </a:pPr>
          <a:r>
            <a:rPr lang="en-CA" sz="1600" b="1" kern="1200" dirty="0">
              <a:latin typeface="Aharoni" panose="02010803020104030203" pitchFamily="2" charset="-79"/>
              <a:cs typeface="Aharoni" panose="02010803020104030203" pitchFamily="2" charset="-79"/>
            </a:rPr>
            <a:t>Paradigm. </a:t>
          </a:r>
          <a:r>
            <a:rPr lang="en-CA" sz="1600" b="1" kern="1200" dirty="0">
              <a:solidFill>
                <a:srgbClr val="FFC000"/>
              </a:solidFill>
              <a:latin typeface="Aharoni" panose="02010803020104030203" pitchFamily="2" charset="-79"/>
              <a:cs typeface="Aharoni" panose="02010803020104030203" pitchFamily="2" charset="-79"/>
            </a:rPr>
            <a:t>Shift. </a:t>
          </a:r>
          <a:r>
            <a:rPr lang="en-CA" sz="1600" b="1" kern="1200" dirty="0">
              <a:solidFill>
                <a:schemeClr val="accent5">
                  <a:lumMod val="50000"/>
                </a:schemeClr>
              </a:solidFill>
              <a:latin typeface="Aharoni" panose="02010803020104030203" pitchFamily="2" charset="-79"/>
              <a:cs typeface="Aharoni" panose="02010803020104030203" pitchFamily="2" charset="-79"/>
            </a:rPr>
            <a:t>Education.</a:t>
          </a:r>
        </a:p>
      </dsp:txBody>
      <dsp:txXfrm>
        <a:off x="745645" y="257280"/>
        <a:ext cx="1233516" cy="12335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B923E-4486-4479-AB04-5C6438B912DD}">
      <dsp:nvSpPr>
        <dsp:cNvPr id="0" name=""/>
        <dsp:cNvSpPr/>
      </dsp:nvSpPr>
      <dsp:spPr>
        <a:xfrm>
          <a:off x="490175" y="1810"/>
          <a:ext cx="1744456" cy="1744456"/>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100000"/>
            </a:lnSpc>
            <a:spcBef>
              <a:spcPct val="0"/>
            </a:spcBef>
            <a:spcAft>
              <a:spcPct val="35000"/>
            </a:spcAft>
            <a:buNone/>
          </a:pPr>
          <a:r>
            <a:rPr lang="en-CA" sz="1800" b="1" kern="1200" dirty="0">
              <a:solidFill>
                <a:schemeClr val="accent6">
                  <a:lumMod val="50000"/>
                </a:schemeClr>
              </a:solidFill>
              <a:latin typeface="Aharoni" panose="02010803020104030203" pitchFamily="2" charset="-79"/>
              <a:cs typeface="Aharoni" panose="02010803020104030203" pitchFamily="2" charset="-79"/>
            </a:rPr>
            <a:t>Altamont Group</a:t>
          </a:r>
        </a:p>
        <a:p>
          <a:pPr marL="0" lvl="0" indent="0" algn="ctr" defTabSz="800100" rtl="0">
            <a:lnSpc>
              <a:spcPct val="100000"/>
            </a:lnSpc>
            <a:spcBef>
              <a:spcPct val="0"/>
            </a:spcBef>
            <a:spcAft>
              <a:spcPct val="35000"/>
            </a:spcAft>
            <a:buNone/>
          </a:pPr>
          <a:r>
            <a:rPr lang="en-CA" sz="1600" b="1" kern="1200" dirty="0">
              <a:latin typeface="Aharoni" panose="02010803020104030203" pitchFamily="2" charset="-79"/>
              <a:cs typeface="Aharoni" panose="02010803020104030203" pitchFamily="2" charset="-79"/>
            </a:rPr>
            <a:t>Paradigm. </a:t>
          </a:r>
          <a:r>
            <a:rPr lang="en-CA" sz="1600" b="1" kern="1200" dirty="0">
              <a:solidFill>
                <a:srgbClr val="FFC000"/>
              </a:solidFill>
              <a:latin typeface="Aharoni" panose="02010803020104030203" pitchFamily="2" charset="-79"/>
              <a:cs typeface="Aharoni" panose="02010803020104030203" pitchFamily="2" charset="-79"/>
            </a:rPr>
            <a:t>Shift. </a:t>
          </a:r>
          <a:r>
            <a:rPr lang="en-CA" sz="1600" b="1" kern="1200" dirty="0">
              <a:solidFill>
                <a:schemeClr val="accent5">
                  <a:lumMod val="50000"/>
                </a:schemeClr>
              </a:solidFill>
              <a:latin typeface="Aharoni" panose="02010803020104030203" pitchFamily="2" charset="-79"/>
              <a:cs typeface="Aharoni" panose="02010803020104030203" pitchFamily="2" charset="-79"/>
            </a:rPr>
            <a:t>Education.</a:t>
          </a:r>
        </a:p>
      </dsp:txBody>
      <dsp:txXfrm>
        <a:off x="745645" y="257280"/>
        <a:ext cx="1233516" cy="12335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B923E-4486-4479-AB04-5C6438B912DD}">
      <dsp:nvSpPr>
        <dsp:cNvPr id="0" name=""/>
        <dsp:cNvSpPr/>
      </dsp:nvSpPr>
      <dsp:spPr>
        <a:xfrm>
          <a:off x="490175" y="1810"/>
          <a:ext cx="1744456" cy="1744456"/>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100000"/>
            </a:lnSpc>
            <a:spcBef>
              <a:spcPct val="0"/>
            </a:spcBef>
            <a:spcAft>
              <a:spcPct val="35000"/>
            </a:spcAft>
            <a:buNone/>
          </a:pPr>
          <a:r>
            <a:rPr lang="en-CA" sz="1800" b="1" kern="1200" dirty="0">
              <a:solidFill>
                <a:schemeClr val="accent6">
                  <a:lumMod val="50000"/>
                </a:schemeClr>
              </a:solidFill>
              <a:latin typeface="Aharoni" panose="02010803020104030203" pitchFamily="2" charset="-79"/>
              <a:cs typeface="Aharoni" panose="02010803020104030203" pitchFamily="2" charset="-79"/>
            </a:rPr>
            <a:t>Altamont Group</a:t>
          </a:r>
        </a:p>
        <a:p>
          <a:pPr marL="0" lvl="0" indent="0" algn="ctr" defTabSz="800100" rtl="0">
            <a:lnSpc>
              <a:spcPct val="100000"/>
            </a:lnSpc>
            <a:spcBef>
              <a:spcPct val="0"/>
            </a:spcBef>
            <a:spcAft>
              <a:spcPct val="35000"/>
            </a:spcAft>
            <a:buNone/>
          </a:pPr>
          <a:r>
            <a:rPr lang="en-CA" sz="1600" b="1" kern="1200" dirty="0">
              <a:latin typeface="Aharoni" panose="02010803020104030203" pitchFamily="2" charset="-79"/>
              <a:cs typeface="Aharoni" panose="02010803020104030203" pitchFamily="2" charset="-79"/>
            </a:rPr>
            <a:t>Paradigm. </a:t>
          </a:r>
          <a:r>
            <a:rPr lang="en-CA" sz="1600" b="1" kern="1200" dirty="0">
              <a:solidFill>
                <a:srgbClr val="FFC000"/>
              </a:solidFill>
              <a:latin typeface="Aharoni" panose="02010803020104030203" pitchFamily="2" charset="-79"/>
              <a:cs typeface="Aharoni" panose="02010803020104030203" pitchFamily="2" charset="-79"/>
            </a:rPr>
            <a:t>Shift. </a:t>
          </a:r>
          <a:r>
            <a:rPr lang="en-CA" sz="1600" b="1" kern="1200" dirty="0">
              <a:solidFill>
                <a:schemeClr val="accent5">
                  <a:lumMod val="50000"/>
                </a:schemeClr>
              </a:solidFill>
              <a:latin typeface="Aharoni" panose="02010803020104030203" pitchFamily="2" charset="-79"/>
              <a:cs typeface="Aharoni" panose="02010803020104030203" pitchFamily="2" charset="-79"/>
            </a:rPr>
            <a:t>Education.</a:t>
          </a:r>
        </a:p>
      </dsp:txBody>
      <dsp:txXfrm>
        <a:off x="745645" y="257280"/>
        <a:ext cx="1233516" cy="12335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199555-338F-4E1D-AC92-99B76C76323D}" type="datetimeFigureOut">
              <a:rPr lang="en-US" smtClean="0"/>
              <a:t>10/25/2017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35F644-99CB-4112-9F21-56FFB5A9C400}" type="slidenum">
              <a:rPr lang="en-US" smtClean="0"/>
              <a:t>‹#›</a:t>
            </a:fld>
            <a:endParaRPr lang="en-US"/>
          </a:p>
        </p:txBody>
      </p:sp>
    </p:spTree>
    <p:extLst>
      <p:ext uri="{BB962C8B-B14F-4D97-AF65-F5344CB8AC3E}">
        <p14:creationId xmlns:p14="http://schemas.microsoft.com/office/powerpoint/2010/main" val="3285137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35F644-99CB-4112-9F21-56FFB5A9C400}" type="slidenum">
              <a:rPr lang="en-US" smtClean="0"/>
              <a:t>1</a:t>
            </a:fld>
            <a:endParaRPr lang="en-US"/>
          </a:p>
        </p:txBody>
      </p:sp>
    </p:spTree>
    <p:extLst>
      <p:ext uri="{BB962C8B-B14F-4D97-AF65-F5344CB8AC3E}">
        <p14:creationId xmlns:p14="http://schemas.microsoft.com/office/powerpoint/2010/main" val="2529672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Findings slides have been organized by OECD standards of relevance, efficiency, effectiveness and sustainability. The findings respond to the evaluation questions. </a:t>
            </a:r>
          </a:p>
        </p:txBody>
      </p:sp>
      <p:sp>
        <p:nvSpPr>
          <p:cNvPr id="4" name="Slide Number Placeholder 3"/>
          <p:cNvSpPr>
            <a:spLocks noGrp="1"/>
          </p:cNvSpPr>
          <p:nvPr>
            <p:ph type="sldNum" sz="quarter" idx="10"/>
          </p:nvPr>
        </p:nvSpPr>
        <p:spPr/>
        <p:txBody>
          <a:bodyPr/>
          <a:lstStyle/>
          <a:p>
            <a:fld id="{FA35F644-99CB-4112-9F21-56FFB5A9C400}" type="slidenum">
              <a:rPr lang="en-US" smtClean="0"/>
              <a:t>11</a:t>
            </a:fld>
            <a:endParaRPr lang="en-US"/>
          </a:p>
        </p:txBody>
      </p:sp>
    </p:spTree>
    <p:extLst>
      <p:ext uri="{BB962C8B-B14F-4D97-AF65-F5344CB8AC3E}">
        <p14:creationId xmlns:p14="http://schemas.microsoft.com/office/powerpoint/2010/main" val="1495264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A35F644-99CB-4112-9F21-56FFB5A9C400}" type="slidenum">
              <a:rPr lang="en-US" smtClean="0"/>
              <a:t>12</a:t>
            </a:fld>
            <a:endParaRPr lang="en-US"/>
          </a:p>
        </p:txBody>
      </p:sp>
    </p:spTree>
    <p:extLst>
      <p:ext uri="{BB962C8B-B14F-4D97-AF65-F5344CB8AC3E}">
        <p14:creationId xmlns:p14="http://schemas.microsoft.com/office/powerpoint/2010/main" val="825227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b="1" dirty="0"/>
              <a:t>Note on use of government partnerships: </a:t>
            </a:r>
            <a:r>
              <a:rPr lang="en-IN" sz="1200" kern="1200" dirty="0">
                <a:solidFill>
                  <a:schemeClr val="tx1"/>
                </a:solidFill>
                <a:effectLst/>
                <a:latin typeface="+mn-lt"/>
                <a:ea typeface="+mn-ea"/>
                <a:cs typeface="+mn-cs"/>
              </a:rPr>
              <a:t>Working with governments has advantages in that it advances the goal of overall systems change and strengthens the sustainability of program interventions. As the government bears the ultimate responsibility of providing quality education for all children, ideally Pratham will increasingly move towards a more indirect approach of providing technical assistance and capacity development support for the government. There are risks, however, of moving solely to this model if the prerequisite capacity, buy-in, and ownership is not in place on the government side; frequent turnover of government staff also poses a risk to project implementation. With direct implementation, Pratham can better control program quality, results, and timelines. For this reason, at this stage, Pratham’s programs are implemented using multiple models – including direct implementation, indirect implementation, and a combination of the two – as is fitting for the varied contexts around the country, based on factors such as government capacity and interest. </a:t>
            </a:r>
          </a:p>
          <a:p>
            <a:endParaRPr lang="en-IN" dirty="0"/>
          </a:p>
        </p:txBody>
      </p:sp>
      <p:sp>
        <p:nvSpPr>
          <p:cNvPr id="4" name="Slide Number Placeholder 3"/>
          <p:cNvSpPr>
            <a:spLocks noGrp="1"/>
          </p:cNvSpPr>
          <p:nvPr>
            <p:ph type="sldNum" sz="quarter" idx="10"/>
          </p:nvPr>
        </p:nvSpPr>
        <p:spPr/>
        <p:txBody>
          <a:bodyPr/>
          <a:lstStyle/>
          <a:p>
            <a:fld id="{FA35F644-99CB-4112-9F21-56FFB5A9C400}" type="slidenum">
              <a:rPr lang="en-US" smtClean="0"/>
              <a:t>15</a:t>
            </a:fld>
            <a:endParaRPr lang="en-US"/>
          </a:p>
        </p:txBody>
      </p:sp>
    </p:spTree>
    <p:extLst>
      <p:ext uri="{BB962C8B-B14F-4D97-AF65-F5344CB8AC3E}">
        <p14:creationId xmlns:p14="http://schemas.microsoft.com/office/powerpoint/2010/main" val="3354221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kern="1200" dirty="0">
                <a:solidFill>
                  <a:schemeClr val="tx1"/>
                </a:solidFill>
                <a:effectLst/>
                <a:latin typeface="+mn-lt"/>
                <a:ea typeface="+mn-ea"/>
                <a:cs typeface="+mn-cs"/>
              </a:rPr>
              <a:t>*These are not unique children, in a few schools were Pratham worked for more than a year children may have been repeated.</a:t>
            </a:r>
            <a:endParaRPr lang="en-IN" dirty="0"/>
          </a:p>
        </p:txBody>
      </p:sp>
      <p:sp>
        <p:nvSpPr>
          <p:cNvPr id="4" name="Slide Number Placeholder 3"/>
          <p:cNvSpPr>
            <a:spLocks noGrp="1"/>
          </p:cNvSpPr>
          <p:nvPr>
            <p:ph type="sldNum" sz="quarter" idx="10"/>
          </p:nvPr>
        </p:nvSpPr>
        <p:spPr/>
        <p:txBody>
          <a:bodyPr/>
          <a:lstStyle/>
          <a:p>
            <a:fld id="{FA35F644-99CB-4112-9F21-56FFB5A9C400}" type="slidenum">
              <a:rPr lang="en-US" smtClean="0"/>
              <a:t>16</a:t>
            </a:fld>
            <a:endParaRPr lang="en-US"/>
          </a:p>
        </p:txBody>
      </p:sp>
    </p:spTree>
    <p:extLst>
      <p:ext uri="{BB962C8B-B14F-4D97-AF65-F5344CB8AC3E}">
        <p14:creationId xmlns:p14="http://schemas.microsoft.com/office/powerpoint/2010/main" val="1508864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Where assessments have been conducted on ECE program learning outcomes, results show developmental improvement across motor, cognitive, social-emotional, pre-language, and pre-math domains. For example, in assessments conducted in 2014-2015 in </a:t>
            </a:r>
            <a:r>
              <a:rPr lang="en-IN" sz="1200" kern="1200" dirty="0" err="1">
                <a:solidFill>
                  <a:schemeClr val="tx1"/>
                </a:solidFill>
                <a:effectLst/>
                <a:latin typeface="+mn-lt"/>
                <a:ea typeface="+mn-ea"/>
                <a:cs typeface="+mn-cs"/>
              </a:rPr>
              <a:t>Balwadis</a:t>
            </a:r>
            <a:r>
              <a:rPr lang="en-IN" sz="1200" kern="1200" dirty="0">
                <a:solidFill>
                  <a:schemeClr val="tx1"/>
                </a:solidFill>
                <a:effectLst/>
                <a:latin typeface="+mn-lt"/>
                <a:ea typeface="+mn-ea"/>
                <a:cs typeface="+mn-cs"/>
              </a:rPr>
              <a:t> in Mumbai, the percentage of children who could appropriately respond to questions designed to test language development rose from 30% at the baseline to 95% at the end line. That same year, 28% of children Maharashtra could perform simple copy writing tasks during the baseline assessment versus 72% at the end line, a gain of 44 percentage points. </a:t>
            </a:r>
          </a:p>
          <a:p>
            <a:endParaRPr lang="en-IN" dirty="0"/>
          </a:p>
        </p:txBody>
      </p:sp>
      <p:sp>
        <p:nvSpPr>
          <p:cNvPr id="4" name="Slide Number Placeholder 3"/>
          <p:cNvSpPr>
            <a:spLocks noGrp="1"/>
          </p:cNvSpPr>
          <p:nvPr>
            <p:ph type="sldNum" sz="quarter" idx="10"/>
          </p:nvPr>
        </p:nvSpPr>
        <p:spPr/>
        <p:txBody>
          <a:bodyPr/>
          <a:lstStyle/>
          <a:p>
            <a:fld id="{FA35F644-99CB-4112-9F21-56FFB5A9C400}" type="slidenum">
              <a:rPr lang="en-US" smtClean="0"/>
              <a:t>17</a:t>
            </a:fld>
            <a:endParaRPr lang="en-US"/>
          </a:p>
        </p:txBody>
      </p:sp>
    </p:spTree>
    <p:extLst>
      <p:ext uri="{BB962C8B-B14F-4D97-AF65-F5344CB8AC3E}">
        <p14:creationId xmlns:p14="http://schemas.microsoft.com/office/powerpoint/2010/main" val="718398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Read India, significant learning progress was made by children who attended Learning Camps, with an average increase of 53 percentage points, aggregated across states and the three program years, in the children who could read at paragraph and story level (considered standard 2 text) from the baseline assessment to the final end line. In the case of Odisha (which ran basic learning camps for in 2013-14 and 2014-15 only), 73% more children – for a total of 83% of children – could read standard 2 texts at the end of camps than at the beginning. Over the three years, every state, except for West Bengal, at least doubled the number of children meeting reading targets by the end of camps. </a:t>
            </a:r>
            <a:endParaRPr lang="en-IN" sz="1200" kern="1200" dirty="0">
              <a:solidFill>
                <a:schemeClr val="tx1"/>
              </a:solidFill>
              <a:effectLst/>
              <a:latin typeface="+mn-lt"/>
              <a:ea typeface="+mn-ea"/>
              <a:cs typeface="+mn-cs"/>
            </a:endParaRPr>
          </a:p>
          <a:p>
            <a:r>
              <a:rPr lang="en-IN" sz="1200" kern="1200" dirty="0">
                <a:solidFill>
                  <a:schemeClr val="tx1"/>
                </a:solidFill>
                <a:effectLst/>
                <a:latin typeface="+mn-lt"/>
                <a:ea typeface="+mn-ea"/>
                <a:cs typeface="+mn-cs"/>
              </a:rPr>
              <a:t>Except for in a few villages where learning is significantly below target, Learning Camps are run in different villages each year.</a:t>
            </a:r>
          </a:p>
          <a:p>
            <a:endParaRPr lang="en-IN" dirty="0"/>
          </a:p>
        </p:txBody>
      </p:sp>
      <p:sp>
        <p:nvSpPr>
          <p:cNvPr id="4" name="Slide Number Placeholder 3"/>
          <p:cNvSpPr>
            <a:spLocks noGrp="1"/>
          </p:cNvSpPr>
          <p:nvPr>
            <p:ph type="sldNum" sz="quarter" idx="10"/>
          </p:nvPr>
        </p:nvSpPr>
        <p:spPr/>
        <p:txBody>
          <a:bodyPr/>
          <a:lstStyle/>
          <a:p>
            <a:fld id="{FA35F644-99CB-4112-9F21-56FFB5A9C400}" type="slidenum">
              <a:rPr lang="en-US" smtClean="0"/>
              <a:t>18</a:t>
            </a:fld>
            <a:endParaRPr lang="en-US"/>
          </a:p>
        </p:txBody>
      </p:sp>
    </p:spTree>
    <p:extLst>
      <p:ext uri="{BB962C8B-B14F-4D97-AF65-F5344CB8AC3E}">
        <p14:creationId xmlns:p14="http://schemas.microsoft.com/office/powerpoint/2010/main" val="1489042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discreet years, there was also noteworthy and fairly consistent literacy progression from beginning and letter levels at the baseline (shown below in red and orange) to paragraph and story (in light and dark green, below) at the final end line. In a place like West Bengal, which fell just shy of the 75% reading target each year, there was still significant movement of learners; for example, in 2015-16, 22% of children started as complete beginners at the baseline (unable to read even letters) versus just 3% at beginner level at the end line; 63% of children were able to read at para and story level by the end of camps versus just 30% at the beginning of camps. </a:t>
            </a:r>
            <a:endParaRPr lang="en-IN" sz="1200" kern="1200" dirty="0">
              <a:solidFill>
                <a:schemeClr val="tx1"/>
              </a:solidFill>
              <a:effectLst/>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FA35F644-99CB-4112-9F21-56FFB5A9C400}" type="slidenum">
              <a:rPr lang="en-US" smtClean="0"/>
              <a:t>19</a:t>
            </a:fld>
            <a:endParaRPr lang="en-US"/>
          </a:p>
        </p:txBody>
      </p:sp>
    </p:spTree>
    <p:extLst>
      <p:ext uri="{BB962C8B-B14F-4D97-AF65-F5344CB8AC3E}">
        <p14:creationId xmlns:p14="http://schemas.microsoft.com/office/powerpoint/2010/main" val="2953830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Significant learning gains as result of the Learning Camps were also realized against basic numeracy indicators and arithmetic operations, such as basic division. There was an increase of over 43 percentage points, overall, in students’ ability to recognize two- and three-digit numbers with states with lower- (Assam, Uttar Pradesh) and mid-level (Odisha, Gujarat, West Bengal) baseline scores making a much more significant increase from baseline to end line. For example, while only 22% of children in Uttar Pradesh could recognize numbers at the beginning of camps, this improved to 76% at the end, representing the largest aggregate gains over the three years of camps.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Numeracy indicators include number recognition (two-digit and three-digit) as well as basic arithmetic operations (ability to do basic subtraction).</a:t>
            </a:r>
            <a:endParaRPr lang="en-IN" sz="1200" kern="1200" dirty="0">
              <a:solidFill>
                <a:schemeClr val="tx1"/>
              </a:solidFill>
              <a:effectLst/>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FA35F644-99CB-4112-9F21-56FFB5A9C400}" type="slidenum">
              <a:rPr lang="en-US" smtClean="0"/>
              <a:t>20</a:t>
            </a:fld>
            <a:endParaRPr lang="en-US"/>
          </a:p>
        </p:txBody>
      </p:sp>
    </p:spTree>
    <p:extLst>
      <p:ext uri="{BB962C8B-B14F-4D97-AF65-F5344CB8AC3E}">
        <p14:creationId xmlns:p14="http://schemas.microsoft.com/office/powerpoint/2010/main" val="1475344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A35F644-99CB-4112-9F21-56FFB5A9C400}" type="slidenum">
              <a:rPr lang="en-US" smtClean="0"/>
              <a:t>22</a:t>
            </a:fld>
            <a:endParaRPr lang="en-US"/>
          </a:p>
        </p:txBody>
      </p:sp>
    </p:spTree>
    <p:extLst>
      <p:ext uri="{BB962C8B-B14F-4D97-AF65-F5344CB8AC3E}">
        <p14:creationId xmlns:p14="http://schemas.microsoft.com/office/powerpoint/2010/main" val="699969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Possible reasons for some of the variations found across states, include: </a:t>
            </a:r>
          </a:p>
          <a:p>
            <a:r>
              <a:rPr lang="en-IN" sz="1200" kern="1200" dirty="0">
                <a:solidFill>
                  <a:schemeClr val="tx1"/>
                </a:solidFill>
                <a:effectLst/>
                <a:latin typeface="+mn-lt"/>
                <a:ea typeface="+mn-ea"/>
                <a:cs typeface="+mn-cs"/>
              </a:rPr>
              <a:t>- Leadership style at state level by Pratham staff with strong effects on field staff enthusiasm and ownership as well as beneficiary ownership; strong team leadership at state-level noted in West Bengal and Telangana (Read India) and Mumbai (ECE). </a:t>
            </a:r>
          </a:p>
          <a:p>
            <a:pPr marL="171450" indent="-171450">
              <a:buFontTx/>
              <a:buChar char="-"/>
            </a:pPr>
            <a:r>
              <a:rPr lang="en-IN" sz="1200" kern="1200" dirty="0">
                <a:solidFill>
                  <a:schemeClr val="tx1"/>
                </a:solidFill>
                <a:effectLst/>
                <a:latin typeface="+mn-lt"/>
                <a:ea typeface="+mn-ea"/>
                <a:cs typeface="+mn-cs"/>
              </a:rPr>
              <a:t>Educational philosophy of the Head Teacher/Principal </a:t>
            </a:r>
          </a:p>
          <a:p>
            <a:pPr marL="171450" indent="-171450">
              <a:buFontTx/>
              <a:buChar char="-"/>
            </a:pPr>
            <a:r>
              <a:rPr lang="en-IN" sz="1200" kern="1200" dirty="0">
                <a:solidFill>
                  <a:schemeClr val="tx1"/>
                </a:solidFill>
                <a:effectLst/>
                <a:latin typeface="+mn-lt"/>
                <a:ea typeface="+mn-ea"/>
                <a:cs typeface="+mn-cs"/>
              </a:rPr>
              <a:t>Overall education levels in the state (where states with lower baseline scores tended also to have lower levels of both staff and teacher capacity; for example, Uttar Pradesh)</a:t>
            </a:r>
          </a:p>
          <a:p>
            <a:pPr marL="171450" indent="-171450">
              <a:buFontTx/>
              <a:buChar char="-"/>
            </a:pPr>
            <a:r>
              <a:rPr lang="en-IN" sz="1200" kern="1200" dirty="0">
                <a:solidFill>
                  <a:schemeClr val="tx1"/>
                </a:solidFill>
                <a:effectLst/>
                <a:latin typeface="+mn-lt"/>
                <a:ea typeface="+mn-ea"/>
                <a:cs typeface="+mn-cs"/>
              </a:rPr>
              <a:t>Continuity of government officials (as well as capacity and interest)</a:t>
            </a:r>
          </a:p>
          <a:p>
            <a:endParaRPr lang="en-IN" dirty="0"/>
          </a:p>
        </p:txBody>
      </p:sp>
      <p:sp>
        <p:nvSpPr>
          <p:cNvPr id="4" name="Slide Number Placeholder 3"/>
          <p:cNvSpPr>
            <a:spLocks noGrp="1"/>
          </p:cNvSpPr>
          <p:nvPr>
            <p:ph type="sldNum" sz="quarter" idx="10"/>
          </p:nvPr>
        </p:nvSpPr>
        <p:spPr/>
        <p:txBody>
          <a:bodyPr/>
          <a:lstStyle/>
          <a:p>
            <a:fld id="{FA35F644-99CB-4112-9F21-56FFB5A9C400}" type="slidenum">
              <a:rPr lang="en-US" smtClean="0"/>
              <a:t>24</a:t>
            </a:fld>
            <a:endParaRPr lang="en-US"/>
          </a:p>
        </p:txBody>
      </p:sp>
    </p:spTree>
    <p:extLst>
      <p:ext uri="{BB962C8B-B14F-4D97-AF65-F5344CB8AC3E}">
        <p14:creationId xmlns:p14="http://schemas.microsoft.com/office/powerpoint/2010/main" val="3279928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Caption: </a:t>
            </a:r>
            <a:r>
              <a:rPr lang="en-IN" sz="1200" i="1" dirty="0"/>
              <a:t>Children complete a mind-mapping exercise and collaborative activity during Learning Camps in West Bengal. </a:t>
            </a:r>
          </a:p>
          <a:p>
            <a:endParaRPr lang="en-IN" dirty="0"/>
          </a:p>
        </p:txBody>
      </p:sp>
      <p:sp>
        <p:nvSpPr>
          <p:cNvPr id="4" name="Slide Number Placeholder 3"/>
          <p:cNvSpPr>
            <a:spLocks noGrp="1"/>
          </p:cNvSpPr>
          <p:nvPr>
            <p:ph type="sldNum" sz="quarter" idx="10"/>
          </p:nvPr>
        </p:nvSpPr>
        <p:spPr/>
        <p:txBody>
          <a:bodyPr/>
          <a:lstStyle/>
          <a:p>
            <a:fld id="{FA35F644-99CB-4112-9F21-56FFB5A9C400}" type="slidenum">
              <a:rPr lang="en-US" smtClean="0"/>
              <a:t>3</a:t>
            </a:fld>
            <a:endParaRPr lang="en-US"/>
          </a:p>
        </p:txBody>
      </p:sp>
    </p:spTree>
    <p:extLst>
      <p:ext uri="{BB962C8B-B14F-4D97-AF65-F5344CB8AC3E}">
        <p14:creationId xmlns:p14="http://schemas.microsoft.com/office/powerpoint/2010/main" val="3279638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While, in some states, local governments have adapted Pratham’s TLM for use in government schools and preschools, particularly for working with struggling students; however, supporting longer-term revision of the government curriculum and textbooks is not included in the scope of Pratham’s work, which is intended as an immediately implementable solution to address children’s time-sensitive learning deficits</a:t>
            </a:r>
          </a:p>
          <a:p>
            <a:endParaRPr lang="en-IN" dirty="0"/>
          </a:p>
        </p:txBody>
      </p:sp>
      <p:sp>
        <p:nvSpPr>
          <p:cNvPr id="4" name="Slide Number Placeholder 3"/>
          <p:cNvSpPr>
            <a:spLocks noGrp="1"/>
          </p:cNvSpPr>
          <p:nvPr>
            <p:ph type="sldNum" sz="quarter" idx="10"/>
          </p:nvPr>
        </p:nvSpPr>
        <p:spPr/>
        <p:txBody>
          <a:bodyPr/>
          <a:lstStyle/>
          <a:p>
            <a:fld id="{FA35F644-99CB-4112-9F21-56FFB5A9C400}" type="slidenum">
              <a:rPr lang="en-US" smtClean="0"/>
              <a:t>25</a:t>
            </a:fld>
            <a:endParaRPr lang="en-US"/>
          </a:p>
        </p:txBody>
      </p:sp>
    </p:spTree>
    <p:extLst>
      <p:ext uri="{BB962C8B-B14F-4D97-AF65-F5344CB8AC3E}">
        <p14:creationId xmlns:p14="http://schemas.microsoft.com/office/powerpoint/2010/main" val="2341750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A35F644-99CB-4112-9F21-56FFB5A9C400}" type="slidenum">
              <a:rPr lang="en-US" smtClean="0"/>
              <a:t>26</a:t>
            </a:fld>
            <a:endParaRPr lang="en-US"/>
          </a:p>
        </p:txBody>
      </p:sp>
    </p:spTree>
    <p:extLst>
      <p:ext uri="{BB962C8B-B14F-4D97-AF65-F5344CB8AC3E}">
        <p14:creationId xmlns:p14="http://schemas.microsoft.com/office/powerpoint/2010/main" val="2117712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Volunteers are generally young women from the community with at least a tenth standard education who want to give back to their community or gain teaching experience. Many of these women will on to advance degrees, often earned through distance programs involving self-study and exams; they are also eligible for discounted tuition at Pratham’s vocational training institutions. According to Pratham staff, attempts have been made to recruit young men as volunteers as well, but they are more likely to have day </a:t>
            </a:r>
            <a:r>
              <a:rPr lang="en-IN" sz="1200" kern="1200" dirty="0" err="1">
                <a:solidFill>
                  <a:schemeClr val="tx1"/>
                </a:solidFill>
                <a:effectLst/>
                <a:latin typeface="+mn-lt"/>
                <a:ea typeface="+mn-ea"/>
                <a:cs typeface="+mn-cs"/>
              </a:rPr>
              <a:t>labor</a:t>
            </a:r>
            <a:r>
              <a:rPr lang="en-IN" sz="1200" kern="1200" dirty="0">
                <a:solidFill>
                  <a:schemeClr val="tx1"/>
                </a:solidFill>
                <a:effectLst/>
                <a:latin typeface="+mn-lt"/>
                <a:ea typeface="+mn-ea"/>
                <a:cs typeface="+mn-cs"/>
              </a:rPr>
              <a:t> jobs and are perceived as less willing to commit the time. During the three years of Dubai Cares’ funding, approximately 4,342 volunteers gained teaching experience through their work with Read India. Pratham does not, however, formally track individual volunteer characteristics.  </a:t>
            </a:r>
          </a:p>
          <a:p>
            <a:endParaRPr lang="en-IN" dirty="0"/>
          </a:p>
        </p:txBody>
      </p:sp>
      <p:sp>
        <p:nvSpPr>
          <p:cNvPr id="4" name="Slide Number Placeholder 3"/>
          <p:cNvSpPr>
            <a:spLocks noGrp="1"/>
          </p:cNvSpPr>
          <p:nvPr>
            <p:ph type="sldNum" sz="quarter" idx="10"/>
          </p:nvPr>
        </p:nvSpPr>
        <p:spPr/>
        <p:txBody>
          <a:bodyPr/>
          <a:lstStyle/>
          <a:p>
            <a:fld id="{FA35F644-99CB-4112-9F21-56FFB5A9C400}" type="slidenum">
              <a:rPr lang="en-US" smtClean="0"/>
              <a:t>28</a:t>
            </a:fld>
            <a:endParaRPr lang="en-US"/>
          </a:p>
        </p:txBody>
      </p:sp>
    </p:spTree>
    <p:extLst>
      <p:ext uri="{BB962C8B-B14F-4D97-AF65-F5344CB8AC3E}">
        <p14:creationId xmlns:p14="http://schemas.microsoft.com/office/powerpoint/2010/main" val="11963894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A35F644-99CB-4112-9F21-56FFB5A9C400}" type="slidenum">
              <a:rPr lang="en-US" smtClean="0"/>
              <a:t>29</a:t>
            </a:fld>
            <a:endParaRPr lang="en-US"/>
          </a:p>
        </p:txBody>
      </p:sp>
    </p:spTree>
    <p:extLst>
      <p:ext uri="{BB962C8B-B14F-4D97-AF65-F5344CB8AC3E}">
        <p14:creationId xmlns:p14="http://schemas.microsoft.com/office/powerpoint/2010/main" val="1135216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A35F644-99CB-4112-9F21-56FFB5A9C400}" type="slidenum">
              <a:rPr lang="en-US" smtClean="0"/>
              <a:t>32</a:t>
            </a:fld>
            <a:endParaRPr lang="en-US"/>
          </a:p>
        </p:txBody>
      </p:sp>
    </p:spTree>
    <p:extLst>
      <p:ext uri="{BB962C8B-B14F-4D97-AF65-F5344CB8AC3E}">
        <p14:creationId xmlns:p14="http://schemas.microsoft.com/office/powerpoint/2010/main" val="15579436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Read India is considered Pratham’s flagship program – it is well-established and well-known, has been rigorously evaluated by external agencies such as J-PAL, and has functional and robust M&amp;E and implementation systems in place. At this point, significantly less research and development has gone into answering the more complex questions of how to develop skills beyond the basic level and how to ensure consistent quality and sustainability across ECE programs. Pratham can point to limited success stories in both areas – in terms of advanced literacy and numeracy, through its Read India advanced camps and community-based children’s groups, and in terms of ECE programs, through its ongoing direct and indirect interventions – providing a strong base for further development in both areas. </a:t>
            </a:r>
          </a:p>
          <a:p>
            <a:endParaRPr lang="en-IN" dirty="0"/>
          </a:p>
        </p:txBody>
      </p:sp>
      <p:sp>
        <p:nvSpPr>
          <p:cNvPr id="4" name="Slide Number Placeholder 3"/>
          <p:cNvSpPr>
            <a:spLocks noGrp="1"/>
          </p:cNvSpPr>
          <p:nvPr>
            <p:ph type="sldNum" sz="quarter" idx="10"/>
          </p:nvPr>
        </p:nvSpPr>
        <p:spPr/>
        <p:txBody>
          <a:bodyPr/>
          <a:lstStyle/>
          <a:p>
            <a:fld id="{FA35F644-99CB-4112-9F21-56FFB5A9C400}" type="slidenum">
              <a:rPr lang="en-US" smtClean="0"/>
              <a:t>33</a:t>
            </a:fld>
            <a:endParaRPr lang="en-US"/>
          </a:p>
        </p:txBody>
      </p:sp>
    </p:spTree>
    <p:extLst>
      <p:ext uri="{BB962C8B-B14F-4D97-AF65-F5344CB8AC3E}">
        <p14:creationId xmlns:p14="http://schemas.microsoft.com/office/powerpoint/2010/main" val="7823177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A35F644-99CB-4112-9F21-56FFB5A9C400}" type="slidenum">
              <a:rPr lang="en-US" smtClean="0"/>
              <a:t>34</a:t>
            </a:fld>
            <a:endParaRPr lang="en-US"/>
          </a:p>
        </p:txBody>
      </p:sp>
    </p:spTree>
    <p:extLst>
      <p:ext uri="{BB962C8B-B14F-4D97-AF65-F5344CB8AC3E}">
        <p14:creationId xmlns:p14="http://schemas.microsoft.com/office/powerpoint/2010/main" val="40036218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There are advantages and disadvantages to Pratham’s various models of ECE. The perception amongst many stakeholders is that the directly-implemented </a:t>
            </a:r>
            <a:r>
              <a:rPr lang="en-IN" sz="1200" kern="1200" dirty="0" err="1">
                <a:solidFill>
                  <a:schemeClr val="tx1"/>
                </a:solidFill>
                <a:effectLst/>
                <a:latin typeface="+mn-lt"/>
                <a:ea typeface="+mn-ea"/>
                <a:cs typeface="+mn-cs"/>
              </a:rPr>
              <a:t>Balwadi</a:t>
            </a:r>
            <a:r>
              <a:rPr lang="en-IN" sz="1200" kern="1200" dirty="0">
                <a:solidFill>
                  <a:schemeClr val="tx1"/>
                </a:solidFill>
                <a:effectLst/>
                <a:latin typeface="+mn-lt"/>
                <a:ea typeface="+mn-ea"/>
                <a:cs typeface="+mn-cs"/>
              </a:rPr>
              <a:t> program offers the highest quality of education, which may be true as Pratham has more control over inputs and teacher quality. However, there is significant value to supporting the government Anganwadi teachers in terms of scalability and sustainability. This is, however, a more complex task as the government teachers often need significant training and mentoring. The relationship between Pratham “supervisors” and the government teachers also needs to be closely managed to ensure it is supportive rather than </a:t>
            </a:r>
            <a:r>
              <a:rPr lang="en-IN" sz="1200" kern="1200" dirty="0" err="1">
                <a:solidFill>
                  <a:schemeClr val="tx1"/>
                </a:solidFill>
                <a:effectLst/>
                <a:latin typeface="+mn-lt"/>
                <a:ea typeface="+mn-ea"/>
                <a:cs typeface="+mn-cs"/>
              </a:rPr>
              <a:t>evaluatory</a:t>
            </a:r>
            <a:r>
              <a:rPr lang="en-IN" sz="1200" kern="1200" dirty="0">
                <a:solidFill>
                  <a:schemeClr val="tx1"/>
                </a:solidFill>
                <a:effectLst/>
                <a:latin typeface="+mn-lt"/>
                <a:ea typeface="+mn-ea"/>
                <a:cs typeface="+mn-cs"/>
              </a:rPr>
              <a:t>.</a:t>
            </a:r>
          </a:p>
          <a:p>
            <a:endParaRPr lang="en-IN" dirty="0"/>
          </a:p>
        </p:txBody>
      </p:sp>
      <p:sp>
        <p:nvSpPr>
          <p:cNvPr id="4" name="Slide Number Placeholder 3"/>
          <p:cNvSpPr>
            <a:spLocks noGrp="1"/>
          </p:cNvSpPr>
          <p:nvPr>
            <p:ph type="sldNum" sz="quarter" idx="10"/>
          </p:nvPr>
        </p:nvSpPr>
        <p:spPr/>
        <p:txBody>
          <a:bodyPr/>
          <a:lstStyle/>
          <a:p>
            <a:fld id="{FA35F644-99CB-4112-9F21-56FFB5A9C400}" type="slidenum">
              <a:rPr lang="en-US" smtClean="0"/>
              <a:t>36</a:t>
            </a:fld>
            <a:endParaRPr lang="en-US"/>
          </a:p>
        </p:txBody>
      </p:sp>
    </p:spTree>
    <p:extLst>
      <p:ext uri="{BB962C8B-B14F-4D97-AF65-F5344CB8AC3E}">
        <p14:creationId xmlns:p14="http://schemas.microsoft.com/office/powerpoint/2010/main" val="8002952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A35F644-99CB-4112-9F21-56FFB5A9C400}" type="slidenum">
              <a:rPr lang="en-US" smtClean="0"/>
              <a:t>38</a:t>
            </a:fld>
            <a:endParaRPr lang="en-US"/>
          </a:p>
        </p:txBody>
      </p:sp>
    </p:spTree>
    <p:extLst>
      <p:ext uri="{BB962C8B-B14F-4D97-AF65-F5344CB8AC3E}">
        <p14:creationId xmlns:p14="http://schemas.microsoft.com/office/powerpoint/2010/main" val="21853346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A35F644-99CB-4112-9F21-56FFB5A9C400}" type="slidenum">
              <a:rPr lang="en-US" smtClean="0"/>
              <a:t>39</a:t>
            </a:fld>
            <a:endParaRPr lang="en-US"/>
          </a:p>
        </p:txBody>
      </p:sp>
    </p:spTree>
    <p:extLst>
      <p:ext uri="{BB962C8B-B14F-4D97-AF65-F5344CB8AC3E}">
        <p14:creationId xmlns:p14="http://schemas.microsoft.com/office/powerpoint/2010/main" val="2370173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Caption: </a:t>
            </a:r>
            <a:r>
              <a:rPr lang="en-IN" sz="1200" i="1" dirty="0"/>
              <a:t>School children in </a:t>
            </a:r>
            <a:r>
              <a:rPr lang="en-IN" sz="1200" i="1" dirty="0" err="1"/>
              <a:t>Ruppur</a:t>
            </a:r>
            <a:r>
              <a:rPr lang="en-IN" sz="1200" i="1" dirty="0"/>
              <a:t>, West Bengal</a:t>
            </a:r>
          </a:p>
          <a:p>
            <a:endParaRPr lang="en-IN" dirty="0"/>
          </a:p>
        </p:txBody>
      </p:sp>
      <p:sp>
        <p:nvSpPr>
          <p:cNvPr id="4" name="Slide Number Placeholder 3"/>
          <p:cNvSpPr>
            <a:spLocks noGrp="1"/>
          </p:cNvSpPr>
          <p:nvPr>
            <p:ph type="sldNum" sz="quarter" idx="10"/>
          </p:nvPr>
        </p:nvSpPr>
        <p:spPr/>
        <p:txBody>
          <a:bodyPr/>
          <a:lstStyle/>
          <a:p>
            <a:fld id="{FA35F644-99CB-4112-9F21-56FFB5A9C400}" type="slidenum">
              <a:rPr lang="en-US" smtClean="0"/>
              <a:t>4</a:t>
            </a:fld>
            <a:endParaRPr lang="en-US"/>
          </a:p>
        </p:txBody>
      </p:sp>
    </p:spTree>
    <p:extLst>
      <p:ext uri="{BB962C8B-B14F-4D97-AF65-F5344CB8AC3E}">
        <p14:creationId xmlns:p14="http://schemas.microsoft.com/office/powerpoint/2010/main" val="20227102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A35F644-99CB-4112-9F21-56FFB5A9C400}" type="slidenum">
              <a:rPr lang="en-US" smtClean="0"/>
              <a:t>40</a:t>
            </a:fld>
            <a:endParaRPr lang="en-US"/>
          </a:p>
        </p:txBody>
      </p:sp>
    </p:spTree>
    <p:extLst>
      <p:ext uri="{BB962C8B-B14F-4D97-AF65-F5344CB8AC3E}">
        <p14:creationId xmlns:p14="http://schemas.microsoft.com/office/powerpoint/2010/main" val="15729084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35F644-99CB-4112-9F21-56FFB5A9C400}" type="slidenum">
              <a:rPr lang="en-US" smtClean="0"/>
              <a:t>43</a:t>
            </a:fld>
            <a:endParaRPr lang="en-US"/>
          </a:p>
        </p:txBody>
      </p:sp>
    </p:spTree>
    <p:extLst>
      <p:ext uri="{BB962C8B-B14F-4D97-AF65-F5344CB8AC3E}">
        <p14:creationId xmlns:p14="http://schemas.microsoft.com/office/powerpoint/2010/main" val="2523363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Read India III states include: </a:t>
            </a:r>
            <a:r>
              <a:rPr lang="en-US" sz="1200" kern="1200" dirty="0">
                <a:solidFill>
                  <a:schemeClr val="tx1"/>
                </a:solidFill>
                <a:effectLst/>
                <a:latin typeface="+mn-lt"/>
                <a:ea typeface="+mn-ea"/>
                <a:cs typeface="+mn-cs"/>
              </a:rPr>
              <a:t>Andhra Pradesh (Telangana), Uttar Pradesh, Assam, West Bengal, Odisha, and Gujarat.</a:t>
            </a:r>
          </a:p>
          <a:p>
            <a:r>
              <a:rPr lang="en-US" sz="1200" kern="1200" dirty="0">
                <a:solidFill>
                  <a:schemeClr val="tx1"/>
                </a:solidFill>
                <a:effectLst/>
                <a:latin typeface="+mn-lt"/>
                <a:ea typeface="+mn-ea"/>
                <a:cs typeface="+mn-cs"/>
              </a:rPr>
              <a:t>Urban ECE cities include: Delhi, Mumbai, Aurangabad, Kolhapur, </a:t>
            </a:r>
            <a:r>
              <a:rPr lang="en-US" sz="1200" kern="1200" dirty="0" err="1">
                <a:solidFill>
                  <a:schemeClr val="tx1"/>
                </a:solidFill>
                <a:effectLst/>
                <a:latin typeface="+mn-lt"/>
                <a:ea typeface="+mn-ea"/>
                <a:cs typeface="+mn-cs"/>
              </a:rPr>
              <a:t>Mulshi</a:t>
            </a:r>
            <a:r>
              <a:rPr lang="en-US" sz="1200" kern="1200" dirty="0">
                <a:solidFill>
                  <a:schemeClr val="tx1"/>
                </a:solidFill>
                <a:effectLst/>
                <a:latin typeface="+mn-lt"/>
                <a:ea typeface="+mn-ea"/>
                <a:cs typeface="+mn-cs"/>
              </a:rPr>
              <a:t>, Nagpur, Nashik, Navi Mumbai, Pimpri </a:t>
            </a:r>
            <a:r>
              <a:rPr lang="en-US" sz="1200" kern="1200" dirty="0" err="1">
                <a:solidFill>
                  <a:schemeClr val="tx1"/>
                </a:solidFill>
                <a:effectLst/>
                <a:latin typeface="+mn-lt"/>
                <a:ea typeface="+mn-ea"/>
                <a:cs typeface="+mn-cs"/>
              </a:rPr>
              <a:t>Chinchwad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Ralegaon</a:t>
            </a:r>
            <a:r>
              <a:rPr lang="en-US" sz="1200" kern="1200" dirty="0">
                <a:solidFill>
                  <a:schemeClr val="tx1"/>
                </a:solidFill>
                <a:effectLst/>
                <a:latin typeface="+mn-lt"/>
                <a:ea typeface="+mn-ea"/>
                <a:cs typeface="+mn-cs"/>
              </a:rPr>
              <a:t>, Solapur, Thane, Ahmedabad, Baroda, and Surat</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I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35F644-99CB-4112-9F21-56FFB5A9C400}" type="slidenum">
              <a:rPr lang="en-US" smtClean="0"/>
              <a:t>5</a:t>
            </a:fld>
            <a:endParaRPr lang="en-US"/>
          </a:p>
        </p:txBody>
      </p:sp>
    </p:spTree>
    <p:extLst>
      <p:ext uri="{BB962C8B-B14F-4D97-AF65-F5344CB8AC3E}">
        <p14:creationId xmlns:p14="http://schemas.microsoft.com/office/powerpoint/2010/main" val="2710742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A35F644-99CB-4112-9F21-56FFB5A9C400}" type="slidenum">
              <a:rPr lang="en-US" smtClean="0"/>
              <a:t>6</a:t>
            </a:fld>
            <a:endParaRPr lang="en-US"/>
          </a:p>
        </p:txBody>
      </p:sp>
    </p:spTree>
    <p:extLst>
      <p:ext uri="{BB962C8B-B14F-4D97-AF65-F5344CB8AC3E}">
        <p14:creationId xmlns:p14="http://schemas.microsoft.com/office/powerpoint/2010/main" val="2008119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A35F644-99CB-4112-9F21-56FFB5A9C400}" type="slidenum">
              <a:rPr lang="en-US" smtClean="0"/>
              <a:t>7</a:t>
            </a:fld>
            <a:endParaRPr lang="en-US"/>
          </a:p>
        </p:txBody>
      </p:sp>
    </p:spTree>
    <p:extLst>
      <p:ext uri="{BB962C8B-B14F-4D97-AF65-F5344CB8AC3E}">
        <p14:creationId xmlns:p14="http://schemas.microsoft.com/office/powerpoint/2010/main" val="792023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sz="1200" dirty="0">
                <a:latin typeface="Calibri" panose="020F0502020204030204" pitchFamily="34" charset="0"/>
                <a:ea typeface="Times New Roman" panose="02020603050405020304" pitchFamily="18" charset="0"/>
              </a:rPr>
              <a:t>Andhra Pradesh/Telangana, Assam, Gujarat, Odisha, Uttar Pradesh and West Bengal</a:t>
            </a:r>
            <a:endParaRPr lang="en-IN" sz="1200" dirty="0">
              <a:latin typeface="Times New Roman" panose="02020603050405020304" pitchFamily="18" charset="0"/>
              <a:ea typeface="Times New Roman" panose="02020603050405020304" pitchFamily="18" charset="0"/>
            </a:endParaRPr>
          </a:p>
          <a:p>
            <a:pPr>
              <a:spcAft>
                <a:spcPts val="0"/>
              </a:spcAft>
            </a:pPr>
            <a:r>
              <a:rPr lang="en-US" sz="1200" dirty="0">
                <a:latin typeface="Calibri" panose="020F0502020204030204" pitchFamily="34" charset="0"/>
                <a:ea typeface="Times New Roman" panose="02020603050405020304" pitchFamily="18" charset="0"/>
              </a:rPr>
              <a:t>Urban ECE Program is an umbrella term which includes five different interventions: the </a:t>
            </a:r>
            <a:r>
              <a:rPr lang="en-US" sz="1200" dirty="0" err="1">
                <a:latin typeface="Calibri" panose="020F0502020204030204" pitchFamily="34" charset="0"/>
                <a:ea typeface="Times New Roman" panose="02020603050405020304" pitchFamily="18" charset="0"/>
              </a:rPr>
              <a:t>Balwadi</a:t>
            </a:r>
            <a:r>
              <a:rPr lang="en-US" sz="1200" dirty="0">
                <a:latin typeface="Calibri" panose="020F0502020204030204" pitchFamily="34" charset="0"/>
                <a:ea typeface="Times New Roman" panose="02020603050405020304" pitchFamily="18" charset="0"/>
              </a:rPr>
              <a:t> program, Anganwadi program, </a:t>
            </a:r>
            <a:r>
              <a:rPr lang="en-US" sz="1200" dirty="0" err="1">
                <a:latin typeface="Calibri" panose="020F0502020204030204" pitchFamily="34" charset="0"/>
                <a:ea typeface="Times New Roman" panose="02020603050405020304" pitchFamily="18" charset="0"/>
              </a:rPr>
              <a:t>Balvachan</a:t>
            </a:r>
            <a:r>
              <a:rPr lang="en-US" sz="1200" dirty="0">
                <a:latin typeface="Calibri" panose="020F0502020204030204" pitchFamily="34" charset="0"/>
                <a:ea typeface="Times New Roman" panose="02020603050405020304" pitchFamily="18" charset="0"/>
              </a:rPr>
              <a:t> program, Community Caregiver Training/Learning Camps, and the KEY program/Pre-school workshops. </a:t>
            </a:r>
            <a:endParaRPr lang="en-IN" sz="1200" dirty="0">
              <a:latin typeface="Times New Roman" panose="02020603050405020304" pitchFamily="18" charset="0"/>
              <a:ea typeface="Times New Roman" panose="02020603050405020304" pitchFamily="18" charset="0"/>
            </a:endParaRPr>
          </a:p>
          <a:p>
            <a:pPr>
              <a:spcAft>
                <a:spcPts val="0"/>
              </a:spcAft>
            </a:pPr>
            <a:r>
              <a:rPr lang="en-IN" sz="1200" dirty="0">
                <a:solidFill>
                  <a:srgbClr val="000000"/>
                </a:solidFill>
                <a:latin typeface="Calibri" panose="020F0502020204030204" pitchFamily="34" charset="0"/>
                <a:ea typeface="Times New Roman" panose="02020603050405020304" pitchFamily="18" charset="0"/>
              </a:rPr>
              <a:t>Other Maharashtra cities include: Aurangabad, Kolhapur, </a:t>
            </a:r>
            <a:r>
              <a:rPr lang="en-IN" sz="1200" dirty="0" err="1">
                <a:solidFill>
                  <a:srgbClr val="000000"/>
                </a:solidFill>
                <a:latin typeface="Calibri" panose="020F0502020204030204" pitchFamily="34" charset="0"/>
                <a:ea typeface="Times New Roman" panose="02020603050405020304" pitchFamily="18" charset="0"/>
              </a:rPr>
              <a:t>Mulshi</a:t>
            </a:r>
            <a:r>
              <a:rPr lang="en-IN" sz="1200" dirty="0">
                <a:solidFill>
                  <a:srgbClr val="000000"/>
                </a:solidFill>
                <a:latin typeface="Calibri" panose="020F0502020204030204" pitchFamily="34" charset="0"/>
                <a:ea typeface="Times New Roman" panose="02020603050405020304" pitchFamily="18" charset="0"/>
              </a:rPr>
              <a:t>, Nagpur, Nashik, Navi Mumbai, Pimpri </a:t>
            </a:r>
            <a:r>
              <a:rPr lang="en-IN" sz="1200" dirty="0" err="1">
                <a:solidFill>
                  <a:srgbClr val="000000"/>
                </a:solidFill>
                <a:latin typeface="Calibri" panose="020F0502020204030204" pitchFamily="34" charset="0"/>
                <a:ea typeface="Times New Roman" panose="02020603050405020304" pitchFamily="18" charset="0"/>
              </a:rPr>
              <a:t>Chinchwad</a:t>
            </a:r>
            <a:r>
              <a:rPr lang="en-IN" sz="1200" dirty="0">
                <a:solidFill>
                  <a:srgbClr val="000000"/>
                </a:solidFill>
                <a:latin typeface="Calibri" panose="020F0502020204030204" pitchFamily="34" charset="0"/>
                <a:ea typeface="Times New Roman" panose="02020603050405020304" pitchFamily="18" charset="0"/>
              </a:rPr>
              <a:t>, </a:t>
            </a:r>
            <a:r>
              <a:rPr lang="en-IN" sz="1200" dirty="0" err="1">
                <a:solidFill>
                  <a:srgbClr val="000000"/>
                </a:solidFill>
                <a:latin typeface="Calibri" panose="020F0502020204030204" pitchFamily="34" charset="0"/>
                <a:ea typeface="Times New Roman" panose="02020603050405020304" pitchFamily="18" charset="0"/>
              </a:rPr>
              <a:t>Ralegaon</a:t>
            </a:r>
            <a:r>
              <a:rPr lang="en-IN" sz="1200" dirty="0">
                <a:solidFill>
                  <a:srgbClr val="000000"/>
                </a:solidFill>
                <a:latin typeface="Calibri" panose="020F0502020204030204" pitchFamily="34" charset="0"/>
                <a:ea typeface="Times New Roman" panose="02020603050405020304" pitchFamily="18" charset="0"/>
              </a:rPr>
              <a:t>, Solapur and Thane. Gujarat cities include: Ahmedabad, Surat and Baroda.</a:t>
            </a:r>
            <a:endParaRPr lang="en-IN" sz="1200" dirty="0">
              <a:effectLst/>
              <a:latin typeface="Times New Roman" panose="02020603050405020304" pitchFamily="18" charset="0"/>
              <a:ea typeface="Times New Roman" panose="02020603050405020304" pitchFamily="18" charset="0"/>
            </a:endParaRPr>
          </a:p>
          <a:p>
            <a:endParaRPr lang="en-IN" dirty="0"/>
          </a:p>
        </p:txBody>
      </p:sp>
      <p:sp>
        <p:nvSpPr>
          <p:cNvPr id="4" name="Slide Number Placeholder 3"/>
          <p:cNvSpPr>
            <a:spLocks noGrp="1"/>
          </p:cNvSpPr>
          <p:nvPr>
            <p:ph type="sldNum" sz="quarter" idx="10"/>
          </p:nvPr>
        </p:nvSpPr>
        <p:spPr/>
        <p:txBody>
          <a:bodyPr/>
          <a:lstStyle/>
          <a:p>
            <a:fld id="{FA35F644-99CB-4112-9F21-56FFB5A9C400}" type="slidenum">
              <a:rPr lang="en-US" smtClean="0"/>
              <a:t>8</a:t>
            </a:fld>
            <a:endParaRPr lang="en-US"/>
          </a:p>
        </p:txBody>
      </p:sp>
    </p:spTree>
    <p:extLst>
      <p:ext uri="{BB962C8B-B14F-4D97-AF65-F5344CB8AC3E}">
        <p14:creationId xmlns:p14="http://schemas.microsoft.com/office/powerpoint/2010/main" val="1310531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A35F644-99CB-4112-9F21-56FFB5A9C400}" type="slidenum">
              <a:rPr lang="en-US" smtClean="0"/>
              <a:t>9</a:t>
            </a:fld>
            <a:endParaRPr lang="en-US"/>
          </a:p>
        </p:txBody>
      </p:sp>
    </p:spTree>
    <p:extLst>
      <p:ext uri="{BB962C8B-B14F-4D97-AF65-F5344CB8AC3E}">
        <p14:creationId xmlns:p14="http://schemas.microsoft.com/office/powerpoint/2010/main" val="3646361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A35F644-99CB-4112-9F21-56FFB5A9C400}" type="slidenum">
              <a:rPr lang="en-US" smtClean="0"/>
              <a:t>10</a:t>
            </a:fld>
            <a:endParaRPr lang="en-US"/>
          </a:p>
        </p:txBody>
      </p:sp>
    </p:spTree>
    <p:extLst>
      <p:ext uri="{BB962C8B-B14F-4D97-AF65-F5344CB8AC3E}">
        <p14:creationId xmlns:p14="http://schemas.microsoft.com/office/powerpoint/2010/main" val="1869235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sz="1000"/>
            </a:lvl1pPr>
          </a:lstStyle>
          <a:p>
            <a:r>
              <a:rPr lang="en-US"/>
              <a:t>Altamont Group: Document Title</a:t>
            </a:r>
            <a:endParaRPr lang="en-US" dirty="0"/>
          </a:p>
        </p:txBody>
      </p:sp>
      <p:sp>
        <p:nvSpPr>
          <p:cNvPr id="5" name="Footer Placeholder 4"/>
          <p:cNvSpPr>
            <a:spLocks noGrp="1"/>
          </p:cNvSpPr>
          <p:nvPr>
            <p:ph type="ftr" sz="quarter" idx="11"/>
          </p:nvPr>
        </p:nvSpPr>
        <p:spPr/>
        <p:txBody>
          <a:bodyPr/>
          <a:lstStyle>
            <a:lvl1pPr>
              <a:defRPr sz="1000"/>
            </a:lvl1pPr>
          </a:lstStyle>
          <a:p>
            <a:r>
              <a:rPr lang="pt-BR"/>
              <a:t>Client Name (MonthYear)</a:t>
            </a:r>
            <a:endParaRPr lang="en-US" dirty="0"/>
          </a:p>
        </p:txBody>
      </p:sp>
      <p:sp>
        <p:nvSpPr>
          <p:cNvPr id="6" name="Slide Number Placeholder 5"/>
          <p:cNvSpPr>
            <a:spLocks noGrp="1"/>
          </p:cNvSpPr>
          <p:nvPr>
            <p:ph type="sldNum" sz="quarter" idx="12"/>
          </p:nvPr>
        </p:nvSpPr>
        <p:spPr/>
        <p:txBody>
          <a:bodyPr/>
          <a:lstStyle>
            <a:lvl1pPr>
              <a:defRPr sz="1000"/>
            </a:lvl1pPr>
          </a:lstStyle>
          <a:p>
            <a:fld id="{70A20F40-647C-4073-B0CE-DAA032B89257}" type="slidenum">
              <a:rPr lang="en-US" smtClean="0"/>
              <a:pPr/>
              <a:t>‹#›</a:t>
            </a:fld>
            <a:endParaRPr lang="en-US" dirty="0"/>
          </a:p>
        </p:txBody>
      </p:sp>
    </p:spTree>
    <p:extLst>
      <p:ext uri="{BB962C8B-B14F-4D97-AF65-F5344CB8AC3E}">
        <p14:creationId xmlns:p14="http://schemas.microsoft.com/office/powerpoint/2010/main" val="2099459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z="1000"/>
            </a:lvl1pPr>
          </a:lstStyle>
          <a:p>
            <a:r>
              <a:rPr lang="en-US"/>
              <a:t>Altamont Group: Document Title</a:t>
            </a:r>
            <a:endParaRPr lang="en-US" dirty="0"/>
          </a:p>
        </p:txBody>
      </p:sp>
      <p:sp>
        <p:nvSpPr>
          <p:cNvPr id="5" name="Footer Placeholder 4"/>
          <p:cNvSpPr>
            <a:spLocks noGrp="1"/>
          </p:cNvSpPr>
          <p:nvPr>
            <p:ph type="ftr" sz="quarter" idx="11"/>
          </p:nvPr>
        </p:nvSpPr>
        <p:spPr/>
        <p:txBody>
          <a:bodyPr/>
          <a:lstStyle>
            <a:lvl1pPr>
              <a:defRPr sz="1000"/>
            </a:lvl1pPr>
          </a:lstStyle>
          <a:p>
            <a:r>
              <a:rPr lang="pt-BR"/>
              <a:t>Client Name (MonthYear)</a:t>
            </a:r>
            <a:endParaRPr lang="en-US" dirty="0"/>
          </a:p>
        </p:txBody>
      </p:sp>
      <p:sp>
        <p:nvSpPr>
          <p:cNvPr id="6" name="Slide Number Placeholder 5"/>
          <p:cNvSpPr>
            <a:spLocks noGrp="1"/>
          </p:cNvSpPr>
          <p:nvPr>
            <p:ph type="sldNum" sz="quarter" idx="12"/>
          </p:nvPr>
        </p:nvSpPr>
        <p:spPr/>
        <p:txBody>
          <a:bodyPr/>
          <a:lstStyle>
            <a:lvl1pPr>
              <a:defRPr sz="1000"/>
            </a:lvl1pPr>
          </a:lstStyle>
          <a:p>
            <a:fld id="{70A20F40-647C-4073-B0CE-DAA032B89257}" type="slidenum">
              <a:rPr lang="en-US" smtClean="0"/>
              <a:pPr/>
              <a:t>‹#›</a:t>
            </a:fld>
            <a:endParaRPr lang="en-US" dirty="0"/>
          </a:p>
        </p:txBody>
      </p:sp>
    </p:spTree>
    <p:extLst>
      <p:ext uri="{BB962C8B-B14F-4D97-AF65-F5344CB8AC3E}">
        <p14:creationId xmlns:p14="http://schemas.microsoft.com/office/powerpoint/2010/main" val="3903643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z="1000"/>
            </a:lvl1pPr>
          </a:lstStyle>
          <a:p>
            <a:r>
              <a:rPr lang="en-US"/>
              <a:t>Altamont Group: Document Title</a:t>
            </a:r>
            <a:endParaRPr lang="en-US" dirty="0"/>
          </a:p>
        </p:txBody>
      </p:sp>
      <p:sp>
        <p:nvSpPr>
          <p:cNvPr id="5" name="Footer Placeholder 4"/>
          <p:cNvSpPr>
            <a:spLocks noGrp="1"/>
          </p:cNvSpPr>
          <p:nvPr>
            <p:ph type="ftr" sz="quarter" idx="11"/>
          </p:nvPr>
        </p:nvSpPr>
        <p:spPr/>
        <p:txBody>
          <a:bodyPr/>
          <a:lstStyle>
            <a:lvl1pPr>
              <a:defRPr sz="1000"/>
            </a:lvl1pPr>
          </a:lstStyle>
          <a:p>
            <a:r>
              <a:rPr lang="pt-BR"/>
              <a:t>Client Name (MonthYear)</a:t>
            </a:r>
            <a:endParaRPr lang="en-US" dirty="0"/>
          </a:p>
        </p:txBody>
      </p:sp>
      <p:sp>
        <p:nvSpPr>
          <p:cNvPr id="6" name="Slide Number Placeholder 5"/>
          <p:cNvSpPr>
            <a:spLocks noGrp="1"/>
          </p:cNvSpPr>
          <p:nvPr>
            <p:ph type="sldNum" sz="quarter" idx="12"/>
          </p:nvPr>
        </p:nvSpPr>
        <p:spPr/>
        <p:txBody>
          <a:bodyPr/>
          <a:lstStyle>
            <a:lvl1pPr>
              <a:defRPr sz="1000"/>
            </a:lvl1pPr>
          </a:lstStyle>
          <a:p>
            <a:fld id="{70A20F40-647C-4073-B0CE-DAA032B89257}" type="slidenum">
              <a:rPr lang="en-US" smtClean="0"/>
              <a:pPr/>
              <a:t>‹#›</a:t>
            </a:fld>
            <a:endParaRPr lang="en-US" dirty="0"/>
          </a:p>
        </p:txBody>
      </p:sp>
    </p:spTree>
    <p:extLst>
      <p:ext uri="{BB962C8B-B14F-4D97-AF65-F5344CB8AC3E}">
        <p14:creationId xmlns:p14="http://schemas.microsoft.com/office/powerpoint/2010/main" val="1600298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z="1000"/>
            </a:lvl1pPr>
          </a:lstStyle>
          <a:p>
            <a:r>
              <a:rPr lang="en-US"/>
              <a:t>Altamont Group: Document Title</a:t>
            </a:r>
            <a:endParaRPr lang="en-US" dirty="0"/>
          </a:p>
        </p:txBody>
      </p:sp>
      <p:sp>
        <p:nvSpPr>
          <p:cNvPr id="5" name="Footer Placeholder 4"/>
          <p:cNvSpPr>
            <a:spLocks noGrp="1"/>
          </p:cNvSpPr>
          <p:nvPr>
            <p:ph type="ftr" sz="quarter" idx="11"/>
          </p:nvPr>
        </p:nvSpPr>
        <p:spPr/>
        <p:txBody>
          <a:bodyPr/>
          <a:lstStyle>
            <a:lvl1pPr>
              <a:defRPr sz="1000"/>
            </a:lvl1pPr>
          </a:lstStyle>
          <a:p>
            <a:r>
              <a:rPr lang="pt-BR"/>
              <a:t>Client Name (MonthYear)</a:t>
            </a:r>
            <a:endParaRPr lang="en-US" dirty="0"/>
          </a:p>
        </p:txBody>
      </p:sp>
      <p:sp>
        <p:nvSpPr>
          <p:cNvPr id="6" name="Slide Number Placeholder 5"/>
          <p:cNvSpPr>
            <a:spLocks noGrp="1"/>
          </p:cNvSpPr>
          <p:nvPr>
            <p:ph type="sldNum" sz="quarter" idx="12"/>
          </p:nvPr>
        </p:nvSpPr>
        <p:spPr/>
        <p:txBody>
          <a:bodyPr/>
          <a:lstStyle>
            <a:lvl1pPr>
              <a:defRPr sz="1000"/>
            </a:lvl1pPr>
          </a:lstStyle>
          <a:p>
            <a:fld id="{70A20F40-647C-4073-B0CE-DAA032B89257}" type="slidenum">
              <a:rPr lang="en-US" smtClean="0"/>
              <a:pPr/>
              <a:t>‹#›</a:t>
            </a:fld>
            <a:endParaRPr lang="en-US" dirty="0"/>
          </a:p>
        </p:txBody>
      </p:sp>
    </p:spTree>
    <p:extLst>
      <p:ext uri="{BB962C8B-B14F-4D97-AF65-F5344CB8AC3E}">
        <p14:creationId xmlns:p14="http://schemas.microsoft.com/office/powerpoint/2010/main" val="2302244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sz="1000"/>
            </a:lvl1pPr>
          </a:lstStyle>
          <a:p>
            <a:r>
              <a:rPr lang="en-US"/>
              <a:t>Altamont Group: Document Title</a:t>
            </a:r>
            <a:endParaRPr lang="en-US" dirty="0"/>
          </a:p>
        </p:txBody>
      </p:sp>
      <p:sp>
        <p:nvSpPr>
          <p:cNvPr id="5" name="Footer Placeholder 4"/>
          <p:cNvSpPr>
            <a:spLocks noGrp="1"/>
          </p:cNvSpPr>
          <p:nvPr>
            <p:ph type="ftr" sz="quarter" idx="11"/>
          </p:nvPr>
        </p:nvSpPr>
        <p:spPr/>
        <p:txBody>
          <a:bodyPr/>
          <a:lstStyle>
            <a:lvl1pPr>
              <a:defRPr sz="1000"/>
            </a:lvl1pPr>
          </a:lstStyle>
          <a:p>
            <a:r>
              <a:rPr lang="pt-BR"/>
              <a:t>Client Name (MonthYear)</a:t>
            </a:r>
            <a:endParaRPr lang="en-US" dirty="0"/>
          </a:p>
        </p:txBody>
      </p:sp>
      <p:sp>
        <p:nvSpPr>
          <p:cNvPr id="6" name="Slide Number Placeholder 5"/>
          <p:cNvSpPr>
            <a:spLocks noGrp="1"/>
          </p:cNvSpPr>
          <p:nvPr>
            <p:ph type="sldNum" sz="quarter" idx="12"/>
          </p:nvPr>
        </p:nvSpPr>
        <p:spPr/>
        <p:txBody>
          <a:bodyPr/>
          <a:lstStyle>
            <a:lvl1pPr>
              <a:defRPr sz="1000"/>
            </a:lvl1pPr>
          </a:lstStyle>
          <a:p>
            <a:fld id="{70A20F40-647C-4073-B0CE-DAA032B89257}" type="slidenum">
              <a:rPr lang="en-US" smtClean="0"/>
              <a:pPr/>
              <a:t>‹#›</a:t>
            </a:fld>
            <a:endParaRPr lang="en-US" dirty="0"/>
          </a:p>
        </p:txBody>
      </p:sp>
    </p:spTree>
    <p:extLst>
      <p:ext uri="{BB962C8B-B14F-4D97-AF65-F5344CB8AC3E}">
        <p14:creationId xmlns:p14="http://schemas.microsoft.com/office/powerpoint/2010/main" val="3851458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z="1000"/>
            </a:lvl1pPr>
          </a:lstStyle>
          <a:p>
            <a:r>
              <a:rPr lang="en-US"/>
              <a:t>Altamont Group: Document Title</a:t>
            </a:r>
            <a:endParaRPr lang="en-US" dirty="0"/>
          </a:p>
        </p:txBody>
      </p:sp>
      <p:sp>
        <p:nvSpPr>
          <p:cNvPr id="6" name="Footer Placeholder 5"/>
          <p:cNvSpPr>
            <a:spLocks noGrp="1"/>
          </p:cNvSpPr>
          <p:nvPr>
            <p:ph type="ftr" sz="quarter" idx="11"/>
          </p:nvPr>
        </p:nvSpPr>
        <p:spPr/>
        <p:txBody>
          <a:bodyPr/>
          <a:lstStyle>
            <a:lvl1pPr>
              <a:defRPr sz="1000"/>
            </a:lvl1pPr>
          </a:lstStyle>
          <a:p>
            <a:r>
              <a:rPr lang="pt-BR"/>
              <a:t>Client Name (MonthYear)</a:t>
            </a:r>
            <a:endParaRPr lang="en-US" dirty="0"/>
          </a:p>
        </p:txBody>
      </p:sp>
      <p:sp>
        <p:nvSpPr>
          <p:cNvPr id="7" name="Slide Number Placeholder 6"/>
          <p:cNvSpPr>
            <a:spLocks noGrp="1"/>
          </p:cNvSpPr>
          <p:nvPr>
            <p:ph type="sldNum" sz="quarter" idx="12"/>
          </p:nvPr>
        </p:nvSpPr>
        <p:spPr/>
        <p:txBody>
          <a:bodyPr/>
          <a:lstStyle>
            <a:lvl1pPr>
              <a:defRPr sz="1000"/>
            </a:lvl1pPr>
          </a:lstStyle>
          <a:p>
            <a:fld id="{70A20F40-647C-4073-B0CE-DAA032B89257}" type="slidenum">
              <a:rPr lang="en-US" smtClean="0"/>
              <a:pPr/>
              <a:t>‹#›</a:t>
            </a:fld>
            <a:endParaRPr lang="en-US" dirty="0"/>
          </a:p>
        </p:txBody>
      </p:sp>
    </p:spTree>
    <p:extLst>
      <p:ext uri="{BB962C8B-B14F-4D97-AF65-F5344CB8AC3E}">
        <p14:creationId xmlns:p14="http://schemas.microsoft.com/office/powerpoint/2010/main" val="2564315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z="1000"/>
            </a:lvl1pPr>
          </a:lstStyle>
          <a:p>
            <a:r>
              <a:rPr lang="en-US"/>
              <a:t>Altamont Group: Document Title</a:t>
            </a:r>
            <a:endParaRPr lang="en-US" dirty="0"/>
          </a:p>
        </p:txBody>
      </p:sp>
      <p:sp>
        <p:nvSpPr>
          <p:cNvPr id="8" name="Footer Placeholder 7"/>
          <p:cNvSpPr>
            <a:spLocks noGrp="1"/>
          </p:cNvSpPr>
          <p:nvPr>
            <p:ph type="ftr" sz="quarter" idx="11"/>
          </p:nvPr>
        </p:nvSpPr>
        <p:spPr/>
        <p:txBody>
          <a:bodyPr/>
          <a:lstStyle>
            <a:lvl1pPr>
              <a:defRPr sz="1000"/>
            </a:lvl1pPr>
          </a:lstStyle>
          <a:p>
            <a:r>
              <a:rPr lang="pt-BR"/>
              <a:t>Client Name (MonthYear)</a:t>
            </a:r>
            <a:endParaRPr lang="en-US" dirty="0"/>
          </a:p>
        </p:txBody>
      </p:sp>
      <p:sp>
        <p:nvSpPr>
          <p:cNvPr id="9" name="Slide Number Placeholder 8"/>
          <p:cNvSpPr>
            <a:spLocks noGrp="1"/>
          </p:cNvSpPr>
          <p:nvPr>
            <p:ph type="sldNum" sz="quarter" idx="12"/>
          </p:nvPr>
        </p:nvSpPr>
        <p:spPr/>
        <p:txBody>
          <a:bodyPr/>
          <a:lstStyle>
            <a:lvl1pPr>
              <a:defRPr sz="1000"/>
            </a:lvl1pPr>
          </a:lstStyle>
          <a:p>
            <a:fld id="{70A20F40-647C-4073-B0CE-DAA032B89257}" type="slidenum">
              <a:rPr lang="en-US" smtClean="0"/>
              <a:pPr/>
              <a:t>‹#›</a:t>
            </a:fld>
            <a:endParaRPr lang="en-US" dirty="0"/>
          </a:p>
        </p:txBody>
      </p:sp>
    </p:spTree>
    <p:extLst>
      <p:ext uri="{BB962C8B-B14F-4D97-AF65-F5344CB8AC3E}">
        <p14:creationId xmlns:p14="http://schemas.microsoft.com/office/powerpoint/2010/main" val="2376006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z="1000"/>
            </a:lvl1pPr>
          </a:lstStyle>
          <a:p>
            <a:r>
              <a:rPr lang="en-US"/>
              <a:t>Altamont Group: Document Title</a:t>
            </a:r>
            <a:endParaRPr lang="en-US" dirty="0"/>
          </a:p>
        </p:txBody>
      </p:sp>
      <p:sp>
        <p:nvSpPr>
          <p:cNvPr id="4" name="Footer Placeholder 3"/>
          <p:cNvSpPr>
            <a:spLocks noGrp="1"/>
          </p:cNvSpPr>
          <p:nvPr>
            <p:ph type="ftr" sz="quarter" idx="11"/>
          </p:nvPr>
        </p:nvSpPr>
        <p:spPr/>
        <p:txBody>
          <a:bodyPr/>
          <a:lstStyle>
            <a:lvl1pPr>
              <a:defRPr sz="1000"/>
            </a:lvl1pPr>
          </a:lstStyle>
          <a:p>
            <a:r>
              <a:rPr lang="pt-BR"/>
              <a:t>Client Name (MonthYear)</a:t>
            </a:r>
            <a:endParaRPr lang="en-US" dirty="0"/>
          </a:p>
        </p:txBody>
      </p:sp>
      <p:sp>
        <p:nvSpPr>
          <p:cNvPr id="5" name="Slide Number Placeholder 4"/>
          <p:cNvSpPr>
            <a:spLocks noGrp="1"/>
          </p:cNvSpPr>
          <p:nvPr>
            <p:ph type="sldNum" sz="quarter" idx="12"/>
          </p:nvPr>
        </p:nvSpPr>
        <p:spPr/>
        <p:txBody>
          <a:bodyPr/>
          <a:lstStyle>
            <a:lvl1pPr>
              <a:defRPr sz="1000"/>
            </a:lvl1pPr>
          </a:lstStyle>
          <a:p>
            <a:fld id="{70A20F40-647C-4073-B0CE-DAA032B89257}" type="slidenum">
              <a:rPr lang="en-US" smtClean="0"/>
              <a:pPr/>
              <a:t>‹#›</a:t>
            </a:fld>
            <a:endParaRPr lang="en-US" dirty="0"/>
          </a:p>
        </p:txBody>
      </p:sp>
    </p:spTree>
    <p:extLst>
      <p:ext uri="{BB962C8B-B14F-4D97-AF65-F5344CB8AC3E}">
        <p14:creationId xmlns:p14="http://schemas.microsoft.com/office/powerpoint/2010/main" val="4206676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000"/>
            </a:lvl1pPr>
          </a:lstStyle>
          <a:p>
            <a:r>
              <a:rPr lang="en-US"/>
              <a:t>Altamont Group: Document Title</a:t>
            </a:r>
            <a:endParaRPr lang="en-US" dirty="0"/>
          </a:p>
        </p:txBody>
      </p:sp>
      <p:sp>
        <p:nvSpPr>
          <p:cNvPr id="3" name="Footer Placeholder 2"/>
          <p:cNvSpPr>
            <a:spLocks noGrp="1"/>
          </p:cNvSpPr>
          <p:nvPr>
            <p:ph type="ftr" sz="quarter" idx="11"/>
          </p:nvPr>
        </p:nvSpPr>
        <p:spPr/>
        <p:txBody>
          <a:bodyPr/>
          <a:lstStyle>
            <a:lvl1pPr>
              <a:defRPr sz="1000"/>
            </a:lvl1pPr>
          </a:lstStyle>
          <a:p>
            <a:r>
              <a:rPr lang="pt-BR"/>
              <a:t>Client Name (MonthYear)</a:t>
            </a:r>
            <a:endParaRPr lang="en-US" dirty="0"/>
          </a:p>
        </p:txBody>
      </p:sp>
      <p:sp>
        <p:nvSpPr>
          <p:cNvPr id="4" name="Slide Number Placeholder 3"/>
          <p:cNvSpPr>
            <a:spLocks noGrp="1"/>
          </p:cNvSpPr>
          <p:nvPr>
            <p:ph type="sldNum" sz="quarter" idx="12"/>
          </p:nvPr>
        </p:nvSpPr>
        <p:spPr/>
        <p:txBody>
          <a:bodyPr/>
          <a:lstStyle>
            <a:lvl1pPr>
              <a:defRPr sz="1000"/>
            </a:lvl1pPr>
          </a:lstStyle>
          <a:p>
            <a:fld id="{70A20F40-647C-4073-B0CE-DAA032B89257}" type="slidenum">
              <a:rPr lang="en-US" smtClean="0"/>
              <a:pPr/>
              <a:t>‹#›</a:t>
            </a:fld>
            <a:endParaRPr lang="en-US" dirty="0"/>
          </a:p>
        </p:txBody>
      </p:sp>
    </p:spTree>
    <p:extLst>
      <p:ext uri="{BB962C8B-B14F-4D97-AF65-F5344CB8AC3E}">
        <p14:creationId xmlns:p14="http://schemas.microsoft.com/office/powerpoint/2010/main" val="339651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sz="1000"/>
            </a:lvl1pPr>
          </a:lstStyle>
          <a:p>
            <a:r>
              <a:rPr lang="en-US"/>
              <a:t>Altamont Group: Document Title</a:t>
            </a:r>
            <a:endParaRPr lang="en-US" dirty="0"/>
          </a:p>
        </p:txBody>
      </p:sp>
      <p:sp>
        <p:nvSpPr>
          <p:cNvPr id="6" name="Footer Placeholder 5"/>
          <p:cNvSpPr>
            <a:spLocks noGrp="1"/>
          </p:cNvSpPr>
          <p:nvPr>
            <p:ph type="ftr" sz="quarter" idx="11"/>
          </p:nvPr>
        </p:nvSpPr>
        <p:spPr/>
        <p:txBody>
          <a:bodyPr/>
          <a:lstStyle>
            <a:lvl1pPr>
              <a:defRPr sz="1000"/>
            </a:lvl1pPr>
          </a:lstStyle>
          <a:p>
            <a:r>
              <a:rPr lang="pt-BR"/>
              <a:t>Client Name (MonthYear)</a:t>
            </a:r>
            <a:endParaRPr lang="en-US" dirty="0"/>
          </a:p>
        </p:txBody>
      </p:sp>
      <p:sp>
        <p:nvSpPr>
          <p:cNvPr id="7" name="Slide Number Placeholder 6"/>
          <p:cNvSpPr>
            <a:spLocks noGrp="1"/>
          </p:cNvSpPr>
          <p:nvPr>
            <p:ph type="sldNum" sz="quarter" idx="12"/>
          </p:nvPr>
        </p:nvSpPr>
        <p:spPr/>
        <p:txBody>
          <a:bodyPr/>
          <a:lstStyle>
            <a:lvl1pPr>
              <a:defRPr sz="1000"/>
            </a:lvl1pPr>
          </a:lstStyle>
          <a:p>
            <a:fld id="{70A20F40-647C-4073-B0CE-DAA032B89257}" type="slidenum">
              <a:rPr lang="en-US" smtClean="0"/>
              <a:pPr/>
              <a:t>‹#›</a:t>
            </a:fld>
            <a:endParaRPr lang="en-US" dirty="0"/>
          </a:p>
        </p:txBody>
      </p:sp>
    </p:spTree>
    <p:extLst>
      <p:ext uri="{BB962C8B-B14F-4D97-AF65-F5344CB8AC3E}">
        <p14:creationId xmlns:p14="http://schemas.microsoft.com/office/powerpoint/2010/main" val="3358506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sz="1050"/>
            </a:lvl1pPr>
          </a:lstStyle>
          <a:p>
            <a:r>
              <a:rPr lang="en-US"/>
              <a:t>Altamont Group: Document Title</a:t>
            </a:r>
            <a:endParaRPr lang="en-US" dirty="0"/>
          </a:p>
        </p:txBody>
      </p:sp>
      <p:sp>
        <p:nvSpPr>
          <p:cNvPr id="6" name="Footer Placeholder 5"/>
          <p:cNvSpPr>
            <a:spLocks noGrp="1"/>
          </p:cNvSpPr>
          <p:nvPr>
            <p:ph type="ftr" sz="quarter" idx="11"/>
          </p:nvPr>
        </p:nvSpPr>
        <p:spPr/>
        <p:txBody>
          <a:bodyPr/>
          <a:lstStyle>
            <a:lvl1pPr>
              <a:defRPr sz="1000"/>
            </a:lvl1pPr>
          </a:lstStyle>
          <a:p>
            <a:r>
              <a:rPr lang="pt-BR"/>
              <a:t>Client Name (MonthYear)</a:t>
            </a:r>
            <a:endParaRPr lang="en-US" dirty="0"/>
          </a:p>
        </p:txBody>
      </p:sp>
      <p:sp>
        <p:nvSpPr>
          <p:cNvPr id="7" name="Slide Number Placeholder 6"/>
          <p:cNvSpPr>
            <a:spLocks noGrp="1"/>
          </p:cNvSpPr>
          <p:nvPr>
            <p:ph type="sldNum" sz="quarter" idx="12"/>
          </p:nvPr>
        </p:nvSpPr>
        <p:spPr/>
        <p:txBody>
          <a:bodyPr/>
          <a:lstStyle>
            <a:lvl1pPr>
              <a:defRPr sz="1000"/>
            </a:lvl1pPr>
          </a:lstStyle>
          <a:p>
            <a:fld id="{70A20F40-647C-4073-B0CE-DAA032B89257}" type="slidenum">
              <a:rPr lang="en-US" smtClean="0"/>
              <a:pPr/>
              <a:t>‹#›</a:t>
            </a:fld>
            <a:endParaRPr lang="en-US" dirty="0"/>
          </a:p>
        </p:txBody>
      </p:sp>
    </p:spTree>
    <p:extLst>
      <p:ext uri="{BB962C8B-B14F-4D97-AF65-F5344CB8AC3E}">
        <p14:creationId xmlns:p14="http://schemas.microsoft.com/office/powerpoint/2010/main" val="1561282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Altamont Group: Document Title</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BR"/>
              <a:t>Client Name (MonthYear)</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A20F40-647C-4073-B0CE-DAA032B89257}" type="slidenum">
              <a:rPr lang="en-US" smtClean="0"/>
              <a:t>‹#›</a:t>
            </a:fld>
            <a:endParaRPr lang="en-US"/>
          </a:p>
        </p:txBody>
      </p:sp>
    </p:spTree>
    <p:extLst>
      <p:ext uri="{BB962C8B-B14F-4D97-AF65-F5344CB8AC3E}">
        <p14:creationId xmlns:p14="http://schemas.microsoft.com/office/powerpoint/2010/main" val="3734417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4.jpeg"/><Relationship Id="rId5" Type="http://schemas.openxmlformats.org/officeDocument/2006/relationships/diagramQuickStyle" Target="../diagrams/quickStyle1.xml"/><Relationship Id="rId10" Type="http://schemas.openxmlformats.org/officeDocument/2006/relationships/image" Target="../media/image3.jpeg"/><Relationship Id="rId4" Type="http://schemas.openxmlformats.org/officeDocument/2006/relationships/diagramLayout" Target="../diagrams/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4.emf"/><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5.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 Id="rId9" Type="http://schemas.openxmlformats.org/officeDocument/2006/relationships/image" Target="../media/image25.jpeg"/></Relationships>
</file>

<file path=ppt/slides/_rels/slide2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 Id="rId9" Type="http://schemas.openxmlformats.org/officeDocument/2006/relationships/image" Target="../media/image27.jpeg"/></Relationships>
</file>

<file path=ppt/slides/_rels/slide2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 Id="rId9" Type="http://schemas.openxmlformats.org/officeDocument/2006/relationships/image" Target="../media/image31.jpeg"/></Relationships>
</file>

<file path=ppt/slides/_rels/slide2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 Id="rId9" Type="http://schemas.openxmlformats.org/officeDocument/2006/relationships/image" Target="../media/image33.jpe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8.jpeg"/></Relationships>
</file>

<file path=ppt/slides/_rels/slide3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Layout" Target="../diagrams/layout26.xml"/><Relationship Id="rId7" Type="http://schemas.openxmlformats.org/officeDocument/2006/relationships/image" Target="../media/image34.jpeg"/><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Layout" Target="../diagrams/layout27.xml"/><Relationship Id="rId7" Type="http://schemas.openxmlformats.org/officeDocument/2006/relationships/image" Target="../media/image36.jpeg"/><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2.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 Id="rId9" Type="http://schemas.openxmlformats.org/officeDocument/2006/relationships/image" Target="../media/image40.jpeg"/></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31.xml"/><Relationship Id="rId7" Type="http://schemas.openxmlformats.org/officeDocument/2006/relationships/image" Target="../media/image41.png"/><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 Id="rId9" Type="http://schemas.openxmlformats.org/officeDocument/2006/relationships/image" Target="../media/image42.jpe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 Id="rId9"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41.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www.altamontgroup.ca/" TargetMode="External"/><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38.xml"/><Relationship Id="rId11" Type="http://schemas.openxmlformats.org/officeDocument/2006/relationships/image" Target="../media/image6.png"/><Relationship Id="rId5" Type="http://schemas.openxmlformats.org/officeDocument/2006/relationships/diagramQuickStyle" Target="../diagrams/quickStyle38.xml"/><Relationship Id="rId10" Type="http://schemas.openxmlformats.org/officeDocument/2006/relationships/image" Target="../media/image48.jpeg"/><Relationship Id="rId4" Type="http://schemas.openxmlformats.org/officeDocument/2006/relationships/diagramLayout" Target="../diagrams/layout38.xml"/><Relationship Id="rId9" Type="http://schemas.openxmlformats.org/officeDocument/2006/relationships/hyperlink" Target="mailto:info@altamontgroup.ca"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0.png"/><Relationship Id="rId7" Type="http://schemas.openxmlformats.org/officeDocument/2006/relationships/diagramColors" Target="../diagrams/colors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12192000" cy="413149"/>
          </a:xfrm>
          <a:prstGeom prst="rect">
            <a:avLst/>
          </a:prstGeom>
          <a:solidFill>
            <a:srgbClr val="6C9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0" y="5164530"/>
            <a:ext cx="12192000" cy="1707118"/>
          </a:xfrm>
          <a:prstGeom prst="rect">
            <a:avLst/>
          </a:prstGeom>
          <a:solidFill>
            <a:srgbClr val="6C9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0" name="Diagram 9"/>
          <p:cNvGraphicFramePr/>
          <p:nvPr>
            <p:extLst>
              <p:ext uri="{D42A27DB-BD31-4B8C-83A1-F6EECF244321}">
                <p14:modId xmlns:p14="http://schemas.microsoft.com/office/powerpoint/2010/main" val="3407903145"/>
              </p:ext>
            </p:extLst>
          </p:nvPr>
        </p:nvGraphicFramePr>
        <p:xfrm>
          <a:off x="6271932" y="2421424"/>
          <a:ext cx="6493622" cy="2612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162312" y="13037"/>
            <a:ext cx="5394960" cy="400110"/>
          </a:xfrm>
          <a:prstGeom prst="rect">
            <a:avLst/>
          </a:prstGeom>
          <a:solidFill>
            <a:srgbClr val="6C923D"/>
          </a:solidFill>
        </p:spPr>
        <p:txBody>
          <a:bodyPr wrap="square" rtlCol="0">
            <a:spAutoFit/>
          </a:bodyPr>
          <a:lstStyle/>
          <a:p>
            <a:r>
              <a:rPr lang="en-US" sz="200" dirty="0">
                <a:solidFill>
                  <a:srgbClr val="6C923D"/>
                </a:solidFill>
                <a:latin typeface="Aharoni" panose="02010803020104030203" pitchFamily="2" charset="-79"/>
                <a:cs typeface="Aharoni" panose="02010803020104030203" pitchFamily="2" charset="-79"/>
              </a:rPr>
              <a:t>786 </a:t>
            </a:r>
            <a:r>
              <a:rPr lang="en-US" sz="2000" dirty="0">
                <a:solidFill>
                  <a:schemeClr val="bg1"/>
                </a:solidFill>
                <a:latin typeface="Aharoni" panose="02010803020104030203" pitchFamily="2" charset="-79"/>
                <a:cs typeface="Aharoni" panose="02010803020104030203" pitchFamily="2" charset="-79"/>
              </a:rPr>
              <a:t>October 2017</a:t>
            </a:r>
          </a:p>
        </p:txBody>
      </p:sp>
      <p:sp>
        <p:nvSpPr>
          <p:cNvPr id="5" name="object 2"/>
          <p:cNvSpPr txBox="1"/>
          <p:nvPr/>
        </p:nvSpPr>
        <p:spPr>
          <a:xfrm>
            <a:off x="1497866" y="5358726"/>
            <a:ext cx="9501067" cy="430467"/>
          </a:xfrm>
          <a:prstGeom prst="rect">
            <a:avLst/>
          </a:prstGeom>
        </p:spPr>
        <p:txBody>
          <a:bodyPr wrap="square" lIns="0" tIns="0" rIns="0" bIns="0" rtlCol="0">
            <a:noAutofit/>
          </a:bodyPr>
          <a:lstStyle/>
          <a:p>
            <a:pPr algn="ctr">
              <a:lnSpc>
                <a:spcPct val="110839"/>
              </a:lnSpc>
              <a:spcBef>
                <a:spcPts val="95"/>
              </a:spcBef>
            </a:pPr>
            <a:r>
              <a:rPr lang="en-US" dirty="0">
                <a:solidFill>
                  <a:schemeClr val="bg1"/>
                </a:solidFill>
                <a:latin typeface="Nirmala UI"/>
                <a:cs typeface="Nirmala UI"/>
              </a:rPr>
              <a:t>Altamont Group is </a:t>
            </a:r>
            <a:r>
              <a:rPr dirty="0">
                <a:solidFill>
                  <a:schemeClr val="bg1"/>
                </a:solidFill>
                <a:latin typeface="Nirmala UI"/>
                <a:cs typeface="Nirmala UI"/>
              </a:rPr>
              <a:t>a b</a:t>
            </a:r>
            <a:r>
              <a:rPr spc="4" dirty="0">
                <a:solidFill>
                  <a:schemeClr val="bg1"/>
                </a:solidFill>
                <a:latin typeface="Nirmala UI"/>
                <a:cs typeface="Nirmala UI"/>
              </a:rPr>
              <a:t>ou</a:t>
            </a:r>
            <a:r>
              <a:rPr dirty="0">
                <a:solidFill>
                  <a:schemeClr val="bg1"/>
                </a:solidFill>
                <a:latin typeface="Nirmala UI"/>
                <a:cs typeface="Nirmala UI"/>
              </a:rPr>
              <a:t>tiq</a:t>
            </a:r>
            <a:r>
              <a:rPr spc="4" dirty="0">
                <a:solidFill>
                  <a:schemeClr val="bg1"/>
                </a:solidFill>
                <a:latin typeface="Nirmala UI"/>
                <a:cs typeface="Nirmala UI"/>
              </a:rPr>
              <a:t>u</a:t>
            </a:r>
            <a:r>
              <a:rPr dirty="0">
                <a:solidFill>
                  <a:schemeClr val="bg1"/>
                </a:solidFill>
                <a:latin typeface="Nirmala UI"/>
                <a:cs typeface="Nirmala UI"/>
              </a:rPr>
              <a:t>e</a:t>
            </a:r>
            <a:r>
              <a:rPr spc="-29" dirty="0">
                <a:solidFill>
                  <a:schemeClr val="bg1"/>
                </a:solidFill>
                <a:latin typeface="Nirmala UI"/>
                <a:cs typeface="Nirmala UI"/>
              </a:rPr>
              <a:t> </a:t>
            </a:r>
            <a:r>
              <a:rPr lang="en-US" spc="-29" dirty="0">
                <a:solidFill>
                  <a:schemeClr val="bg1"/>
                </a:solidFill>
                <a:latin typeface="Nirmala UI"/>
                <a:cs typeface="Nirmala UI"/>
              </a:rPr>
              <a:t>educational </a:t>
            </a:r>
            <a:r>
              <a:rPr dirty="0">
                <a:solidFill>
                  <a:schemeClr val="bg1"/>
                </a:solidFill>
                <a:latin typeface="Nirmala UI"/>
                <a:cs typeface="Nirmala UI"/>
              </a:rPr>
              <a:t>ad</a:t>
            </a:r>
            <a:r>
              <a:rPr spc="4" dirty="0">
                <a:solidFill>
                  <a:schemeClr val="bg1"/>
                </a:solidFill>
                <a:latin typeface="Nirmala UI"/>
                <a:cs typeface="Nirmala UI"/>
              </a:rPr>
              <a:t>v</a:t>
            </a:r>
            <a:r>
              <a:rPr dirty="0">
                <a:solidFill>
                  <a:schemeClr val="bg1"/>
                </a:solidFill>
                <a:latin typeface="Nirmala UI"/>
                <a:cs typeface="Nirmala UI"/>
              </a:rPr>
              <a:t>i</a:t>
            </a:r>
            <a:r>
              <a:rPr spc="-9" dirty="0">
                <a:solidFill>
                  <a:schemeClr val="bg1"/>
                </a:solidFill>
                <a:latin typeface="Nirmala UI"/>
                <a:cs typeface="Nirmala UI"/>
              </a:rPr>
              <a:t>s</a:t>
            </a:r>
            <a:r>
              <a:rPr spc="4" dirty="0">
                <a:solidFill>
                  <a:schemeClr val="bg1"/>
                </a:solidFill>
                <a:latin typeface="Nirmala UI"/>
                <a:cs typeface="Nirmala UI"/>
              </a:rPr>
              <a:t>o</a:t>
            </a:r>
            <a:r>
              <a:rPr dirty="0">
                <a:solidFill>
                  <a:schemeClr val="bg1"/>
                </a:solidFill>
                <a:latin typeface="Nirmala UI"/>
                <a:cs typeface="Nirmala UI"/>
              </a:rPr>
              <a:t>ry</a:t>
            </a:r>
            <a:r>
              <a:rPr spc="-4" dirty="0">
                <a:solidFill>
                  <a:schemeClr val="bg1"/>
                </a:solidFill>
                <a:latin typeface="Nirmala UI"/>
                <a:cs typeface="Nirmala UI"/>
              </a:rPr>
              <a:t> </a:t>
            </a:r>
            <a:r>
              <a:rPr dirty="0">
                <a:solidFill>
                  <a:schemeClr val="bg1"/>
                </a:solidFill>
                <a:latin typeface="Nirmala UI"/>
                <a:cs typeface="Nirmala UI"/>
              </a:rPr>
              <a:t>f</a:t>
            </a:r>
            <a:r>
              <a:rPr spc="-4" dirty="0">
                <a:solidFill>
                  <a:schemeClr val="bg1"/>
                </a:solidFill>
                <a:latin typeface="Nirmala UI"/>
                <a:cs typeface="Nirmala UI"/>
              </a:rPr>
              <a:t>i</a:t>
            </a:r>
            <a:r>
              <a:rPr dirty="0">
                <a:solidFill>
                  <a:schemeClr val="bg1"/>
                </a:solidFill>
                <a:latin typeface="Nirmala UI"/>
                <a:cs typeface="Nirmala UI"/>
              </a:rPr>
              <a:t>rm </a:t>
            </a:r>
            <a:endParaRPr lang="en-US" dirty="0">
              <a:solidFill>
                <a:schemeClr val="bg1"/>
              </a:solidFill>
              <a:latin typeface="Nirmala UI"/>
              <a:cs typeface="Nirmala UI"/>
            </a:endParaRPr>
          </a:p>
          <a:p>
            <a:pPr algn="ctr">
              <a:lnSpc>
                <a:spcPct val="110839"/>
              </a:lnSpc>
              <a:spcBef>
                <a:spcPts val="95"/>
              </a:spcBef>
            </a:pPr>
            <a:r>
              <a:rPr dirty="0">
                <a:solidFill>
                  <a:schemeClr val="bg1"/>
                </a:solidFill>
                <a:latin typeface="Nirmala UI"/>
                <a:cs typeface="Nirmala UI"/>
              </a:rPr>
              <a:t>t</a:t>
            </a:r>
            <a:r>
              <a:rPr spc="4" dirty="0">
                <a:solidFill>
                  <a:schemeClr val="bg1"/>
                </a:solidFill>
                <a:latin typeface="Nirmala UI"/>
                <a:cs typeface="Nirmala UI"/>
              </a:rPr>
              <a:t>h</a:t>
            </a:r>
            <a:r>
              <a:rPr dirty="0">
                <a:solidFill>
                  <a:schemeClr val="bg1"/>
                </a:solidFill>
                <a:latin typeface="Nirmala UI"/>
                <a:cs typeface="Nirmala UI"/>
              </a:rPr>
              <a:t>at </a:t>
            </a:r>
            <a:r>
              <a:rPr lang="en-US" dirty="0">
                <a:solidFill>
                  <a:schemeClr val="bg1"/>
                </a:solidFill>
                <a:latin typeface="Nirmala UI"/>
                <a:cs typeface="Nirmala UI"/>
              </a:rPr>
              <a:t>provides strategic and </a:t>
            </a:r>
            <a:r>
              <a:rPr spc="-4" dirty="0">
                <a:solidFill>
                  <a:schemeClr val="bg1"/>
                </a:solidFill>
                <a:latin typeface="Nirmala UI"/>
                <a:cs typeface="Nirmala UI"/>
              </a:rPr>
              <a:t>implementation</a:t>
            </a:r>
            <a:r>
              <a:rPr lang="en-US" dirty="0">
                <a:solidFill>
                  <a:schemeClr val="bg1"/>
                </a:solidFill>
                <a:latin typeface="Nirmala UI"/>
                <a:cs typeface="Nirmala UI"/>
              </a:rPr>
              <a:t> support</a:t>
            </a:r>
            <a:r>
              <a:rPr spc="14" dirty="0">
                <a:solidFill>
                  <a:schemeClr val="bg1"/>
                </a:solidFill>
                <a:latin typeface="Nirmala UI"/>
                <a:cs typeface="Nirmala UI"/>
              </a:rPr>
              <a:t> </a:t>
            </a:r>
            <a:r>
              <a:rPr lang="en-US" spc="14" dirty="0">
                <a:solidFill>
                  <a:schemeClr val="bg1"/>
                </a:solidFill>
                <a:latin typeface="Nirmala UI"/>
                <a:cs typeface="Nirmala UI"/>
              </a:rPr>
              <a:t> to leading organizations </a:t>
            </a:r>
            <a:r>
              <a:rPr lang="en-US" dirty="0">
                <a:solidFill>
                  <a:schemeClr val="bg1"/>
                </a:solidFill>
                <a:latin typeface="Nirmala UI"/>
                <a:cs typeface="Nirmala UI"/>
              </a:rPr>
              <a:t>across </a:t>
            </a:r>
            <a:br>
              <a:rPr lang="en-US" dirty="0">
                <a:solidFill>
                  <a:schemeClr val="bg1"/>
                </a:solidFill>
                <a:latin typeface="Nirmala UI"/>
                <a:cs typeface="Nirmala UI"/>
              </a:rPr>
            </a:br>
            <a:r>
              <a:rPr lang="en-US" dirty="0">
                <a:solidFill>
                  <a:schemeClr val="bg1"/>
                </a:solidFill>
                <a:latin typeface="Nirmala UI"/>
                <a:cs typeface="Nirmala UI"/>
              </a:rPr>
              <a:t>the GCC</a:t>
            </a:r>
            <a:r>
              <a:rPr spc="-14" dirty="0">
                <a:solidFill>
                  <a:schemeClr val="bg1"/>
                </a:solidFill>
                <a:latin typeface="Nirmala UI"/>
                <a:cs typeface="Nirmala UI"/>
              </a:rPr>
              <a:t> </a:t>
            </a:r>
            <a:r>
              <a:rPr lang="en-US" spc="-4" dirty="0">
                <a:solidFill>
                  <a:schemeClr val="bg1"/>
                </a:solidFill>
                <a:latin typeface="Nirmala UI"/>
                <a:cs typeface="Nirmala UI"/>
              </a:rPr>
              <a:t>MENA, Africa and South Asia</a:t>
            </a:r>
            <a:endParaRPr dirty="0">
              <a:solidFill>
                <a:schemeClr val="bg1"/>
              </a:solidFill>
              <a:latin typeface="Nirmala UI"/>
              <a:cs typeface="Nirmala UI"/>
            </a:endParaRPr>
          </a:p>
        </p:txBody>
      </p:sp>
      <p:pic>
        <p:nvPicPr>
          <p:cNvPr id="15" name="Picture 14"/>
          <p:cNvPicPr/>
          <p:nvPr/>
        </p:nvPicPr>
        <p:blipFill rotWithShape="1">
          <a:blip r:embed="rId8" cstate="email">
            <a:extLst>
              <a:ext uri="{28A0092B-C50C-407E-A947-70E740481C1C}">
                <a14:useLocalDpi xmlns:a14="http://schemas.microsoft.com/office/drawing/2010/main"/>
              </a:ext>
            </a:extLst>
          </a:blip>
          <a:srcRect/>
          <a:stretch/>
        </p:blipFill>
        <p:spPr>
          <a:xfrm>
            <a:off x="1081981" y="685688"/>
            <a:ext cx="2169994" cy="811213"/>
          </a:xfrm>
          <a:prstGeom prst="rect">
            <a:avLst/>
          </a:prstGeom>
        </p:spPr>
      </p:pic>
      <p:sp>
        <p:nvSpPr>
          <p:cNvPr id="8" name="TextBox 7"/>
          <p:cNvSpPr txBox="1"/>
          <p:nvPr/>
        </p:nvSpPr>
        <p:spPr>
          <a:xfrm>
            <a:off x="261279" y="4621584"/>
            <a:ext cx="4020652" cy="400110"/>
          </a:xfrm>
          <a:prstGeom prst="rect">
            <a:avLst/>
          </a:prstGeom>
          <a:noFill/>
        </p:spPr>
        <p:txBody>
          <a:bodyPr wrap="none" rtlCol="0">
            <a:spAutoFit/>
          </a:bodyPr>
          <a:lstStyle/>
          <a:p>
            <a:r>
              <a:rPr lang="en-US" sz="2000" dirty="0">
                <a:solidFill>
                  <a:srgbClr val="78B552"/>
                </a:solidFill>
                <a:latin typeface="Aharoni" panose="02010803020104030203" pitchFamily="2" charset="-79"/>
                <a:cs typeface="Aharoni" panose="02010803020104030203" pitchFamily="2" charset="-79"/>
              </a:rPr>
              <a:t>Service.   Innovation.   Progress.</a:t>
            </a:r>
            <a:endParaRPr lang="en-GB" sz="2000" dirty="0">
              <a:solidFill>
                <a:srgbClr val="78B552"/>
              </a:solidFill>
            </a:endParaRPr>
          </a:p>
        </p:txBody>
      </p:sp>
      <p:pic>
        <p:nvPicPr>
          <p:cNvPr id="1026" name="Picture 2" descr="http://www.altamontgroup.ca/images/intro%20to%20altamont.png"/>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296769" y="1638007"/>
            <a:ext cx="1898784" cy="136119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altamontgroup.ca/images/intro%20to%20altamont.png"/>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284863" y="3004744"/>
            <a:ext cx="1910690" cy="144497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ww.altamontgroup.ca/images/intro%20to%20altamont.png"/>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2166978" y="3046622"/>
            <a:ext cx="1996534" cy="140309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www.altamontgroup.ca/images/intro%20to%20altamont.png"/>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2213045" y="1638552"/>
            <a:ext cx="1950467" cy="1361198"/>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p:cNvCxnSpPr/>
          <p:nvPr/>
        </p:nvCxnSpPr>
        <p:spPr>
          <a:xfrm>
            <a:off x="284863" y="3012350"/>
            <a:ext cx="3876268" cy="0"/>
          </a:xfrm>
          <a:prstGeom prst="line">
            <a:avLst/>
          </a:prstGeom>
          <a:ln w="38100">
            <a:solidFill>
              <a:srgbClr val="78B55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183647" y="1632699"/>
            <a:ext cx="0" cy="2811164"/>
          </a:xfrm>
          <a:prstGeom prst="line">
            <a:avLst/>
          </a:prstGeom>
          <a:ln w="38100">
            <a:solidFill>
              <a:srgbClr val="78B552"/>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558933" y="2096341"/>
            <a:ext cx="6827183" cy="1446550"/>
          </a:xfrm>
          <a:prstGeom prst="rect">
            <a:avLst/>
          </a:prstGeom>
          <a:noFill/>
        </p:spPr>
        <p:txBody>
          <a:bodyPr wrap="square" rtlCol="0">
            <a:spAutoFit/>
          </a:bodyPr>
          <a:lstStyle/>
          <a:p>
            <a:pPr algn="ctr"/>
            <a:r>
              <a:rPr lang="en-US" sz="2200" b="1" dirty="0"/>
              <a:t>Improving the Quality of Learning in India: </a:t>
            </a:r>
          </a:p>
          <a:p>
            <a:pPr algn="ctr"/>
            <a:r>
              <a:rPr lang="en-US" sz="2200" b="1" dirty="0"/>
              <a:t>A Dubai Cares program with Pratham India</a:t>
            </a:r>
          </a:p>
          <a:p>
            <a:pPr algn="ctr"/>
            <a:endParaRPr lang="en-US" sz="2000" b="1" dirty="0"/>
          </a:p>
          <a:p>
            <a:pPr algn="ctr"/>
            <a:r>
              <a:rPr lang="en-US" sz="2400" b="1" dirty="0"/>
              <a:t>FINAL REPORT PRESENTATION</a:t>
            </a:r>
            <a:endParaRPr lang="en-IN" sz="2400" b="1" dirty="0"/>
          </a:p>
        </p:txBody>
      </p:sp>
      <p:pic>
        <p:nvPicPr>
          <p:cNvPr id="4" name="Picture 3">
            <a:extLst>
              <a:ext uri="{FF2B5EF4-FFF2-40B4-BE49-F238E27FC236}">
                <a16:creationId xmlns:a16="http://schemas.microsoft.com/office/drawing/2014/main" id="{CCBE0972-35EC-4EF5-BB84-1696A3FFE127}"/>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678599" y="516516"/>
            <a:ext cx="1192430" cy="1192430"/>
          </a:xfrm>
          <a:prstGeom prst="rect">
            <a:avLst/>
          </a:prstGeom>
        </p:spPr>
      </p:pic>
    </p:spTree>
    <p:extLst>
      <p:ext uri="{BB962C8B-B14F-4D97-AF65-F5344CB8AC3E}">
        <p14:creationId xmlns:p14="http://schemas.microsoft.com/office/powerpoint/2010/main" val="324221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038600" y="6342702"/>
            <a:ext cx="4114800" cy="365125"/>
          </a:xfrm>
        </p:spPr>
        <p:txBody>
          <a:bodyPr/>
          <a:lstStyle/>
          <a:p>
            <a:r>
              <a:rPr lang="pt-BR" dirty="0"/>
              <a:t>Dubai Cares (Oct 2017)</a:t>
            </a:r>
            <a:endParaRPr lang="en-US" dirty="0"/>
          </a:p>
        </p:txBody>
      </p:sp>
      <p:sp>
        <p:nvSpPr>
          <p:cNvPr id="6" name="TextBox 5"/>
          <p:cNvSpPr txBox="1"/>
          <p:nvPr/>
        </p:nvSpPr>
        <p:spPr>
          <a:xfrm>
            <a:off x="512619" y="549776"/>
            <a:ext cx="9276243" cy="477054"/>
          </a:xfrm>
          <a:prstGeom prst="rect">
            <a:avLst/>
          </a:prstGeom>
          <a:noFill/>
        </p:spPr>
        <p:txBody>
          <a:bodyPr wrap="square" rtlCol="0">
            <a:spAutoFit/>
          </a:bodyPr>
          <a:lstStyle/>
          <a:p>
            <a:r>
              <a:rPr lang="en-US" sz="2500" dirty="0">
                <a:solidFill>
                  <a:srgbClr val="C00000"/>
                </a:solidFill>
                <a:latin typeface="Aharoni" panose="02010803020104030203" pitchFamily="2" charset="-79"/>
                <a:cs typeface="Aharoni" panose="02010803020104030203" pitchFamily="2" charset="-79"/>
              </a:rPr>
              <a:t>Program Reach  </a:t>
            </a:r>
            <a:endParaRPr lang="en-US" sz="2400" dirty="0">
              <a:solidFill>
                <a:srgbClr val="C00000"/>
              </a:solidFill>
              <a:latin typeface="Aharoni" panose="02010803020104030203" pitchFamily="2" charset="-79"/>
              <a:cs typeface="Aharoni" panose="02010803020104030203" pitchFamily="2" charset="-79"/>
            </a:endParaRPr>
          </a:p>
        </p:txBody>
      </p:sp>
      <p:sp>
        <p:nvSpPr>
          <p:cNvPr id="11" name="Date Placeholder 10"/>
          <p:cNvSpPr>
            <a:spLocks noGrp="1"/>
          </p:cNvSpPr>
          <p:nvPr>
            <p:ph type="dt" sz="half" idx="10"/>
          </p:nvPr>
        </p:nvSpPr>
        <p:spPr/>
        <p:txBody>
          <a:bodyPr/>
          <a:lstStyle/>
          <a:p>
            <a:r>
              <a:rPr lang="en-US" dirty="0"/>
              <a:t>Altamont Group: Final Report Presentation </a:t>
            </a:r>
          </a:p>
        </p:txBody>
      </p:sp>
      <p:sp>
        <p:nvSpPr>
          <p:cNvPr id="22" name="Rectangle 21"/>
          <p:cNvSpPr/>
          <p:nvPr/>
        </p:nvSpPr>
        <p:spPr>
          <a:xfrm>
            <a:off x="0" y="0"/>
            <a:ext cx="12192000" cy="213094"/>
          </a:xfrm>
          <a:prstGeom prst="rect">
            <a:avLst/>
          </a:prstGeom>
          <a:solidFill>
            <a:srgbClr val="6C92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p:cNvSpPr>
            <a:spLocks noGrp="1"/>
          </p:cNvSpPr>
          <p:nvPr>
            <p:ph type="sldNum" sz="quarter" idx="12"/>
          </p:nvPr>
        </p:nvSpPr>
        <p:spPr/>
        <p:txBody>
          <a:bodyPr/>
          <a:lstStyle/>
          <a:p>
            <a:fld id="{70A20F40-647C-4073-B0CE-DAA032B89257}" type="slidenum">
              <a:rPr lang="en-US" smtClean="0"/>
              <a:pPr/>
              <a:t>10</a:t>
            </a:fld>
            <a:endParaRPr lang="en-US" dirty="0"/>
          </a:p>
        </p:txBody>
      </p:sp>
      <p:graphicFrame>
        <p:nvGraphicFramePr>
          <p:cNvPr id="5" name="Table 4">
            <a:extLst>
              <a:ext uri="{FF2B5EF4-FFF2-40B4-BE49-F238E27FC236}">
                <a16:creationId xmlns:a16="http://schemas.microsoft.com/office/drawing/2014/main" id="{BB56B540-4AA0-4EE3-959E-249734100071}"/>
              </a:ext>
            </a:extLst>
          </p:cNvPr>
          <p:cNvGraphicFramePr>
            <a:graphicFrameLocks noGrp="1"/>
          </p:cNvGraphicFramePr>
          <p:nvPr>
            <p:extLst>
              <p:ext uri="{D42A27DB-BD31-4B8C-83A1-F6EECF244321}">
                <p14:modId xmlns:p14="http://schemas.microsoft.com/office/powerpoint/2010/main" val="1573583800"/>
              </p:ext>
            </p:extLst>
          </p:nvPr>
        </p:nvGraphicFramePr>
        <p:xfrm>
          <a:off x="1548848" y="1363512"/>
          <a:ext cx="9372600" cy="3439435"/>
        </p:xfrm>
        <a:graphic>
          <a:graphicData uri="http://schemas.openxmlformats.org/drawingml/2006/table">
            <a:tbl>
              <a:tblPr>
                <a:tableStyleId>{93296810-A885-4BE3-A3E7-6D5BEEA58F35}</a:tableStyleId>
              </a:tblPr>
              <a:tblGrid>
                <a:gridCol w="2008415">
                  <a:extLst>
                    <a:ext uri="{9D8B030D-6E8A-4147-A177-3AD203B41FA5}">
                      <a16:colId xmlns:a16="http://schemas.microsoft.com/office/drawing/2014/main" val="2812931893"/>
                    </a:ext>
                  </a:extLst>
                </a:gridCol>
                <a:gridCol w="2237947">
                  <a:extLst>
                    <a:ext uri="{9D8B030D-6E8A-4147-A177-3AD203B41FA5}">
                      <a16:colId xmlns:a16="http://schemas.microsoft.com/office/drawing/2014/main" val="1117087786"/>
                    </a:ext>
                  </a:extLst>
                </a:gridCol>
                <a:gridCol w="1912776">
                  <a:extLst>
                    <a:ext uri="{9D8B030D-6E8A-4147-A177-3AD203B41FA5}">
                      <a16:colId xmlns:a16="http://schemas.microsoft.com/office/drawing/2014/main" val="2290174978"/>
                    </a:ext>
                  </a:extLst>
                </a:gridCol>
                <a:gridCol w="1606731">
                  <a:extLst>
                    <a:ext uri="{9D8B030D-6E8A-4147-A177-3AD203B41FA5}">
                      <a16:colId xmlns:a16="http://schemas.microsoft.com/office/drawing/2014/main" val="2095921824"/>
                    </a:ext>
                  </a:extLst>
                </a:gridCol>
                <a:gridCol w="1606731">
                  <a:extLst>
                    <a:ext uri="{9D8B030D-6E8A-4147-A177-3AD203B41FA5}">
                      <a16:colId xmlns:a16="http://schemas.microsoft.com/office/drawing/2014/main" val="1470928992"/>
                    </a:ext>
                  </a:extLst>
                </a:gridCol>
              </a:tblGrid>
              <a:tr h="317976">
                <a:tc gridSpan="5">
                  <a:txBody>
                    <a:bodyPr/>
                    <a:lstStyle/>
                    <a:p>
                      <a:pPr algn="ctr" fontAlgn="ctr"/>
                      <a:r>
                        <a:rPr lang="en-IN" sz="2400" b="1" u="none" strike="noStrike" dirty="0">
                          <a:effectLst/>
                        </a:rPr>
                        <a:t>Programs funded by Al Ansari Exchange (2013-2015)</a:t>
                      </a:r>
                      <a:endParaRPr lang="en-IN" sz="2400" b="1" i="0" u="none" strike="noStrike" dirty="0">
                        <a:solidFill>
                          <a:srgbClr val="000000"/>
                        </a:solidFill>
                        <a:effectLst/>
                        <a:latin typeface="Aharoni" panose="02010803020104030203"/>
                      </a:endParaRPr>
                    </a:p>
                  </a:txBody>
                  <a:tcPr marL="6350" marR="6350" marT="635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827463255"/>
                  </a:ext>
                </a:extLst>
              </a:tr>
              <a:tr h="317976">
                <a:tc>
                  <a:txBody>
                    <a:bodyPr/>
                    <a:lstStyle/>
                    <a:p>
                      <a:pPr algn="ctr" fontAlgn="ctr"/>
                      <a:r>
                        <a:rPr lang="en-IN" sz="2000" b="1" u="none" strike="noStrike">
                          <a:effectLst/>
                        </a:rPr>
                        <a:t>Program</a:t>
                      </a:r>
                      <a:endParaRPr lang="en-IN" sz="2000" b="1" i="0" u="none" strike="noStrike">
                        <a:solidFill>
                          <a:srgbClr val="000000"/>
                        </a:solidFill>
                        <a:effectLst/>
                        <a:latin typeface="Aharoni" panose="02010803020104030203"/>
                      </a:endParaRPr>
                    </a:p>
                  </a:txBody>
                  <a:tcPr marL="6350" marR="6350" marT="6350" marB="0" anchor="ctr"/>
                </a:tc>
                <a:tc>
                  <a:txBody>
                    <a:bodyPr/>
                    <a:lstStyle/>
                    <a:p>
                      <a:pPr algn="ctr" fontAlgn="ctr"/>
                      <a:r>
                        <a:rPr lang="en-IN" sz="2000" b="1" u="none" strike="noStrike">
                          <a:effectLst/>
                        </a:rPr>
                        <a:t>Target Grades</a:t>
                      </a:r>
                      <a:endParaRPr lang="en-IN" sz="2000" b="1" i="0" u="none" strike="noStrike">
                        <a:solidFill>
                          <a:srgbClr val="000000"/>
                        </a:solidFill>
                        <a:effectLst/>
                        <a:latin typeface="Aharoni" panose="02010803020104030203"/>
                      </a:endParaRPr>
                    </a:p>
                  </a:txBody>
                  <a:tcPr marL="6350" marR="6350" marT="6350" marB="0" anchor="ctr"/>
                </a:tc>
                <a:tc>
                  <a:txBody>
                    <a:bodyPr/>
                    <a:lstStyle/>
                    <a:p>
                      <a:pPr algn="ctr" fontAlgn="ctr"/>
                      <a:r>
                        <a:rPr lang="en-IN" sz="2000" b="1" u="none" strike="noStrike" dirty="0">
                          <a:effectLst/>
                        </a:rPr>
                        <a:t>Year 1: </a:t>
                      </a:r>
                    </a:p>
                    <a:p>
                      <a:pPr algn="ctr" fontAlgn="ctr"/>
                      <a:r>
                        <a:rPr lang="en-IN" sz="2000" b="1" u="none" strike="noStrike" dirty="0">
                          <a:effectLst/>
                        </a:rPr>
                        <a:t>2014-15</a:t>
                      </a:r>
                      <a:endParaRPr lang="en-IN" sz="2000" b="1" i="0" u="none" strike="noStrike" dirty="0">
                        <a:solidFill>
                          <a:srgbClr val="000000"/>
                        </a:solidFill>
                        <a:effectLst/>
                        <a:latin typeface="Aharoni" panose="02010803020104030203"/>
                      </a:endParaRPr>
                    </a:p>
                  </a:txBody>
                  <a:tcPr marL="6350" marR="6350" marT="6350" marB="0" anchor="ctr"/>
                </a:tc>
                <a:tc>
                  <a:txBody>
                    <a:bodyPr/>
                    <a:lstStyle/>
                    <a:p>
                      <a:pPr algn="ctr" fontAlgn="ctr"/>
                      <a:r>
                        <a:rPr lang="en-IN" sz="2000" b="1" u="none" strike="noStrike" dirty="0">
                          <a:effectLst/>
                        </a:rPr>
                        <a:t>Year 2: </a:t>
                      </a:r>
                    </a:p>
                    <a:p>
                      <a:pPr algn="ctr" fontAlgn="ctr"/>
                      <a:r>
                        <a:rPr lang="en-IN" sz="2000" b="1" u="none" strike="noStrike" dirty="0">
                          <a:effectLst/>
                        </a:rPr>
                        <a:t>2015-16</a:t>
                      </a:r>
                      <a:endParaRPr lang="en-IN" sz="2000" b="1" i="0" u="none" strike="noStrike" dirty="0">
                        <a:solidFill>
                          <a:srgbClr val="000000"/>
                        </a:solidFill>
                        <a:effectLst/>
                        <a:latin typeface="Aharoni" panose="02010803020104030203"/>
                      </a:endParaRPr>
                    </a:p>
                  </a:txBody>
                  <a:tcPr marL="6350" marR="6350" marT="6350" marB="0" anchor="ctr"/>
                </a:tc>
                <a:tc>
                  <a:txBody>
                    <a:bodyPr/>
                    <a:lstStyle/>
                    <a:p>
                      <a:pPr algn="ctr" fontAlgn="ctr"/>
                      <a:r>
                        <a:rPr lang="en-IN" sz="2000" b="1" u="none" strike="noStrike" dirty="0">
                          <a:effectLst/>
                        </a:rPr>
                        <a:t>Total</a:t>
                      </a:r>
                      <a:endParaRPr lang="en-IN" sz="2000" b="1" i="0" u="none" strike="noStrike" dirty="0">
                        <a:solidFill>
                          <a:srgbClr val="000000"/>
                        </a:solidFill>
                        <a:effectLst/>
                        <a:latin typeface="Aharoni" panose="02010803020104030203"/>
                      </a:endParaRPr>
                    </a:p>
                  </a:txBody>
                  <a:tcPr marL="6350" marR="6350" marT="6350" marB="0" anchor="ctr"/>
                </a:tc>
                <a:extLst>
                  <a:ext uri="{0D108BD9-81ED-4DB2-BD59-A6C34878D82A}">
                    <a16:rowId xmlns:a16="http://schemas.microsoft.com/office/drawing/2014/main" val="568878537"/>
                  </a:ext>
                </a:extLst>
              </a:tr>
              <a:tr h="611493">
                <a:tc>
                  <a:txBody>
                    <a:bodyPr/>
                    <a:lstStyle/>
                    <a:p>
                      <a:pPr algn="ctr" fontAlgn="ctr"/>
                      <a:r>
                        <a:rPr lang="en-IN" sz="1800" b="1" u="none" strike="noStrike">
                          <a:effectLst/>
                        </a:rPr>
                        <a:t>Read India – Uttar Pradesh</a:t>
                      </a:r>
                      <a:endParaRPr lang="en-IN" sz="1800" b="1" i="0" u="none" strike="noStrike">
                        <a:solidFill>
                          <a:srgbClr val="000000"/>
                        </a:solidFill>
                        <a:effectLst/>
                        <a:latin typeface="Aharoni" panose="02010803020104030203"/>
                      </a:endParaRPr>
                    </a:p>
                  </a:txBody>
                  <a:tcPr marL="6350" marR="6350" marT="6350" marB="0" anchor="ctr"/>
                </a:tc>
                <a:tc>
                  <a:txBody>
                    <a:bodyPr/>
                    <a:lstStyle/>
                    <a:p>
                      <a:pPr algn="ctr" fontAlgn="ctr"/>
                      <a:r>
                        <a:rPr lang="en-IN" sz="2000" u="none" strike="noStrike">
                          <a:effectLst/>
                        </a:rPr>
                        <a:t>1 to 5</a:t>
                      </a:r>
                      <a:endParaRPr lang="en-IN" sz="2000" b="0" i="0" u="none" strike="noStrike">
                        <a:solidFill>
                          <a:srgbClr val="000000"/>
                        </a:solidFill>
                        <a:effectLst/>
                        <a:latin typeface="Aharoni" panose="02010803020104030203"/>
                      </a:endParaRPr>
                    </a:p>
                  </a:txBody>
                  <a:tcPr marL="6350" marR="6350" marT="6350" marB="0" anchor="ctr"/>
                </a:tc>
                <a:tc>
                  <a:txBody>
                    <a:bodyPr/>
                    <a:lstStyle/>
                    <a:p>
                      <a:pPr algn="ctr" fontAlgn="ctr"/>
                      <a:r>
                        <a:rPr lang="en-IN" sz="2000" u="none" strike="noStrike">
                          <a:effectLst/>
                        </a:rPr>
                        <a:t>55,000</a:t>
                      </a:r>
                      <a:endParaRPr lang="en-IN" sz="2000" b="0" i="0" u="none" strike="noStrike">
                        <a:solidFill>
                          <a:srgbClr val="000000"/>
                        </a:solidFill>
                        <a:effectLst/>
                        <a:latin typeface="Aharoni" panose="02010803020104030203"/>
                      </a:endParaRPr>
                    </a:p>
                  </a:txBody>
                  <a:tcPr marL="6350" marR="6350" marT="6350" marB="0" anchor="ctr"/>
                </a:tc>
                <a:tc>
                  <a:txBody>
                    <a:bodyPr/>
                    <a:lstStyle/>
                    <a:p>
                      <a:pPr algn="ctr" fontAlgn="ctr"/>
                      <a:r>
                        <a:rPr lang="en-IN" sz="2000" u="none" strike="noStrike">
                          <a:effectLst/>
                        </a:rPr>
                        <a:t>80,000</a:t>
                      </a:r>
                      <a:endParaRPr lang="en-IN" sz="2000" b="0" i="0" u="none" strike="noStrike">
                        <a:solidFill>
                          <a:srgbClr val="000000"/>
                        </a:solidFill>
                        <a:effectLst/>
                        <a:latin typeface="Aharoni" panose="02010803020104030203"/>
                      </a:endParaRPr>
                    </a:p>
                  </a:txBody>
                  <a:tcPr marL="6350" marR="6350" marT="6350" marB="0" anchor="ctr"/>
                </a:tc>
                <a:tc>
                  <a:txBody>
                    <a:bodyPr/>
                    <a:lstStyle/>
                    <a:p>
                      <a:pPr algn="ctr" fontAlgn="ctr"/>
                      <a:r>
                        <a:rPr lang="en-IN" sz="2000" u="none" strike="noStrike" dirty="0">
                          <a:effectLst/>
                        </a:rPr>
                        <a:t>1,35,000</a:t>
                      </a:r>
                      <a:endParaRPr lang="en-IN" sz="2000" b="0" i="0" u="none" strike="noStrike" dirty="0">
                        <a:solidFill>
                          <a:srgbClr val="000000"/>
                        </a:solidFill>
                        <a:effectLst/>
                        <a:latin typeface="Aharoni" panose="02010803020104030203"/>
                      </a:endParaRPr>
                    </a:p>
                  </a:txBody>
                  <a:tcPr marL="6350" marR="6350" marT="6350" marB="0" anchor="ctr"/>
                </a:tc>
                <a:extLst>
                  <a:ext uri="{0D108BD9-81ED-4DB2-BD59-A6C34878D82A}">
                    <a16:rowId xmlns:a16="http://schemas.microsoft.com/office/drawing/2014/main" val="4242209391"/>
                  </a:ext>
                </a:extLst>
              </a:tr>
              <a:tr h="611493">
                <a:tc>
                  <a:txBody>
                    <a:bodyPr/>
                    <a:lstStyle/>
                    <a:p>
                      <a:pPr algn="ctr" fontAlgn="ctr"/>
                      <a:r>
                        <a:rPr lang="en-IN" sz="1800" b="1" u="none" strike="noStrike">
                          <a:effectLst/>
                        </a:rPr>
                        <a:t>Urban Program – Delhi </a:t>
                      </a:r>
                      <a:endParaRPr lang="en-IN" sz="1800" b="1" i="0" u="none" strike="noStrike">
                        <a:solidFill>
                          <a:srgbClr val="000000"/>
                        </a:solidFill>
                        <a:effectLst/>
                        <a:latin typeface="Aharoni" panose="02010803020104030203"/>
                      </a:endParaRPr>
                    </a:p>
                  </a:txBody>
                  <a:tcPr marL="6350" marR="6350" marT="6350" marB="0" anchor="ctr"/>
                </a:tc>
                <a:tc>
                  <a:txBody>
                    <a:bodyPr/>
                    <a:lstStyle/>
                    <a:p>
                      <a:pPr algn="ctr" fontAlgn="ctr"/>
                      <a:r>
                        <a:rPr lang="en-IN" sz="2000" u="none" strike="noStrike">
                          <a:effectLst/>
                        </a:rPr>
                        <a:t>1 to 5</a:t>
                      </a:r>
                      <a:endParaRPr lang="en-IN" sz="2000" b="0" i="0" u="none" strike="noStrike">
                        <a:solidFill>
                          <a:srgbClr val="000000"/>
                        </a:solidFill>
                        <a:effectLst/>
                        <a:latin typeface="Aharoni" panose="02010803020104030203"/>
                      </a:endParaRPr>
                    </a:p>
                  </a:txBody>
                  <a:tcPr marL="6350" marR="6350" marT="6350" marB="0" anchor="ctr"/>
                </a:tc>
                <a:tc>
                  <a:txBody>
                    <a:bodyPr/>
                    <a:lstStyle/>
                    <a:p>
                      <a:pPr algn="ctr" fontAlgn="ctr"/>
                      <a:r>
                        <a:rPr lang="en-IN" sz="2000" u="none" strike="noStrike">
                          <a:effectLst/>
                        </a:rPr>
                        <a:t>60,000</a:t>
                      </a:r>
                      <a:endParaRPr lang="en-IN" sz="2000" b="0" i="0" u="none" strike="noStrike">
                        <a:solidFill>
                          <a:srgbClr val="000000"/>
                        </a:solidFill>
                        <a:effectLst/>
                        <a:latin typeface="Aharoni" panose="02010803020104030203"/>
                      </a:endParaRPr>
                    </a:p>
                  </a:txBody>
                  <a:tcPr marL="6350" marR="6350" marT="6350" marB="0" anchor="ctr"/>
                </a:tc>
                <a:tc>
                  <a:txBody>
                    <a:bodyPr/>
                    <a:lstStyle/>
                    <a:p>
                      <a:pPr algn="ctr" fontAlgn="ctr"/>
                      <a:r>
                        <a:rPr lang="en-IN" sz="2000" u="none" strike="noStrike">
                          <a:effectLst/>
                        </a:rPr>
                        <a:t> </a:t>
                      </a:r>
                      <a:endParaRPr lang="en-IN" sz="2000" b="0" i="0" u="none" strike="noStrike">
                        <a:solidFill>
                          <a:srgbClr val="000000"/>
                        </a:solidFill>
                        <a:effectLst/>
                        <a:latin typeface="Aharoni" panose="02010803020104030203"/>
                      </a:endParaRPr>
                    </a:p>
                  </a:txBody>
                  <a:tcPr marL="6350" marR="6350" marT="6350" marB="0" anchor="ctr"/>
                </a:tc>
                <a:tc>
                  <a:txBody>
                    <a:bodyPr/>
                    <a:lstStyle/>
                    <a:p>
                      <a:pPr algn="ctr" fontAlgn="ctr"/>
                      <a:r>
                        <a:rPr lang="en-IN" sz="2000" u="none" strike="noStrike" dirty="0">
                          <a:effectLst/>
                        </a:rPr>
                        <a:t>60,000</a:t>
                      </a:r>
                      <a:endParaRPr lang="en-IN" sz="2000" b="0" i="0" u="none" strike="noStrike" dirty="0">
                        <a:solidFill>
                          <a:srgbClr val="000000"/>
                        </a:solidFill>
                        <a:effectLst/>
                        <a:latin typeface="Aharoni" panose="02010803020104030203"/>
                      </a:endParaRPr>
                    </a:p>
                  </a:txBody>
                  <a:tcPr marL="6350" marR="6350" marT="6350" marB="0" anchor="ctr"/>
                </a:tc>
                <a:extLst>
                  <a:ext uri="{0D108BD9-81ED-4DB2-BD59-A6C34878D82A}">
                    <a16:rowId xmlns:a16="http://schemas.microsoft.com/office/drawing/2014/main" val="662755910"/>
                  </a:ext>
                </a:extLst>
              </a:tr>
              <a:tr h="611493">
                <a:tc>
                  <a:txBody>
                    <a:bodyPr/>
                    <a:lstStyle/>
                    <a:p>
                      <a:pPr algn="ctr" fontAlgn="ctr"/>
                      <a:r>
                        <a:rPr lang="en-IN" sz="1800" b="1" u="none" strike="noStrike" dirty="0">
                          <a:effectLst/>
                        </a:rPr>
                        <a:t>Urban Program – Mumbai</a:t>
                      </a:r>
                      <a:endParaRPr lang="en-IN" sz="1800" b="1" i="0" u="none" strike="noStrike" dirty="0">
                        <a:solidFill>
                          <a:srgbClr val="000000"/>
                        </a:solidFill>
                        <a:effectLst/>
                        <a:latin typeface="Aharoni" panose="02010803020104030203"/>
                      </a:endParaRPr>
                    </a:p>
                  </a:txBody>
                  <a:tcPr marL="6350" marR="6350" marT="6350" marB="0" anchor="ctr"/>
                </a:tc>
                <a:tc>
                  <a:txBody>
                    <a:bodyPr/>
                    <a:lstStyle/>
                    <a:p>
                      <a:pPr algn="ctr" fontAlgn="ctr"/>
                      <a:r>
                        <a:rPr lang="en-IN" sz="2000" u="none" strike="noStrike">
                          <a:effectLst/>
                        </a:rPr>
                        <a:t>3 to 5</a:t>
                      </a:r>
                      <a:endParaRPr lang="en-IN" sz="2000" b="0" i="0" u="none" strike="noStrike">
                        <a:solidFill>
                          <a:srgbClr val="000000"/>
                        </a:solidFill>
                        <a:effectLst/>
                        <a:latin typeface="Aharoni" panose="02010803020104030203"/>
                      </a:endParaRPr>
                    </a:p>
                  </a:txBody>
                  <a:tcPr marL="6350" marR="6350" marT="6350" marB="0" anchor="ctr"/>
                </a:tc>
                <a:tc>
                  <a:txBody>
                    <a:bodyPr/>
                    <a:lstStyle/>
                    <a:p>
                      <a:pPr algn="ctr" fontAlgn="ctr"/>
                      <a:r>
                        <a:rPr lang="en-IN" sz="2000" u="none" strike="noStrike">
                          <a:effectLst/>
                        </a:rPr>
                        <a:t>10,000</a:t>
                      </a:r>
                      <a:endParaRPr lang="en-IN" sz="2000" b="0" i="0" u="none" strike="noStrike">
                        <a:solidFill>
                          <a:srgbClr val="000000"/>
                        </a:solidFill>
                        <a:effectLst/>
                        <a:latin typeface="Aharoni" panose="02010803020104030203"/>
                      </a:endParaRPr>
                    </a:p>
                  </a:txBody>
                  <a:tcPr marL="6350" marR="6350" marT="6350" marB="0" anchor="ctr"/>
                </a:tc>
                <a:tc>
                  <a:txBody>
                    <a:bodyPr/>
                    <a:lstStyle/>
                    <a:p>
                      <a:pPr algn="ctr" fontAlgn="ctr"/>
                      <a:r>
                        <a:rPr lang="en-IN" sz="2000" u="none" strike="noStrike">
                          <a:effectLst/>
                        </a:rPr>
                        <a:t> </a:t>
                      </a:r>
                      <a:endParaRPr lang="en-IN" sz="2000" b="0" i="0" u="none" strike="noStrike">
                        <a:solidFill>
                          <a:srgbClr val="000000"/>
                        </a:solidFill>
                        <a:effectLst/>
                        <a:latin typeface="Aharoni" panose="02010803020104030203"/>
                      </a:endParaRPr>
                    </a:p>
                  </a:txBody>
                  <a:tcPr marL="6350" marR="6350" marT="6350" marB="0" anchor="ctr"/>
                </a:tc>
                <a:tc>
                  <a:txBody>
                    <a:bodyPr/>
                    <a:lstStyle/>
                    <a:p>
                      <a:pPr algn="ctr" fontAlgn="ctr"/>
                      <a:r>
                        <a:rPr lang="en-IN" sz="2000" u="none" strike="noStrike" dirty="0">
                          <a:effectLst/>
                        </a:rPr>
                        <a:t>10,000</a:t>
                      </a:r>
                      <a:endParaRPr lang="en-IN" sz="2000" b="0" i="0" u="none" strike="noStrike" dirty="0">
                        <a:solidFill>
                          <a:srgbClr val="000000"/>
                        </a:solidFill>
                        <a:effectLst/>
                        <a:latin typeface="Aharoni" panose="02010803020104030203"/>
                      </a:endParaRPr>
                    </a:p>
                  </a:txBody>
                  <a:tcPr marL="6350" marR="6350" marT="6350" marB="0" anchor="ctr"/>
                </a:tc>
                <a:extLst>
                  <a:ext uri="{0D108BD9-81ED-4DB2-BD59-A6C34878D82A}">
                    <a16:rowId xmlns:a16="http://schemas.microsoft.com/office/drawing/2014/main" val="1992110190"/>
                  </a:ext>
                </a:extLst>
              </a:tr>
              <a:tr h="305746">
                <a:tc>
                  <a:txBody>
                    <a:bodyPr/>
                    <a:lstStyle/>
                    <a:p>
                      <a:pPr algn="ctr" fontAlgn="ctr"/>
                      <a:r>
                        <a:rPr lang="en-IN" sz="2000" b="1" u="none" strike="noStrike" dirty="0">
                          <a:effectLst/>
                        </a:rPr>
                        <a:t>TOTAL</a:t>
                      </a:r>
                      <a:endParaRPr lang="en-IN" sz="2000" b="1" i="0" u="none" strike="noStrike" dirty="0">
                        <a:solidFill>
                          <a:srgbClr val="000000"/>
                        </a:solidFill>
                        <a:effectLst/>
                        <a:latin typeface="Aharoni" panose="02010803020104030203"/>
                      </a:endParaRPr>
                    </a:p>
                  </a:txBody>
                  <a:tcPr marL="6350" marR="6350" marT="6350" marB="0" anchor="ctr"/>
                </a:tc>
                <a:tc>
                  <a:txBody>
                    <a:bodyPr/>
                    <a:lstStyle/>
                    <a:p>
                      <a:pPr algn="ctr" fontAlgn="ctr"/>
                      <a:r>
                        <a:rPr lang="en-IN" sz="2000" u="none" strike="noStrike">
                          <a:effectLst/>
                        </a:rPr>
                        <a:t> </a:t>
                      </a:r>
                      <a:endParaRPr lang="en-IN" sz="2000" b="0" i="0" u="none" strike="noStrike">
                        <a:solidFill>
                          <a:srgbClr val="000000"/>
                        </a:solidFill>
                        <a:effectLst/>
                        <a:latin typeface="Aharoni" panose="02010803020104030203"/>
                      </a:endParaRPr>
                    </a:p>
                  </a:txBody>
                  <a:tcPr marL="6350" marR="6350" marT="6350" marB="0" anchor="ctr"/>
                </a:tc>
                <a:tc>
                  <a:txBody>
                    <a:bodyPr/>
                    <a:lstStyle/>
                    <a:p>
                      <a:pPr algn="ctr" fontAlgn="ctr"/>
                      <a:r>
                        <a:rPr lang="en-IN" sz="2000" b="1" u="none" strike="noStrike" dirty="0">
                          <a:effectLst/>
                        </a:rPr>
                        <a:t>1,25,000</a:t>
                      </a:r>
                      <a:endParaRPr lang="en-IN" sz="2000" b="1" i="0" u="none" strike="noStrike" dirty="0">
                        <a:solidFill>
                          <a:srgbClr val="000000"/>
                        </a:solidFill>
                        <a:effectLst/>
                        <a:latin typeface="Aharoni" panose="02010803020104030203"/>
                      </a:endParaRPr>
                    </a:p>
                  </a:txBody>
                  <a:tcPr marL="6350" marR="6350" marT="6350" marB="0" anchor="ctr"/>
                </a:tc>
                <a:tc>
                  <a:txBody>
                    <a:bodyPr/>
                    <a:lstStyle/>
                    <a:p>
                      <a:pPr algn="ctr" fontAlgn="ctr"/>
                      <a:r>
                        <a:rPr lang="en-IN" sz="2000" b="1" u="none" strike="noStrike">
                          <a:effectLst/>
                        </a:rPr>
                        <a:t>80,000</a:t>
                      </a:r>
                      <a:endParaRPr lang="en-IN" sz="2000" b="1" i="0" u="none" strike="noStrike">
                        <a:solidFill>
                          <a:srgbClr val="000000"/>
                        </a:solidFill>
                        <a:effectLst/>
                        <a:latin typeface="Aharoni" panose="02010803020104030203"/>
                      </a:endParaRPr>
                    </a:p>
                  </a:txBody>
                  <a:tcPr marL="6350" marR="6350" marT="6350" marB="0" anchor="ctr"/>
                </a:tc>
                <a:tc>
                  <a:txBody>
                    <a:bodyPr/>
                    <a:lstStyle/>
                    <a:p>
                      <a:pPr algn="ctr" fontAlgn="ctr"/>
                      <a:r>
                        <a:rPr lang="en-IN" sz="2000" b="1" u="none" strike="noStrike" dirty="0">
                          <a:effectLst/>
                        </a:rPr>
                        <a:t>2,05,000</a:t>
                      </a:r>
                      <a:endParaRPr lang="en-IN" sz="2000" b="1" i="0" u="none" strike="noStrike" dirty="0">
                        <a:solidFill>
                          <a:srgbClr val="000000"/>
                        </a:solidFill>
                        <a:effectLst/>
                        <a:latin typeface="Aharoni" panose="02010803020104030203"/>
                      </a:endParaRPr>
                    </a:p>
                  </a:txBody>
                  <a:tcPr marL="6350" marR="6350" marT="6350" marB="0" anchor="ctr"/>
                </a:tc>
                <a:extLst>
                  <a:ext uri="{0D108BD9-81ED-4DB2-BD59-A6C34878D82A}">
                    <a16:rowId xmlns:a16="http://schemas.microsoft.com/office/drawing/2014/main" val="342278791"/>
                  </a:ext>
                </a:extLst>
              </a:tr>
              <a:tr h="305746">
                <a:tc gridSpan="5">
                  <a:txBody>
                    <a:bodyPr/>
                    <a:lstStyle/>
                    <a:p>
                      <a:pPr algn="ctr" fontAlgn="ctr"/>
                      <a:r>
                        <a:rPr lang="en-IN" sz="1000" u="none" strike="noStrike" dirty="0">
                          <a:effectLst/>
                        </a:rPr>
                        <a:t>Schedule-1: Pratham's Proposal to Al Ansari (2013)</a:t>
                      </a:r>
                      <a:endParaRPr lang="en-IN" sz="1000" b="0" i="0" u="none" strike="noStrike" dirty="0">
                        <a:solidFill>
                          <a:srgbClr val="000000"/>
                        </a:solidFill>
                        <a:effectLst/>
                        <a:latin typeface="Aharoni" panose="02010803020104030203"/>
                      </a:endParaRPr>
                    </a:p>
                  </a:txBody>
                  <a:tcPr marL="6350" marR="6350" marT="635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179268103"/>
                  </a:ext>
                </a:extLst>
              </a:tr>
            </a:tbl>
          </a:graphicData>
        </a:graphic>
      </p:graphicFrame>
    </p:spTree>
    <p:extLst>
      <p:ext uri="{BB962C8B-B14F-4D97-AF65-F5344CB8AC3E}">
        <p14:creationId xmlns:p14="http://schemas.microsoft.com/office/powerpoint/2010/main" val="1250308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038600" y="6342702"/>
            <a:ext cx="4114800" cy="365125"/>
          </a:xfrm>
        </p:spPr>
        <p:txBody>
          <a:bodyPr/>
          <a:lstStyle/>
          <a:p>
            <a:r>
              <a:rPr lang="pt-BR" dirty="0"/>
              <a:t>Dubai Cares (Oct 2017)</a:t>
            </a:r>
            <a:endParaRPr lang="en-US" dirty="0"/>
          </a:p>
        </p:txBody>
      </p:sp>
      <p:sp>
        <p:nvSpPr>
          <p:cNvPr id="6" name="TextBox 5"/>
          <p:cNvSpPr txBox="1"/>
          <p:nvPr/>
        </p:nvSpPr>
        <p:spPr>
          <a:xfrm>
            <a:off x="512619" y="549776"/>
            <a:ext cx="9276243" cy="477054"/>
          </a:xfrm>
          <a:prstGeom prst="rect">
            <a:avLst/>
          </a:prstGeom>
          <a:noFill/>
        </p:spPr>
        <p:txBody>
          <a:bodyPr wrap="square" rtlCol="0">
            <a:spAutoFit/>
          </a:bodyPr>
          <a:lstStyle/>
          <a:p>
            <a:r>
              <a:rPr lang="en-US" sz="2500" dirty="0">
                <a:solidFill>
                  <a:srgbClr val="C00000"/>
                </a:solidFill>
                <a:latin typeface="Aharoni" panose="02010803020104030203" pitchFamily="2" charset="-79"/>
                <a:cs typeface="Aharoni" panose="02010803020104030203" pitchFamily="2" charset="-79"/>
              </a:rPr>
              <a:t>Evaluation Findings: Relevance &amp; Program Design</a:t>
            </a:r>
            <a:endParaRPr lang="en-US" sz="2400" dirty="0">
              <a:solidFill>
                <a:srgbClr val="C00000"/>
              </a:solidFill>
              <a:latin typeface="Aharoni" panose="02010803020104030203" pitchFamily="2" charset="-79"/>
              <a:cs typeface="Aharoni" panose="02010803020104030203" pitchFamily="2" charset="-79"/>
            </a:endParaRPr>
          </a:p>
        </p:txBody>
      </p:sp>
      <p:sp>
        <p:nvSpPr>
          <p:cNvPr id="11" name="Date Placeholder 10"/>
          <p:cNvSpPr>
            <a:spLocks noGrp="1"/>
          </p:cNvSpPr>
          <p:nvPr>
            <p:ph type="dt" sz="half" idx="10"/>
          </p:nvPr>
        </p:nvSpPr>
        <p:spPr/>
        <p:txBody>
          <a:bodyPr/>
          <a:lstStyle/>
          <a:p>
            <a:r>
              <a:rPr lang="en-US" dirty="0"/>
              <a:t>Altamont Group: Final Report Presentation</a:t>
            </a:r>
          </a:p>
        </p:txBody>
      </p:sp>
      <p:sp>
        <p:nvSpPr>
          <p:cNvPr id="22" name="Rectangle 21"/>
          <p:cNvSpPr/>
          <p:nvPr/>
        </p:nvSpPr>
        <p:spPr>
          <a:xfrm>
            <a:off x="0" y="0"/>
            <a:ext cx="12192000" cy="213094"/>
          </a:xfrm>
          <a:prstGeom prst="rect">
            <a:avLst/>
          </a:prstGeom>
          <a:solidFill>
            <a:srgbClr val="6C92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3" name="Diagram 22"/>
          <p:cNvGraphicFramePr/>
          <p:nvPr>
            <p:extLst/>
          </p:nvPr>
        </p:nvGraphicFramePr>
        <p:xfrm>
          <a:off x="9788862" y="250487"/>
          <a:ext cx="2384945" cy="1746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70A20F40-647C-4073-B0CE-DAA032B89257}" type="slidenum">
              <a:rPr lang="en-US" smtClean="0"/>
              <a:pPr/>
              <a:t>11</a:t>
            </a:fld>
            <a:endParaRPr lang="en-US" dirty="0"/>
          </a:p>
        </p:txBody>
      </p:sp>
      <p:sp>
        <p:nvSpPr>
          <p:cNvPr id="3" name="TextBox 2">
            <a:extLst>
              <a:ext uri="{FF2B5EF4-FFF2-40B4-BE49-F238E27FC236}">
                <a16:creationId xmlns:a16="http://schemas.microsoft.com/office/drawing/2014/main" id="{E58390F4-6809-424F-A80C-75D8B8063D31}"/>
              </a:ext>
            </a:extLst>
          </p:cNvPr>
          <p:cNvSpPr txBox="1"/>
          <p:nvPr/>
        </p:nvSpPr>
        <p:spPr>
          <a:xfrm>
            <a:off x="524667" y="948690"/>
            <a:ext cx="10693925" cy="5324535"/>
          </a:xfrm>
          <a:prstGeom prst="rect">
            <a:avLst/>
          </a:prstGeom>
          <a:noFill/>
        </p:spPr>
        <p:txBody>
          <a:bodyPr wrap="square" rtlCol="0">
            <a:spAutoFit/>
          </a:bodyPr>
          <a:lstStyle/>
          <a:p>
            <a:pPr marL="285750" indent="-285750">
              <a:buFont typeface="Arial" panose="020B0604020202020204" pitchFamily="34" charset="0"/>
              <a:buChar char="•"/>
            </a:pPr>
            <a:r>
              <a:rPr lang="en-US" sz="2000" dirty="0"/>
              <a:t>Programs designed around need to: </a:t>
            </a:r>
          </a:p>
          <a:p>
            <a:pPr marL="800100" lvl="1" indent="-342900">
              <a:buFont typeface="Courier New" panose="02070309020205020404" pitchFamily="49" charset="0"/>
              <a:buChar char="o"/>
            </a:pPr>
            <a:r>
              <a:rPr lang="en-US" sz="2000" dirty="0"/>
              <a:t>better prepare children to succeed at school and</a:t>
            </a:r>
          </a:p>
          <a:p>
            <a:pPr marL="800100" lvl="1" indent="-342900">
              <a:buFont typeface="Courier New" panose="02070309020205020404" pitchFamily="49" charset="0"/>
              <a:buChar char="o"/>
            </a:pPr>
            <a:r>
              <a:rPr lang="en-US" sz="2000" dirty="0"/>
              <a:t>provide “catch up” activities for children in school, but lagging behind in reading, writing </a:t>
            </a:r>
          </a:p>
          <a:p>
            <a:pPr lvl="1"/>
            <a:r>
              <a:rPr lang="en-US" sz="2000" dirty="0"/>
              <a:t>      and numeracy.</a:t>
            </a:r>
          </a:p>
          <a:p>
            <a:pPr lvl="1"/>
            <a:endParaRPr lang="en-US" sz="2000" dirty="0"/>
          </a:p>
          <a:p>
            <a:pPr marL="342900" indent="-342900">
              <a:buFont typeface="Arial" panose="020B0604020202020204" pitchFamily="34" charset="0"/>
              <a:buChar char="•"/>
            </a:pPr>
            <a:r>
              <a:rPr lang="en-US" sz="2000" dirty="0"/>
              <a:t>Emphasis on empowering parents/mothers to be involved in children’s learning at home</a:t>
            </a:r>
          </a:p>
          <a:p>
            <a:pPr lvl="1"/>
            <a:endParaRPr lang="en-US" sz="2000" dirty="0"/>
          </a:p>
          <a:p>
            <a:pPr marL="285750" indent="-285750">
              <a:buFont typeface="Arial" panose="020B0604020202020204" pitchFamily="34" charset="0"/>
              <a:buChar char="•"/>
            </a:pPr>
            <a:r>
              <a:rPr lang="en-IN" sz="2000" dirty="0"/>
              <a:t>Parents and teachers noted relevance of Pratham’s </a:t>
            </a:r>
            <a:r>
              <a:rPr lang="en-IN" sz="2000" b="1" dirty="0"/>
              <a:t>Teaching and Learning Materials (TLM): </a:t>
            </a:r>
            <a:r>
              <a:rPr lang="en-IN" sz="2000" dirty="0"/>
              <a:t>User-friendly, collaborative, “easy,” help children to learn quickly, engaging</a:t>
            </a:r>
          </a:p>
          <a:p>
            <a:endParaRPr lang="en-IN" sz="2000" dirty="0"/>
          </a:p>
          <a:p>
            <a:pPr marL="285750" indent="-285750">
              <a:buFont typeface="Arial" panose="020B0604020202020204" pitchFamily="34" charset="0"/>
              <a:buChar char="•"/>
            </a:pPr>
            <a:r>
              <a:rPr lang="en-IN" sz="2000" dirty="0"/>
              <a:t>ECE stakeholders consistently able to describe </a:t>
            </a:r>
            <a:r>
              <a:rPr lang="en-IN" sz="2000" b="1" dirty="0"/>
              <a:t>“play-way” methodology</a:t>
            </a:r>
            <a:r>
              <a:rPr lang="en-IN" sz="2000" dirty="0"/>
              <a:t>; likewise with Read India stakeholders and the </a:t>
            </a:r>
            <a:r>
              <a:rPr lang="en-IN" sz="2000" b="1" dirty="0"/>
              <a:t>“Teaching at the Right Level” (</a:t>
            </a:r>
            <a:r>
              <a:rPr lang="en-IN" sz="2000" b="1" dirty="0" err="1"/>
              <a:t>TaRL</a:t>
            </a:r>
            <a:r>
              <a:rPr lang="en-IN" sz="2000" b="1" dirty="0"/>
              <a:t>)/ “Combined Activities for Maximum Learning” (</a:t>
            </a:r>
            <a:r>
              <a:rPr lang="en-IN" sz="2000" b="1" dirty="0" err="1"/>
              <a:t>CaMAL</a:t>
            </a:r>
            <a:r>
              <a:rPr lang="en-IN" sz="2000" b="1" dirty="0"/>
              <a:t>) approach: </a:t>
            </a:r>
          </a:p>
          <a:p>
            <a:pPr marL="800100" lvl="1" indent="-342900">
              <a:buFont typeface="Courier New" panose="02070309020205020404" pitchFamily="49" charset="0"/>
              <a:buChar char="o"/>
            </a:pPr>
            <a:r>
              <a:rPr lang="en-IN" sz="2000" dirty="0"/>
              <a:t>level-wise rather grouping, </a:t>
            </a:r>
          </a:p>
          <a:p>
            <a:pPr marL="800100" lvl="1" indent="-342900">
              <a:buFont typeface="Courier New" panose="02070309020205020404" pitchFamily="49" charset="0"/>
              <a:buChar char="o"/>
            </a:pPr>
            <a:r>
              <a:rPr lang="en-IN" sz="2000" dirty="0"/>
              <a:t>contextualised activities,</a:t>
            </a:r>
          </a:p>
          <a:p>
            <a:pPr marL="800100" lvl="1" indent="-342900">
              <a:buFont typeface="Courier New" panose="02070309020205020404" pitchFamily="49" charset="0"/>
              <a:buChar char="o"/>
            </a:pPr>
            <a:r>
              <a:rPr lang="en-IN" sz="2000" dirty="0"/>
              <a:t>focus on immediate surroundings for learning, and</a:t>
            </a:r>
          </a:p>
          <a:p>
            <a:pPr marL="800100" lvl="1" indent="-342900">
              <a:buFont typeface="Courier New" panose="02070309020205020404" pitchFamily="49" charset="0"/>
              <a:buChar char="o"/>
            </a:pPr>
            <a:r>
              <a:rPr lang="en-IN" sz="2000" dirty="0"/>
              <a:t>parent-teacher partnership building</a:t>
            </a:r>
            <a:endParaRPr lang="en-IN" sz="2000" b="1" dirty="0"/>
          </a:p>
        </p:txBody>
      </p:sp>
    </p:spTree>
    <p:extLst>
      <p:ext uri="{BB962C8B-B14F-4D97-AF65-F5344CB8AC3E}">
        <p14:creationId xmlns:p14="http://schemas.microsoft.com/office/powerpoint/2010/main" val="270449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137991" y="6366175"/>
            <a:ext cx="4114800" cy="365125"/>
          </a:xfrm>
        </p:spPr>
        <p:txBody>
          <a:bodyPr/>
          <a:lstStyle/>
          <a:p>
            <a:r>
              <a:rPr lang="pt-BR" dirty="0"/>
              <a:t>Dubai Cares (Oct 2017)</a:t>
            </a:r>
            <a:endParaRPr lang="en-US" dirty="0"/>
          </a:p>
        </p:txBody>
      </p:sp>
      <p:sp>
        <p:nvSpPr>
          <p:cNvPr id="6" name="TextBox 5"/>
          <p:cNvSpPr txBox="1"/>
          <p:nvPr/>
        </p:nvSpPr>
        <p:spPr>
          <a:xfrm>
            <a:off x="512619" y="549776"/>
            <a:ext cx="9276243" cy="477054"/>
          </a:xfrm>
          <a:prstGeom prst="rect">
            <a:avLst/>
          </a:prstGeom>
          <a:noFill/>
        </p:spPr>
        <p:txBody>
          <a:bodyPr wrap="square" rtlCol="0">
            <a:spAutoFit/>
          </a:bodyPr>
          <a:lstStyle/>
          <a:p>
            <a:r>
              <a:rPr lang="en-US" sz="2500" dirty="0">
                <a:solidFill>
                  <a:srgbClr val="C00000"/>
                </a:solidFill>
                <a:latin typeface="Aharoni" panose="02010803020104030203" pitchFamily="2" charset="-79"/>
                <a:cs typeface="Aharoni" panose="02010803020104030203" pitchFamily="2" charset="-79"/>
              </a:rPr>
              <a:t>Evaluation Findings: Relevance &amp; Program Design</a:t>
            </a:r>
            <a:endParaRPr lang="en-US" sz="2400" dirty="0">
              <a:solidFill>
                <a:srgbClr val="C00000"/>
              </a:solidFill>
              <a:latin typeface="Aharoni" panose="02010803020104030203" pitchFamily="2" charset="-79"/>
              <a:cs typeface="Aharoni" panose="02010803020104030203" pitchFamily="2" charset="-79"/>
            </a:endParaRPr>
          </a:p>
        </p:txBody>
      </p:sp>
      <p:sp>
        <p:nvSpPr>
          <p:cNvPr id="11" name="Date Placeholder 10"/>
          <p:cNvSpPr>
            <a:spLocks noGrp="1"/>
          </p:cNvSpPr>
          <p:nvPr>
            <p:ph type="dt" sz="half" idx="10"/>
          </p:nvPr>
        </p:nvSpPr>
        <p:spPr>
          <a:xfrm>
            <a:off x="280533" y="6407964"/>
            <a:ext cx="2743200" cy="365125"/>
          </a:xfrm>
        </p:spPr>
        <p:txBody>
          <a:bodyPr/>
          <a:lstStyle/>
          <a:p>
            <a:r>
              <a:rPr lang="en-US" dirty="0"/>
              <a:t>Altamont Group: Final Report  Presentation </a:t>
            </a:r>
          </a:p>
        </p:txBody>
      </p:sp>
      <p:sp>
        <p:nvSpPr>
          <p:cNvPr id="22" name="Rectangle 21"/>
          <p:cNvSpPr/>
          <p:nvPr/>
        </p:nvSpPr>
        <p:spPr>
          <a:xfrm>
            <a:off x="0" y="0"/>
            <a:ext cx="12192000" cy="213094"/>
          </a:xfrm>
          <a:prstGeom prst="rect">
            <a:avLst/>
          </a:prstGeom>
          <a:solidFill>
            <a:srgbClr val="6C92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3" name="Diagram 22"/>
          <p:cNvGraphicFramePr/>
          <p:nvPr>
            <p:extLst>
              <p:ext uri="{D42A27DB-BD31-4B8C-83A1-F6EECF244321}">
                <p14:modId xmlns:p14="http://schemas.microsoft.com/office/powerpoint/2010/main" val="1113735429"/>
              </p:ext>
            </p:extLst>
          </p:nvPr>
        </p:nvGraphicFramePr>
        <p:xfrm>
          <a:off x="9788862" y="250487"/>
          <a:ext cx="2384945" cy="1746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70A20F40-647C-4073-B0CE-DAA032B89257}" type="slidenum">
              <a:rPr lang="en-US" smtClean="0"/>
              <a:pPr/>
              <a:t>12</a:t>
            </a:fld>
            <a:endParaRPr lang="en-US" dirty="0"/>
          </a:p>
        </p:txBody>
      </p:sp>
      <p:sp>
        <p:nvSpPr>
          <p:cNvPr id="5" name="TextBox 4">
            <a:extLst>
              <a:ext uri="{FF2B5EF4-FFF2-40B4-BE49-F238E27FC236}">
                <a16:creationId xmlns:a16="http://schemas.microsoft.com/office/drawing/2014/main" id="{782BB7C9-3258-4393-A069-DDB8B5712306}"/>
              </a:ext>
            </a:extLst>
          </p:cNvPr>
          <p:cNvSpPr txBox="1"/>
          <p:nvPr/>
        </p:nvSpPr>
        <p:spPr>
          <a:xfrm>
            <a:off x="512617" y="1244214"/>
            <a:ext cx="8146008" cy="4401205"/>
          </a:xfrm>
          <a:prstGeom prst="rect">
            <a:avLst/>
          </a:prstGeom>
          <a:noFill/>
        </p:spPr>
        <p:txBody>
          <a:bodyPr wrap="square" rtlCol="0">
            <a:spAutoFit/>
          </a:bodyPr>
          <a:lstStyle/>
          <a:p>
            <a:pPr marL="285750" indent="-285750">
              <a:buFont typeface="Arial" panose="020B0604020202020204" pitchFamily="34" charset="0"/>
              <a:buChar char="•"/>
            </a:pPr>
            <a:r>
              <a:rPr lang="en-IN" sz="2000" dirty="0"/>
              <a:t>ECE parents noted </a:t>
            </a:r>
            <a:r>
              <a:rPr lang="en-IN" sz="2000" b="1" dirty="0"/>
              <a:t>children’s happiness </a:t>
            </a:r>
            <a:r>
              <a:rPr lang="en-IN" sz="2000" dirty="0"/>
              <a:t>and perception that </a:t>
            </a:r>
            <a:r>
              <a:rPr lang="en-IN" sz="2000" b="1" dirty="0"/>
              <a:t>programs help with school transition</a:t>
            </a:r>
            <a:r>
              <a:rPr lang="en-IN" sz="2000" dirty="0"/>
              <a:t>; credit programs with:</a:t>
            </a:r>
          </a:p>
          <a:p>
            <a:pPr marL="800100" lvl="1" indent="-342900">
              <a:buFont typeface="Courier New" panose="02070309020205020404" pitchFamily="49" charset="0"/>
              <a:buChar char="o"/>
            </a:pPr>
            <a:r>
              <a:rPr lang="en-IN" sz="2000" dirty="0"/>
              <a:t>children singing and reciting poems more at home, </a:t>
            </a:r>
          </a:p>
          <a:p>
            <a:pPr marL="800100" lvl="1" indent="-342900">
              <a:buFont typeface="Courier New" panose="02070309020205020404" pitchFamily="49" charset="0"/>
              <a:buChar char="o"/>
            </a:pPr>
            <a:r>
              <a:rPr lang="en-IN" sz="2000" dirty="0"/>
              <a:t>speaking more and properly, and </a:t>
            </a:r>
          </a:p>
          <a:p>
            <a:pPr marL="800100" lvl="1" indent="-342900">
              <a:buFont typeface="Courier New" panose="02070309020205020404" pitchFamily="49" charset="0"/>
              <a:buChar char="o"/>
            </a:pPr>
            <a:r>
              <a:rPr lang="en-IN" sz="2000" dirty="0"/>
              <a:t>understanding basic hygiene concepts such as handwashing.</a:t>
            </a:r>
          </a:p>
          <a:p>
            <a:endParaRPr lang="en-IN" sz="2000" dirty="0"/>
          </a:p>
          <a:p>
            <a:pPr marL="285750" indent="-285750">
              <a:buFont typeface="Arial" panose="020B0604020202020204" pitchFamily="34" charset="0"/>
              <a:buChar char="•"/>
            </a:pPr>
            <a:r>
              <a:rPr lang="en-US" sz="2000" dirty="0"/>
              <a:t>All children </a:t>
            </a:r>
            <a:r>
              <a:rPr lang="en-US" sz="2000" b="1" dirty="0"/>
              <a:t>recalled a number of Learning Camp activities </a:t>
            </a:r>
            <a:r>
              <a:rPr lang="en-US" sz="2000" dirty="0"/>
              <a:t>from 2 or 3 years ago, including specific stories, methods (such as counting on one’s fingers) and games</a:t>
            </a:r>
          </a:p>
          <a:p>
            <a:endParaRPr lang="en-US" sz="2000" dirty="0"/>
          </a:p>
          <a:p>
            <a:pPr marL="285750" indent="-285750">
              <a:buFont typeface="Arial" panose="020B0604020202020204" pitchFamily="34" charset="0"/>
              <a:buChar char="•"/>
            </a:pPr>
            <a:r>
              <a:rPr lang="en-US" sz="2000" dirty="0"/>
              <a:t>Some children were able to </a:t>
            </a:r>
            <a:r>
              <a:rPr lang="en-US" sz="2000" b="1" dirty="0"/>
              <a:t>reflect on how the camps enabled them to think about their own learning</a:t>
            </a:r>
            <a:r>
              <a:rPr lang="en-US" sz="2000" dirty="0"/>
              <a:t>; for example, many students noted that following the camps, in school they would have confidence to check their written work, rather than just copying by rote</a:t>
            </a:r>
            <a:endParaRPr lang="en-IN" sz="2000" dirty="0"/>
          </a:p>
        </p:txBody>
      </p:sp>
      <p:pic>
        <p:nvPicPr>
          <p:cNvPr id="9" name="Picture 8">
            <a:extLst>
              <a:ext uri="{FF2B5EF4-FFF2-40B4-BE49-F238E27FC236}">
                <a16:creationId xmlns:a16="http://schemas.microsoft.com/office/drawing/2014/main" id="{DAE48E7D-29EF-4660-8CE2-B0F74ADD2B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773244" y="958047"/>
            <a:ext cx="2975036" cy="2231277"/>
          </a:xfrm>
          <a:prstGeom prst="rect">
            <a:avLst/>
          </a:prstGeom>
        </p:spPr>
      </p:pic>
      <p:pic>
        <p:nvPicPr>
          <p:cNvPr id="12" name="Picture 11">
            <a:extLst>
              <a:ext uri="{FF2B5EF4-FFF2-40B4-BE49-F238E27FC236}">
                <a16:creationId xmlns:a16="http://schemas.microsoft.com/office/drawing/2014/main" id="{0CF59510-EFDA-48D3-88F0-E7D95BA498E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69370" y="3558541"/>
            <a:ext cx="2978910" cy="2408763"/>
          </a:xfrm>
          <a:prstGeom prst="rect">
            <a:avLst/>
          </a:prstGeom>
        </p:spPr>
      </p:pic>
      <p:sp>
        <p:nvSpPr>
          <p:cNvPr id="13" name="TextBox 12">
            <a:extLst>
              <a:ext uri="{FF2B5EF4-FFF2-40B4-BE49-F238E27FC236}">
                <a16:creationId xmlns:a16="http://schemas.microsoft.com/office/drawing/2014/main" id="{788C090C-0DE5-454A-8995-A774B5F97625}"/>
              </a:ext>
            </a:extLst>
          </p:cNvPr>
          <p:cNvSpPr txBox="1"/>
          <p:nvPr/>
        </p:nvSpPr>
        <p:spPr>
          <a:xfrm>
            <a:off x="8658625" y="5946384"/>
            <a:ext cx="3200400" cy="430887"/>
          </a:xfrm>
          <a:prstGeom prst="rect">
            <a:avLst/>
          </a:prstGeom>
          <a:noFill/>
        </p:spPr>
        <p:txBody>
          <a:bodyPr wrap="square" rtlCol="0">
            <a:spAutoFit/>
          </a:bodyPr>
          <a:lstStyle/>
          <a:p>
            <a:r>
              <a:rPr lang="en-IN" sz="1100" i="1" dirty="0"/>
              <a:t>Girls in West Bengal respond to a question about what they learned during the DC-funded camp. </a:t>
            </a:r>
          </a:p>
        </p:txBody>
      </p:sp>
      <p:sp>
        <p:nvSpPr>
          <p:cNvPr id="14" name="TextBox 13">
            <a:extLst>
              <a:ext uri="{FF2B5EF4-FFF2-40B4-BE49-F238E27FC236}">
                <a16:creationId xmlns:a16="http://schemas.microsoft.com/office/drawing/2014/main" id="{F098504A-0AB1-4E00-901B-EB79082E547E}"/>
              </a:ext>
            </a:extLst>
          </p:cNvPr>
          <p:cNvSpPr txBox="1"/>
          <p:nvPr/>
        </p:nvSpPr>
        <p:spPr>
          <a:xfrm>
            <a:off x="8695663" y="3148202"/>
            <a:ext cx="2886042" cy="430887"/>
          </a:xfrm>
          <a:prstGeom prst="rect">
            <a:avLst/>
          </a:prstGeom>
          <a:noFill/>
        </p:spPr>
        <p:txBody>
          <a:bodyPr wrap="square" rtlCol="0">
            <a:spAutoFit/>
          </a:bodyPr>
          <a:lstStyle/>
          <a:p>
            <a:r>
              <a:rPr lang="en-IN" sz="1100" i="1" dirty="0"/>
              <a:t>Baseline/end line records  from a Learning Camp in West Bengal</a:t>
            </a:r>
          </a:p>
        </p:txBody>
      </p:sp>
    </p:spTree>
    <p:extLst>
      <p:ext uri="{BB962C8B-B14F-4D97-AF65-F5344CB8AC3E}">
        <p14:creationId xmlns:p14="http://schemas.microsoft.com/office/powerpoint/2010/main" val="131718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137991" y="6402987"/>
            <a:ext cx="4114800" cy="365125"/>
          </a:xfrm>
        </p:spPr>
        <p:txBody>
          <a:bodyPr/>
          <a:lstStyle/>
          <a:p>
            <a:r>
              <a:rPr lang="pt-BR" dirty="0"/>
              <a:t>Dubai Cares (Oct 2017)</a:t>
            </a:r>
            <a:endParaRPr lang="en-US" dirty="0"/>
          </a:p>
        </p:txBody>
      </p:sp>
      <p:sp>
        <p:nvSpPr>
          <p:cNvPr id="6" name="TextBox 5"/>
          <p:cNvSpPr txBox="1"/>
          <p:nvPr/>
        </p:nvSpPr>
        <p:spPr>
          <a:xfrm>
            <a:off x="512619" y="549776"/>
            <a:ext cx="9276243" cy="477054"/>
          </a:xfrm>
          <a:prstGeom prst="rect">
            <a:avLst/>
          </a:prstGeom>
          <a:noFill/>
        </p:spPr>
        <p:txBody>
          <a:bodyPr wrap="square" rtlCol="0">
            <a:spAutoFit/>
          </a:bodyPr>
          <a:lstStyle/>
          <a:p>
            <a:r>
              <a:rPr lang="en-US" sz="2500" dirty="0">
                <a:solidFill>
                  <a:srgbClr val="C00000"/>
                </a:solidFill>
                <a:latin typeface="Aharoni" panose="02010803020104030203" pitchFamily="2" charset="-79"/>
                <a:cs typeface="Aharoni" panose="02010803020104030203" pitchFamily="2" charset="-79"/>
              </a:rPr>
              <a:t>Evaluation Findings: Relevance &amp; Program Design</a:t>
            </a:r>
            <a:endParaRPr lang="en-US" sz="2400" dirty="0">
              <a:solidFill>
                <a:srgbClr val="C00000"/>
              </a:solidFill>
              <a:latin typeface="Aharoni" panose="02010803020104030203" pitchFamily="2" charset="-79"/>
              <a:cs typeface="Aharoni" panose="02010803020104030203" pitchFamily="2" charset="-79"/>
            </a:endParaRPr>
          </a:p>
        </p:txBody>
      </p:sp>
      <p:sp>
        <p:nvSpPr>
          <p:cNvPr id="11" name="Date Placeholder 10"/>
          <p:cNvSpPr>
            <a:spLocks noGrp="1"/>
          </p:cNvSpPr>
          <p:nvPr>
            <p:ph type="dt" sz="half" idx="10"/>
          </p:nvPr>
        </p:nvSpPr>
        <p:spPr>
          <a:xfrm>
            <a:off x="156968" y="6413156"/>
            <a:ext cx="2743200" cy="336530"/>
          </a:xfrm>
        </p:spPr>
        <p:txBody>
          <a:bodyPr/>
          <a:lstStyle/>
          <a:p>
            <a:r>
              <a:rPr lang="en-US" dirty="0"/>
              <a:t>Altamont Group: Final Report Presentation </a:t>
            </a:r>
          </a:p>
        </p:txBody>
      </p:sp>
      <p:sp>
        <p:nvSpPr>
          <p:cNvPr id="22" name="Rectangle 21"/>
          <p:cNvSpPr/>
          <p:nvPr/>
        </p:nvSpPr>
        <p:spPr>
          <a:xfrm>
            <a:off x="0" y="0"/>
            <a:ext cx="12192000" cy="213094"/>
          </a:xfrm>
          <a:prstGeom prst="rect">
            <a:avLst/>
          </a:prstGeom>
          <a:solidFill>
            <a:srgbClr val="6C92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3" name="Diagram 22"/>
          <p:cNvGraphicFramePr/>
          <p:nvPr>
            <p:extLst/>
          </p:nvPr>
        </p:nvGraphicFramePr>
        <p:xfrm>
          <a:off x="9788862" y="250487"/>
          <a:ext cx="2384945" cy="1746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70A20F40-647C-4073-B0CE-DAA032B89257}" type="slidenum">
              <a:rPr lang="en-US" smtClean="0"/>
              <a:pPr/>
              <a:t>13</a:t>
            </a:fld>
            <a:endParaRPr lang="en-US" dirty="0"/>
          </a:p>
        </p:txBody>
      </p:sp>
      <p:sp>
        <p:nvSpPr>
          <p:cNvPr id="5" name="TextBox 4">
            <a:extLst>
              <a:ext uri="{FF2B5EF4-FFF2-40B4-BE49-F238E27FC236}">
                <a16:creationId xmlns:a16="http://schemas.microsoft.com/office/drawing/2014/main" id="{782BB7C9-3258-4393-A069-DDB8B5712306}"/>
              </a:ext>
            </a:extLst>
          </p:cNvPr>
          <p:cNvSpPr txBox="1"/>
          <p:nvPr/>
        </p:nvSpPr>
        <p:spPr>
          <a:xfrm>
            <a:off x="512616" y="984720"/>
            <a:ext cx="9088583" cy="1631216"/>
          </a:xfrm>
          <a:prstGeom prst="rect">
            <a:avLst/>
          </a:prstGeom>
          <a:noFill/>
        </p:spPr>
        <p:txBody>
          <a:bodyPr wrap="square" rtlCol="0">
            <a:spAutoFit/>
          </a:bodyPr>
          <a:lstStyle/>
          <a:p>
            <a:endParaRPr lang="en-IN" sz="2000" dirty="0"/>
          </a:p>
          <a:p>
            <a:pPr marL="285750" indent="-285750">
              <a:buFont typeface="Arial" panose="020B0604020202020204" pitchFamily="34" charset="0"/>
              <a:buChar char="•"/>
            </a:pPr>
            <a:r>
              <a:rPr lang="en-IN" sz="2000" dirty="0"/>
              <a:t>For Read India, </a:t>
            </a:r>
            <a:r>
              <a:rPr lang="en-US" sz="2000" dirty="0"/>
              <a:t>from initial baseline to end line assessment (after 3-4 Learning Camps) </a:t>
            </a:r>
            <a:r>
              <a:rPr lang="en-US" sz="2000" b="1" dirty="0"/>
              <a:t>children typically make two to three level jumps</a:t>
            </a:r>
            <a:r>
              <a:rPr lang="en-US" sz="2000" dirty="0"/>
              <a:t>; for example, from beginner to paragraph level or from word to story level</a:t>
            </a:r>
          </a:p>
          <a:p>
            <a:endParaRPr lang="en-IN" sz="2000" dirty="0"/>
          </a:p>
        </p:txBody>
      </p:sp>
      <p:pic>
        <p:nvPicPr>
          <p:cNvPr id="3" name="Picture 2">
            <a:extLst>
              <a:ext uri="{FF2B5EF4-FFF2-40B4-BE49-F238E27FC236}">
                <a16:creationId xmlns:a16="http://schemas.microsoft.com/office/drawing/2014/main" id="{3C5D96AF-4BE0-4FCD-83EA-A0B1185660E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2616" y="2768380"/>
            <a:ext cx="11650598" cy="3367944"/>
          </a:xfrm>
          <a:prstGeom prst="rect">
            <a:avLst/>
          </a:prstGeom>
        </p:spPr>
      </p:pic>
    </p:spTree>
    <p:extLst>
      <p:ext uri="{BB962C8B-B14F-4D97-AF65-F5344CB8AC3E}">
        <p14:creationId xmlns:p14="http://schemas.microsoft.com/office/powerpoint/2010/main" val="45205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038600" y="6342702"/>
            <a:ext cx="4114800" cy="365125"/>
          </a:xfrm>
        </p:spPr>
        <p:txBody>
          <a:bodyPr/>
          <a:lstStyle/>
          <a:p>
            <a:r>
              <a:rPr lang="pt-BR" dirty="0"/>
              <a:t>Dubai Cares (Aug 2017)</a:t>
            </a:r>
            <a:endParaRPr lang="en-US" dirty="0"/>
          </a:p>
        </p:txBody>
      </p:sp>
      <p:sp>
        <p:nvSpPr>
          <p:cNvPr id="6" name="TextBox 5"/>
          <p:cNvSpPr txBox="1"/>
          <p:nvPr/>
        </p:nvSpPr>
        <p:spPr>
          <a:xfrm>
            <a:off x="512619" y="549776"/>
            <a:ext cx="9276243" cy="477054"/>
          </a:xfrm>
          <a:prstGeom prst="rect">
            <a:avLst/>
          </a:prstGeom>
          <a:noFill/>
        </p:spPr>
        <p:txBody>
          <a:bodyPr wrap="square" rtlCol="0">
            <a:spAutoFit/>
          </a:bodyPr>
          <a:lstStyle/>
          <a:p>
            <a:r>
              <a:rPr lang="en-US" sz="2500" dirty="0">
                <a:solidFill>
                  <a:srgbClr val="C00000"/>
                </a:solidFill>
                <a:latin typeface="Aharoni" panose="02010803020104030203" pitchFamily="2" charset="-79"/>
                <a:cs typeface="Aharoni" panose="02010803020104030203" pitchFamily="2" charset="-79"/>
              </a:rPr>
              <a:t>Evaluation Findings: Relevance &amp; Program Design</a:t>
            </a:r>
            <a:endParaRPr lang="en-US" sz="2400" dirty="0">
              <a:solidFill>
                <a:srgbClr val="C00000"/>
              </a:solidFill>
              <a:latin typeface="Aharoni" panose="02010803020104030203" pitchFamily="2" charset="-79"/>
              <a:cs typeface="Aharoni" panose="02010803020104030203" pitchFamily="2" charset="-79"/>
            </a:endParaRPr>
          </a:p>
        </p:txBody>
      </p:sp>
      <p:sp>
        <p:nvSpPr>
          <p:cNvPr id="11" name="Date Placeholder 10"/>
          <p:cNvSpPr>
            <a:spLocks noGrp="1"/>
          </p:cNvSpPr>
          <p:nvPr>
            <p:ph type="dt" sz="half" idx="10"/>
          </p:nvPr>
        </p:nvSpPr>
        <p:spPr/>
        <p:txBody>
          <a:bodyPr/>
          <a:lstStyle/>
          <a:p>
            <a:r>
              <a:rPr lang="en-US" dirty="0"/>
              <a:t>Altamont Group: Initial Findings Presentation</a:t>
            </a:r>
          </a:p>
        </p:txBody>
      </p:sp>
      <p:sp>
        <p:nvSpPr>
          <p:cNvPr id="22" name="Rectangle 21"/>
          <p:cNvSpPr/>
          <p:nvPr/>
        </p:nvSpPr>
        <p:spPr>
          <a:xfrm>
            <a:off x="0" y="0"/>
            <a:ext cx="12192000" cy="213094"/>
          </a:xfrm>
          <a:prstGeom prst="rect">
            <a:avLst/>
          </a:prstGeom>
          <a:solidFill>
            <a:srgbClr val="6C92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3" name="Diagram 22"/>
          <p:cNvGraphicFramePr/>
          <p:nvPr>
            <p:extLst/>
          </p:nvPr>
        </p:nvGraphicFramePr>
        <p:xfrm>
          <a:off x="9788862" y="250487"/>
          <a:ext cx="2384945" cy="1746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70A20F40-647C-4073-B0CE-DAA032B89257}" type="slidenum">
              <a:rPr lang="en-US" smtClean="0"/>
              <a:pPr/>
              <a:t>14</a:t>
            </a:fld>
            <a:endParaRPr lang="en-US" dirty="0"/>
          </a:p>
        </p:txBody>
      </p:sp>
      <p:sp>
        <p:nvSpPr>
          <p:cNvPr id="3" name="TextBox 2">
            <a:extLst>
              <a:ext uri="{FF2B5EF4-FFF2-40B4-BE49-F238E27FC236}">
                <a16:creationId xmlns:a16="http://schemas.microsoft.com/office/drawing/2014/main" id="{3D74BD56-4EA1-4940-A17E-7A5ACF38BF8E}"/>
              </a:ext>
            </a:extLst>
          </p:cNvPr>
          <p:cNvSpPr txBox="1"/>
          <p:nvPr/>
        </p:nvSpPr>
        <p:spPr>
          <a:xfrm>
            <a:off x="512619" y="1123620"/>
            <a:ext cx="9204401" cy="2862322"/>
          </a:xfrm>
          <a:prstGeom prst="rect">
            <a:avLst/>
          </a:prstGeom>
          <a:noFill/>
        </p:spPr>
        <p:txBody>
          <a:bodyPr wrap="square" rtlCol="0">
            <a:spAutoFit/>
          </a:bodyPr>
          <a:lstStyle/>
          <a:p>
            <a:pPr marL="285750" indent="-285750">
              <a:buFont typeface="Arial" panose="020B0604020202020204" pitchFamily="34" charset="0"/>
              <a:buChar char="•"/>
            </a:pPr>
            <a:r>
              <a:rPr lang="en-IN" sz="2000" dirty="0"/>
              <a:t>Nature of Dubai Cares funding allowed for </a:t>
            </a:r>
            <a:r>
              <a:rPr lang="en-IN" sz="2000" b="1" dirty="0"/>
              <a:t>program growth, expansion and innovation</a:t>
            </a:r>
            <a:r>
              <a:rPr lang="en-IN" sz="2000" dirty="0"/>
              <a:t>, based on lessons learned:</a:t>
            </a:r>
          </a:p>
          <a:p>
            <a:pPr marL="800100" lvl="1" indent="-342900">
              <a:buFont typeface="Courier New" panose="02070309020205020404" pitchFamily="49" charset="0"/>
              <a:buChar char="o"/>
            </a:pPr>
            <a:r>
              <a:rPr lang="en-IN" sz="2000" dirty="0"/>
              <a:t>M&amp;E findings discussed with Pratham leadership team annually with adjustments to program implementation</a:t>
            </a:r>
          </a:p>
          <a:p>
            <a:pPr marL="800100" lvl="1" indent="-342900">
              <a:buFont typeface="Courier New" panose="02070309020205020404" pitchFamily="49" charset="0"/>
              <a:buChar char="o"/>
            </a:pPr>
            <a:r>
              <a:rPr lang="en-IN" sz="2000" dirty="0"/>
              <a:t>State teams empowered to make changes based on data and needs on the ground</a:t>
            </a:r>
          </a:p>
          <a:p>
            <a:pPr lvl="1"/>
            <a:endParaRPr lang="en-IN" sz="2000" dirty="0"/>
          </a:p>
          <a:p>
            <a:pPr marL="342900" indent="-342900">
              <a:buFont typeface="Arial" panose="020B0604020202020204" pitchFamily="34" charset="0"/>
              <a:buChar char="•"/>
            </a:pPr>
            <a:r>
              <a:rPr lang="en-US" sz="2000" dirty="0"/>
              <a:t>Programs in line with wider policy in India (ECE and quality); partnerships with other Development Partners not a key aspect of Pratham’s approach</a:t>
            </a:r>
            <a:endParaRPr lang="en-IN" sz="2000" dirty="0"/>
          </a:p>
        </p:txBody>
      </p:sp>
      <p:pic>
        <p:nvPicPr>
          <p:cNvPr id="5" name="Picture 4"/>
          <p:cNvPicPr>
            <a:picLocks noChangeAspect="1"/>
          </p:cNvPicPr>
          <p:nvPr/>
        </p:nvPicPr>
        <p:blipFill>
          <a:blip r:embed="rId7"/>
          <a:stretch>
            <a:fillRect/>
          </a:stretch>
        </p:blipFill>
        <p:spPr>
          <a:xfrm>
            <a:off x="135927" y="3985942"/>
            <a:ext cx="11854721" cy="2666512"/>
          </a:xfrm>
          <a:prstGeom prst="rect">
            <a:avLst/>
          </a:prstGeom>
        </p:spPr>
      </p:pic>
    </p:spTree>
    <p:extLst>
      <p:ext uri="{BB962C8B-B14F-4D97-AF65-F5344CB8AC3E}">
        <p14:creationId xmlns:p14="http://schemas.microsoft.com/office/powerpoint/2010/main" val="320132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038600" y="6342702"/>
            <a:ext cx="4114800" cy="365125"/>
          </a:xfrm>
        </p:spPr>
        <p:txBody>
          <a:bodyPr/>
          <a:lstStyle/>
          <a:p>
            <a:r>
              <a:rPr lang="pt-BR" dirty="0"/>
              <a:t>Dubai Cares (Oct 2017)</a:t>
            </a:r>
            <a:endParaRPr lang="en-US" dirty="0"/>
          </a:p>
        </p:txBody>
      </p:sp>
      <p:sp>
        <p:nvSpPr>
          <p:cNvPr id="6" name="TextBox 5"/>
          <p:cNvSpPr txBox="1"/>
          <p:nvPr/>
        </p:nvSpPr>
        <p:spPr>
          <a:xfrm>
            <a:off x="512619" y="549776"/>
            <a:ext cx="9276243" cy="477054"/>
          </a:xfrm>
          <a:prstGeom prst="rect">
            <a:avLst/>
          </a:prstGeom>
          <a:noFill/>
        </p:spPr>
        <p:txBody>
          <a:bodyPr wrap="square" rtlCol="0">
            <a:spAutoFit/>
          </a:bodyPr>
          <a:lstStyle/>
          <a:p>
            <a:r>
              <a:rPr lang="en-US" sz="2500" dirty="0">
                <a:solidFill>
                  <a:srgbClr val="C00000"/>
                </a:solidFill>
                <a:latin typeface="Aharoni" panose="02010803020104030203" pitchFamily="2" charset="-79"/>
                <a:cs typeface="Aharoni" panose="02010803020104030203" pitchFamily="2" charset="-79"/>
              </a:rPr>
              <a:t>Evaluation Findings: Efficiency of Implementation</a:t>
            </a:r>
            <a:endParaRPr lang="en-US" sz="2400" dirty="0">
              <a:solidFill>
                <a:srgbClr val="C00000"/>
              </a:solidFill>
              <a:latin typeface="Aharoni" panose="02010803020104030203" pitchFamily="2" charset="-79"/>
              <a:cs typeface="Aharoni" panose="02010803020104030203" pitchFamily="2" charset="-79"/>
            </a:endParaRPr>
          </a:p>
        </p:txBody>
      </p:sp>
      <p:sp>
        <p:nvSpPr>
          <p:cNvPr id="11" name="Date Placeholder 10"/>
          <p:cNvSpPr>
            <a:spLocks noGrp="1"/>
          </p:cNvSpPr>
          <p:nvPr>
            <p:ph type="dt" sz="half" idx="10"/>
          </p:nvPr>
        </p:nvSpPr>
        <p:spPr/>
        <p:txBody>
          <a:bodyPr/>
          <a:lstStyle/>
          <a:p>
            <a:r>
              <a:rPr lang="en-US" dirty="0"/>
              <a:t>Altamont Group: Final Report Presentation</a:t>
            </a:r>
          </a:p>
        </p:txBody>
      </p:sp>
      <p:sp>
        <p:nvSpPr>
          <p:cNvPr id="22" name="Rectangle 21"/>
          <p:cNvSpPr/>
          <p:nvPr/>
        </p:nvSpPr>
        <p:spPr>
          <a:xfrm>
            <a:off x="0" y="0"/>
            <a:ext cx="12192000" cy="213094"/>
          </a:xfrm>
          <a:prstGeom prst="rect">
            <a:avLst/>
          </a:prstGeom>
          <a:solidFill>
            <a:srgbClr val="6C92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3" name="Diagram 22"/>
          <p:cNvGraphicFramePr/>
          <p:nvPr>
            <p:extLst/>
          </p:nvPr>
        </p:nvGraphicFramePr>
        <p:xfrm>
          <a:off x="9788862" y="250487"/>
          <a:ext cx="2384945" cy="1746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70A20F40-647C-4073-B0CE-DAA032B89257}" type="slidenum">
              <a:rPr lang="en-US" smtClean="0"/>
              <a:pPr/>
              <a:t>15</a:t>
            </a:fld>
            <a:endParaRPr lang="en-US" dirty="0"/>
          </a:p>
        </p:txBody>
      </p:sp>
      <p:sp>
        <p:nvSpPr>
          <p:cNvPr id="3" name="TextBox 2">
            <a:extLst>
              <a:ext uri="{FF2B5EF4-FFF2-40B4-BE49-F238E27FC236}">
                <a16:creationId xmlns:a16="http://schemas.microsoft.com/office/drawing/2014/main" id="{03E0EE9D-1497-4016-A3F4-1D3C5EB053AC}"/>
              </a:ext>
            </a:extLst>
          </p:cNvPr>
          <p:cNvSpPr txBox="1"/>
          <p:nvPr/>
        </p:nvSpPr>
        <p:spPr>
          <a:xfrm>
            <a:off x="533168" y="1183187"/>
            <a:ext cx="6982612" cy="5016758"/>
          </a:xfrm>
          <a:prstGeom prst="rect">
            <a:avLst/>
          </a:prstGeom>
          <a:noFill/>
        </p:spPr>
        <p:txBody>
          <a:bodyPr wrap="square" rtlCol="0">
            <a:spAutoFit/>
          </a:bodyPr>
          <a:lstStyle/>
          <a:p>
            <a:pPr marL="285750" lvl="0" indent="-285750">
              <a:buFont typeface="Arial" panose="020B0604020202020204" pitchFamily="34" charset="0"/>
              <a:buChar char="•"/>
            </a:pPr>
            <a:r>
              <a:rPr lang="en-US" sz="2000" dirty="0"/>
              <a:t>Pratham </a:t>
            </a:r>
            <a:r>
              <a:rPr lang="en-US" sz="2000" b="1" dirty="0"/>
              <a:t>Organizational Structure</a:t>
            </a:r>
            <a:r>
              <a:rPr lang="en-US" sz="2000" dirty="0"/>
              <a:t>: State teams empowered to implement with the central leadership providing support </a:t>
            </a:r>
          </a:p>
          <a:p>
            <a:pPr lvl="0"/>
            <a:endParaRPr lang="en-US" sz="2000" dirty="0"/>
          </a:p>
          <a:p>
            <a:pPr marL="285750" lvl="0" indent="-285750">
              <a:buFont typeface="Arial" panose="020B0604020202020204" pitchFamily="34" charset="0"/>
              <a:buChar char="•"/>
            </a:pPr>
            <a:r>
              <a:rPr lang="en-US" sz="2000" dirty="0"/>
              <a:t>Activities of the </a:t>
            </a:r>
            <a:r>
              <a:rPr lang="en-US" sz="2000" b="1" dirty="0"/>
              <a:t>Central Resource Group</a:t>
            </a:r>
            <a:r>
              <a:rPr lang="en-US" sz="2000" dirty="0"/>
              <a:t>: DC-funding was the first large-scale funding earmarked for content creation and research </a:t>
            </a:r>
          </a:p>
          <a:p>
            <a:pPr lvl="0"/>
            <a:endParaRPr lang="en-US" sz="2000" dirty="0"/>
          </a:p>
          <a:p>
            <a:pPr marL="285750" lvl="0" indent="-285750">
              <a:buFont typeface="Arial" panose="020B0604020202020204" pitchFamily="34" charset="0"/>
              <a:buChar char="•"/>
            </a:pPr>
            <a:r>
              <a:rPr lang="en-US" sz="2000" dirty="0"/>
              <a:t>Emphasis on </a:t>
            </a:r>
            <a:r>
              <a:rPr lang="en-US" sz="2000" b="1" dirty="0"/>
              <a:t>Capacity Building </a:t>
            </a:r>
            <a:r>
              <a:rPr lang="en-US" sz="2000" dirty="0"/>
              <a:t>(content development and M&amp;E) within the organization itself</a:t>
            </a:r>
          </a:p>
          <a:p>
            <a:pPr lvl="0"/>
            <a:endParaRPr lang="en-US" sz="2000" dirty="0"/>
          </a:p>
          <a:p>
            <a:pPr marL="285750" lvl="0" indent="-285750">
              <a:buFont typeface="Arial" panose="020B0604020202020204" pitchFamily="34" charset="0"/>
              <a:buChar char="•"/>
            </a:pPr>
            <a:r>
              <a:rPr lang="en-US" sz="2000" dirty="0"/>
              <a:t>Increase in </a:t>
            </a:r>
            <a:r>
              <a:rPr lang="en-US" sz="2000" b="1" dirty="0"/>
              <a:t>Government Partnerships </a:t>
            </a:r>
            <a:r>
              <a:rPr lang="en-US" sz="2000" dirty="0"/>
              <a:t>to achieve results at scale</a:t>
            </a:r>
          </a:p>
          <a:p>
            <a:pPr lvl="0"/>
            <a:endParaRPr lang="en-US" sz="2000" dirty="0"/>
          </a:p>
          <a:p>
            <a:pPr marL="285750" lvl="0" indent="-285750">
              <a:buFont typeface="Arial" panose="020B0604020202020204" pitchFamily="34" charset="0"/>
              <a:buChar char="•"/>
            </a:pPr>
            <a:r>
              <a:rPr lang="en-US" sz="2000" dirty="0"/>
              <a:t>Emphasis on </a:t>
            </a:r>
            <a:r>
              <a:rPr lang="en-US" sz="2000" b="1" dirty="0"/>
              <a:t>Community Engagement </a:t>
            </a:r>
            <a:r>
              <a:rPr lang="en-US" sz="2000" dirty="0"/>
              <a:t>(use of volunteers and parents) for low-cost, locally-supported and sustainable implementation</a:t>
            </a:r>
            <a:endParaRPr lang="en-IN" sz="2000" dirty="0"/>
          </a:p>
        </p:txBody>
      </p:sp>
      <p:pic>
        <p:nvPicPr>
          <p:cNvPr id="5" name="Picture 4">
            <a:extLst>
              <a:ext uri="{FF2B5EF4-FFF2-40B4-BE49-F238E27FC236}">
                <a16:creationId xmlns:a16="http://schemas.microsoft.com/office/drawing/2014/main" id="{9B7B7ECE-2B24-4828-B4B0-E29C21781CA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15780" y="2185345"/>
            <a:ext cx="3978419" cy="2985194"/>
          </a:xfrm>
          <a:prstGeom prst="rect">
            <a:avLst/>
          </a:prstGeom>
        </p:spPr>
      </p:pic>
      <p:sp>
        <p:nvSpPr>
          <p:cNvPr id="7" name="TextBox 6">
            <a:extLst>
              <a:ext uri="{FF2B5EF4-FFF2-40B4-BE49-F238E27FC236}">
                <a16:creationId xmlns:a16="http://schemas.microsoft.com/office/drawing/2014/main" id="{2ACB036E-391E-4566-A944-6559DE1EF028}"/>
              </a:ext>
            </a:extLst>
          </p:cNvPr>
          <p:cNvSpPr txBox="1"/>
          <p:nvPr/>
        </p:nvSpPr>
        <p:spPr>
          <a:xfrm>
            <a:off x="7441638" y="5170539"/>
            <a:ext cx="3660015" cy="430887"/>
          </a:xfrm>
          <a:prstGeom prst="rect">
            <a:avLst/>
          </a:prstGeom>
          <a:noFill/>
        </p:spPr>
        <p:txBody>
          <a:bodyPr wrap="square" rtlCol="0">
            <a:spAutoFit/>
          </a:bodyPr>
          <a:lstStyle/>
          <a:p>
            <a:r>
              <a:rPr lang="en-IN" sz="1100" i="1" dirty="0"/>
              <a:t>Government officials from the Child Development Project Office, which oversees </a:t>
            </a:r>
            <a:r>
              <a:rPr lang="en-IN" sz="1100" i="1" dirty="0" err="1"/>
              <a:t>Anganwadis</a:t>
            </a:r>
            <a:r>
              <a:rPr lang="en-IN" sz="1100" i="1" dirty="0"/>
              <a:t>, in Delhi</a:t>
            </a:r>
          </a:p>
        </p:txBody>
      </p:sp>
    </p:spTree>
    <p:extLst>
      <p:ext uri="{BB962C8B-B14F-4D97-AF65-F5344CB8AC3E}">
        <p14:creationId xmlns:p14="http://schemas.microsoft.com/office/powerpoint/2010/main" val="2064328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038600" y="6342702"/>
            <a:ext cx="4114800" cy="365125"/>
          </a:xfrm>
        </p:spPr>
        <p:txBody>
          <a:bodyPr/>
          <a:lstStyle/>
          <a:p>
            <a:r>
              <a:rPr lang="pt-BR" dirty="0"/>
              <a:t>Dubai Cares (Oct 2017)</a:t>
            </a:r>
            <a:endParaRPr lang="en-US" dirty="0"/>
          </a:p>
        </p:txBody>
      </p:sp>
      <p:sp>
        <p:nvSpPr>
          <p:cNvPr id="6" name="TextBox 5"/>
          <p:cNvSpPr txBox="1"/>
          <p:nvPr/>
        </p:nvSpPr>
        <p:spPr>
          <a:xfrm>
            <a:off x="512619" y="549776"/>
            <a:ext cx="9276243" cy="477054"/>
          </a:xfrm>
          <a:prstGeom prst="rect">
            <a:avLst/>
          </a:prstGeom>
          <a:noFill/>
        </p:spPr>
        <p:txBody>
          <a:bodyPr wrap="square" rtlCol="0">
            <a:spAutoFit/>
          </a:bodyPr>
          <a:lstStyle/>
          <a:p>
            <a:r>
              <a:rPr lang="en-US" sz="2500" dirty="0">
                <a:solidFill>
                  <a:srgbClr val="C00000"/>
                </a:solidFill>
                <a:latin typeface="Aharoni" panose="02010803020104030203" pitchFamily="2" charset="-79"/>
                <a:cs typeface="Aharoni" panose="02010803020104030203" pitchFamily="2" charset="-79"/>
              </a:rPr>
              <a:t>Evaluation Findings: Success &amp; Effectiveness</a:t>
            </a:r>
            <a:endParaRPr lang="en-US" sz="2400" dirty="0">
              <a:solidFill>
                <a:srgbClr val="C00000"/>
              </a:solidFill>
              <a:latin typeface="Aharoni" panose="02010803020104030203" pitchFamily="2" charset="-79"/>
              <a:cs typeface="Aharoni" panose="02010803020104030203" pitchFamily="2" charset="-79"/>
            </a:endParaRPr>
          </a:p>
        </p:txBody>
      </p:sp>
      <p:sp>
        <p:nvSpPr>
          <p:cNvPr id="11" name="Date Placeholder 10"/>
          <p:cNvSpPr>
            <a:spLocks noGrp="1"/>
          </p:cNvSpPr>
          <p:nvPr>
            <p:ph type="dt" sz="half" idx="10"/>
          </p:nvPr>
        </p:nvSpPr>
        <p:spPr/>
        <p:txBody>
          <a:bodyPr/>
          <a:lstStyle/>
          <a:p>
            <a:r>
              <a:rPr lang="en-US" dirty="0"/>
              <a:t>Altamont Group: </a:t>
            </a:r>
            <a:r>
              <a:rPr lang="en-US" dirty="0" err="1"/>
              <a:t>Fianl</a:t>
            </a:r>
            <a:r>
              <a:rPr lang="en-US" dirty="0"/>
              <a:t> Report Presentation </a:t>
            </a:r>
          </a:p>
        </p:txBody>
      </p:sp>
      <p:sp>
        <p:nvSpPr>
          <p:cNvPr id="22" name="Rectangle 21"/>
          <p:cNvSpPr/>
          <p:nvPr/>
        </p:nvSpPr>
        <p:spPr>
          <a:xfrm>
            <a:off x="0" y="0"/>
            <a:ext cx="12192000" cy="213094"/>
          </a:xfrm>
          <a:prstGeom prst="rect">
            <a:avLst/>
          </a:prstGeom>
          <a:solidFill>
            <a:srgbClr val="6C92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3" name="Diagram 22"/>
          <p:cNvGraphicFramePr/>
          <p:nvPr>
            <p:extLst>
              <p:ext uri="{D42A27DB-BD31-4B8C-83A1-F6EECF244321}">
                <p14:modId xmlns:p14="http://schemas.microsoft.com/office/powerpoint/2010/main" val="540743013"/>
              </p:ext>
            </p:extLst>
          </p:nvPr>
        </p:nvGraphicFramePr>
        <p:xfrm>
          <a:off x="10679817" y="-265327"/>
          <a:ext cx="2384945" cy="1746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70A20F40-647C-4073-B0CE-DAA032B89257}" type="slidenum">
              <a:rPr lang="en-US" smtClean="0"/>
              <a:pPr/>
              <a:t>16</a:t>
            </a:fld>
            <a:endParaRPr lang="en-US" dirty="0"/>
          </a:p>
        </p:txBody>
      </p:sp>
      <p:graphicFrame>
        <p:nvGraphicFramePr>
          <p:cNvPr id="5" name="Table 4">
            <a:extLst>
              <a:ext uri="{FF2B5EF4-FFF2-40B4-BE49-F238E27FC236}">
                <a16:creationId xmlns:a16="http://schemas.microsoft.com/office/drawing/2014/main" id="{5CB4DADE-7489-4829-811F-B6BA2F184343}"/>
              </a:ext>
            </a:extLst>
          </p:cNvPr>
          <p:cNvGraphicFramePr>
            <a:graphicFrameLocks noGrp="1"/>
          </p:cNvGraphicFramePr>
          <p:nvPr>
            <p:extLst>
              <p:ext uri="{D42A27DB-BD31-4B8C-83A1-F6EECF244321}">
                <p14:modId xmlns:p14="http://schemas.microsoft.com/office/powerpoint/2010/main" val="2425043531"/>
              </p:ext>
            </p:extLst>
          </p:nvPr>
        </p:nvGraphicFramePr>
        <p:xfrm>
          <a:off x="377680" y="1113329"/>
          <a:ext cx="11436368" cy="5101198"/>
        </p:xfrm>
        <a:graphic>
          <a:graphicData uri="http://schemas.openxmlformats.org/drawingml/2006/table">
            <a:tbl>
              <a:tblPr firstRow="1" firstCol="1" bandRow="1">
                <a:tableStyleId>{93296810-A885-4BE3-A3E7-6D5BEEA58F35}</a:tableStyleId>
              </a:tblPr>
              <a:tblGrid>
                <a:gridCol w="1392102">
                  <a:extLst>
                    <a:ext uri="{9D8B030D-6E8A-4147-A177-3AD203B41FA5}">
                      <a16:colId xmlns:a16="http://schemas.microsoft.com/office/drawing/2014/main" val="1505111697"/>
                    </a:ext>
                  </a:extLst>
                </a:gridCol>
                <a:gridCol w="3378109">
                  <a:extLst>
                    <a:ext uri="{9D8B030D-6E8A-4147-A177-3AD203B41FA5}">
                      <a16:colId xmlns:a16="http://schemas.microsoft.com/office/drawing/2014/main" val="1794502576"/>
                    </a:ext>
                  </a:extLst>
                </a:gridCol>
                <a:gridCol w="6666157">
                  <a:extLst>
                    <a:ext uri="{9D8B030D-6E8A-4147-A177-3AD203B41FA5}">
                      <a16:colId xmlns:a16="http://schemas.microsoft.com/office/drawing/2014/main" val="727290196"/>
                    </a:ext>
                  </a:extLst>
                </a:gridCol>
              </a:tblGrid>
              <a:tr h="227372">
                <a:tc>
                  <a:txBody>
                    <a:bodyPr/>
                    <a:lstStyle/>
                    <a:p>
                      <a:pPr algn="ctr">
                        <a:lnSpc>
                          <a:spcPct val="107000"/>
                        </a:lnSpc>
                        <a:spcAft>
                          <a:spcPts val="0"/>
                        </a:spcAft>
                      </a:pPr>
                      <a:r>
                        <a:rPr lang="en-IN" sz="1600" dirty="0">
                          <a:effectLst/>
                        </a:rPr>
                        <a:t>Program</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063" marR="42063" marT="0" marB="0"/>
                </a:tc>
                <a:tc>
                  <a:txBody>
                    <a:bodyPr/>
                    <a:lstStyle/>
                    <a:p>
                      <a:pPr algn="ctr">
                        <a:lnSpc>
                          <a:spcPct val="107000"/>
                        </a:lnSpc>
                        <a:spcAft>
                          <a:spcPts val="0"/>
                        </a:spcAft>
                      </a:pPr>
                      <a:r>
                        <a:rPr lang="en-IN" sz="1600" dirty="0">
                          <a:effectLst/>
                        </a:rPr>
                        <a:t>Outcome</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063" marR="42063" marT="0" marB="0"/>
                </a:tc>
                <a:tc>
                  <a:txBody>
                    <a:bodyPr/>
                    <a:lstStyle/>
                    <a:p>
                      <a:pPr algn="ctr">
                        <a:lnSpc>
                          <a:spcPct val="107000"/>
                        </a:lnSpc>
                        <a:spcAft>
                          <a:spcPts val="0"/>
                        </a:spcAft>
                      </a:pPr>
                      <a:r>
                        <a:rPr lang="en-IN" sz="1600" dirty="0">
                          <a:effectLst/>
                        </a:rPr>
                        <a:t>Evidence of Success</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063" marR="42063" marT="0" marB="0"/>
                </a:tc>
                <a:extLst>
                  <a:ext uri="{0D108BD9-81ED-4DB2-BD59-A6C34878D82A}">
                    <a16:rowId xmlns:a16="http://schemas.microsoft.com/office/drawing/2014/main" val="902252354"/>
                  </a:ext>
                </a:extLst>
              </a:tr>
              <a:tr h="1735864">
                <a:tc>
                  <a:txBody>
                    <a:bodyPr/>
                    <a:lstStyle/>
                    <a:p>
                      <a:pPr algn="ctr">
                        <a:lnSpc>
                          <a:spcPct val="107000"/>
                        </a:lnSpc>
                        <a:spcAft>
                          <a:spcPts val="0"/>
                        </a:spcAft>
                      </a:pPr>
                      <a:r>
                        <a:rPr lang="en-IN" sz="1600" dirty="0">
                          <a:effectLst/>
                        </a:rPr>
                        <a:t>Read India III</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063" marR="42063" marT="0" marB="0"/>
                </a:tc>
                <a:tc>
                  <a:txBody>
                    <a:bodyPr/>
                    <a:lstStyle/>
                    <a:p>
                      <a:pPr marL="119063" lvl="0" indent="-119063">
                        <a:spcAft>
                          <a:spcPts val="0"/>
                        </a:spcAft>
                        <a:buFont typeface="Symbol" panose="05050102010706020507" pitchFamily="18" charset="2"/>
                        <a:buChar char=""/>
                      </a:pPr>
                      <a:r>
                        <a:rPr lang="en-IN" sz="1400" dirty="0">
                          <a:effectLst/>
                        </a:rPr>
                        <a:t>Creation of demonstration models in the areas of implementation through improved learning outcomes of children</a:t>
                      </a:r>
                    </a:p>
                    <a:p>
                      <a:pPr>
                        <a:spcAft>
                          <a:spcPts val="0"/>
                        </a:spcAft>
                      </a:pPr>
                      <a:r>
                        <a:rPr lang="en-IN" sz="1400" dirty="0">
                          <a:effectLst/>
                        </a:rPr>
                        <a:t>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063" marR="42063" marT="0" marB="0"/>
                </a:tc>
                <a:tc>
                  <a:txBody>
                    <a:bodyPr/>
                    <a:lstStyle/>
                    <a:p>
                      <a:pPr marL="119063" lvl="0" indent="-119063">
                        <a:lnSpc>
                          <a:spcPct val="115000"/>
                        </a:lnSpc>
                        <a:spcAft>
                          <a:spcPts val="0"/>
                        </a:spcAft>
                        <a:buFont typeface="Symbol" panose="05050102010706020507" pitchFamily="18" charset="2"/>
                        <a:buChar char=""/>
                      </a:pPr>
                      <a:r>
                        <a:rPr lang="en-US" sz="1400" b="0" dirty="0">
                          <a:effectLst/>
                        </a:rPr>
                        <a:t>364,055 children </a:t>
                      </a:r>
                      <a:r>
                        <a:rPr lang="en-US" sz="1400" dirty="0">
                          <a:effectLst/>
                        </a:rPr>
                        <a:t>reached through Read India (2013-16)*</a:t>
                      </a:r>
                      <a:endParaRPr lang="en-IN" sz="1400" dirty="0">
                        <a:effectLst/>
                      </a:endParaRPr>
                    </a:p>
                    <a:p>
                      <a:pPr marL="119063" lvl="0" indent="-119063">
                        <a:lnSpc>
                          <a:spcPct val="115000"/>
                        </a:lnSpc>
                        <a:spcAft>
                          <a:spcPts val="0"/>
                        </a:spcAft>
                        <a:buFont typeface="Symbol" panose="05050102010706020507" pitchFamily="18" charset="2"/>
                        <a:buChar char=""/>
                      </a:pPr>
                      <a:r>
                        <a:rPr lang="en-US" sz="1400" dirty="0">
                          <a:effectLst/>
                        </a:rPr>
                        <a:t>5/6 states achieved target of over 60 per cent of students able to do addition/subtraction all three years (exception of UP in 2013/14; no camps in Odisha in year 3) </a:t>
                      </a:r>
                      <a:endParaRPr lang="en-IN" sz="1400" dirty="0">
                        <a:effectLst/>
                      </a:endParaRPr>
                    </a:p>
                    <a:p>
                      <a:pPr marL="119063" lvl="0" indent="-119063">
                        <a:lnSpc>
                          <a:spcPct val="115000"/>
                        </a:lnSpc>
                        <a:spcAft>
                          <a:spcPts val="0"/>
                        </a:spcAft>
                        <a:buFont typeface="Symbol" panose="05050102010706020507" pitchFamily="18" charset="2"/>
                        <a:buChar char=""/>
                      </a:pPr>
                      <a:r>
                        <a:rPr lang="en-US" sz="1400" dirty="0">
                          <a:effectLst/>
                        </a:rPr>
                        <a:t>Odisha and AP/Telangana met reading goal (75 per cent at para or story level) every year</a:t>
                      </a:r>
                      <a:endParaRPr lang="en-IN" sz="1400" dirty="0">
                        <a:effectLst/>
                      </a:endParaRPr>
                    </a:p>
                    <a:p>
                      <a:pPr marL="119063" lvl="0" indent="-119063">
                        <a:lnSpc>
                          <a:spcPct val="115000"/>
                        </a:lnSpc>
                        <a:spcAft>
                          <a:spcPts val="0"/>
                        </a:spcAft>
                        <a:buFont typeface="Symbol" panose="05050102010706020507" pitchFamily="18" charset="2"/>
                        <a:buChar char=""/>
                      </a:pPr>
                      <a:r>
                        <a:rPr lang="en-US" sz="1400" dirty="0">
                          <a:effectLst/>
                        </a:rPr>
                        <a:t>UP, Gujarat and Assam met target 1/3 years. (All states except UP (2013-14) had 60 per cent at para or story level). </a:t>
                      </a:r>
                      <a:endParaRPr lang="en-IN" sz="1400" dirty="0">
                        <a:effectLst/>
                      </a:endParaRPr>
                    </a:p>
                    <a:p>
                      <a:pPr marL="119063" lvl="0" indent="-119063">
                        <a:lnSpc>
                          <a:spcPct val="115000"/>
                        </a:lnSpc>
                        <a:spcAft>
                          <a:spcPts val="0"/>
                        </a:spcAft>
                        <a:buFont typeface="Symbol" panose="05050102010706020507" pitchFamily="18" charset="2"/>
                        <a:buChar char=""/>
                      </a:pPr>
                      <a:r>
                        <a:rPr lang="en-US" sz="1400" dirty="0">
                          <a:effectLst/>
                        </a:rPr>
                        <a:t>6,671 community meetings conducted in (2015-16)</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063" marR="42063" marT="0" marB="0"/>
                </a:tc>
                <a:extLst>
                  <a:ext uri="{0D108BD9-81ED-4DB2-BD59-A6C34878D82A}">
                    <a16:rowId xmlns:a16="http://schemas.microsoft.com/office/drawing/2014/main" val="854349930"/>
                  </a:ext>
                </a:extLst>
              </a:tr>
              <a:tr h="820505">
                <a:tc>
                  <a:txBody>
                    <a:bodyPr/>
                    <a:lstStyle/>
                    <a:p>
                      <a:pPr algn="ctr">
                        <a:lnSpc>
                          <a:spcPct val="107000"/>
                        </a:lnSpc>
                        <a:spcAft>
                          <a:spcPts val="0"/>
                        </a:spcAft>
                      </a:pPr>
                      <a:r>
                        <a:rPr lang="en-IN" sz="1600" dirty="0">
                          <a:effectLst/>
                        </a:rPr>
                        <a:t>Urban ECE</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063" marR="42063" marT="0" marB="0"/>
                </a:tc>
                <a:tc>
                  <a:txBody>
                    <a:bodyPr/>
                    <a:lstStyle/>
                    <a:p>
                      <a:pPr marL="119063" lvl="0" indent="-119063">
                        <a:spcAft>
                          <a:spcPts val="0"/>
                        </a:spcAft>
                        <a:buFont typeface="Symbol" panose="05050102010706020507" pitchFamily="18" charset="2"/>
                        <a:buChar char=""/>
                      </a:pPr>
                      <a:r>
                        <a:rPr lang="en-IN" sz="1400" dirty="0">
                          <a:effectLst/>
                        </a:rPr>
                        <a:t>School readiness among children entering the primary schools and acquisition of basic literacy and numeracy skills among early grades children</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063" marR="42063" marT="0" marB="0"/>
                </a:tc>
                <a:tc>
                  <a:txBody>
                    <a:bodyPr/>
                    <a:lstStyle/>
                    <a:p>
                      <a:pPr marL="119063" lvl="0" indent="-119063">
                        <a:lnSpc>
                          <a:spcPct val="115000"/>
                        </a:lnSpc>
                        <a:spcAft>
                          <a:spcPts val="0"/>
                        </a:spcAft>
                        <a:buFont typeface="Symbol" panose="05050102010706020507" pitchFamily="18" charset="2"/>
                        <a:buChar char=""/>
                      </a:pPr>
                      <a:r>
                        <a:rPr lang="en-US" sz="1400" dirty="0">
                          <a:effectLst/>
                        </a:rPr>
                        <a:t>39,775 children reached through ECE programs (2013-16)</a:t>
                      </a:r>
                      <a:endParaRPr lang="en-IN" sz="1400" dirty="0">
                        <a:effectLst/>
                      </a:endParaRPr>
                    </a:p>
                    <a:p>
                      <a:pPr marL="119063" lvl="0" indent="-119063">
                        <a:lnSpc>
                          <a:spcPct val="115000"/>
                        </a:lnSpc>
                        <a:spcAft>
                          <a:spcPts val="0"/>
                        </a:spcAft>
                        <a:buFont typeface="Symbol" panose="05050102010706020507" pitchFamily="18" charset="2"/>
                        <a:buChar char=""/>
                      </a:pPr>
                      <a:r>
                        <a:rPr lang="en-US" sz="1400" dirty="0">
                          <a:effectLst/>
                        </a:rPr>
                        <a:t>Over 600 units activated (Balwadi, Anganwadi, Balvachan) and teachers trained each program year</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063" marR="42063" marT="0" marB="0"/>
                </a:tc>
                <a:extLst>
                  <a:ext uri="{0D108BD9-81ED-4DB2-BD59-A6C34878D82A}">
                    <a16:rowId xmlns:a16="http://schemas.microsoft.com/office/drawing/2014/main" val="3753337191"/>
                  </a:ext>
                </a:extLst>
              </a:tr>
              <a:tr h="2250972">
                <a:tc>
                  <a:txBody>
                    <a:bodyPr/>
                    <a:lstStyle/>
                    <a:p>
                      <a:pPr algn="ctr">
                        <a:lnSpc>
                          <a:spcPct val="107000"/>
                        </a:lnSpc>
                        <a:spcAft>
                          <a:spcPts val="0"/>
                        </a:spcAft>
                      </a:pPr>
                      <a:r>
                        <a:rPr lang="en-IN" sz="1600" dirty="0">
                          <a:effectLst/>
                        </a:rPr>
                        <a:t>Central Resource Group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063" marR="42063" marT="0" marB="0"/>
                </a:tc>
                <a:tc>
                  <a:txBody>
                    <a:bodyPr/>
                    <a:lstStyle/>
                    <a:p>
                      <a:pPr marL="119063" lvl="0" indent="-119063">
                        <a:spcAft>
                          <a:spcPts val="0"/>
                        </a:spcAft>
                        <a:buFont typeface="Symbol" panose="05050102010706020507" pitchFamily="18" charset="2"/>
                        <a:buChar char=""/>
                      </a:pPr>
                      <a:r>
                        <a:rPr lang="en-IN" sz="1400" dirty="0">
                          <a:effectLst/>
                        </a:rPr>
                        <a:t>Modifying and improving existing interventions to better suit the needs of the beneficiaries and achieving higher learning levels in government schools</a:t>
                      </a:r>
                    </a:p>
                    <a:p>
                      <a:pPr marL="119063" lvl="0" indent="-119063">
                        <a:spcAft>
                          <a:spcPts val="0"/>
                        </a:spcAft>
                        <a:buFont typeface="Symbol" panose="05050102010706020507" pitchFamily="18" charset="2"/>
                        <a:buChar char=""/>
                      </a:pPr>
                      <a:r>
                        <a:rPr lang="en-IN" sz="1400" dirty="0">
                          <a:effectLst/>
                        </a:rPr>
                        <a:t>Advocating for new and innovative teaching practices based on Pratham’s interventions, to achieve large scale impact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063" marR="42063" marT="0" marB="0"/>
                </a:tc>
                <a:tc>
                  <a:txBody>
                    <a:bodyPr/>
                    <a:lstStyle/>
                    <a:p>
                      <a:pPr marL="168275" lvl="0" indent="-168275">
                        <a:spcAft>
                          <a:spcPts val="0"/>
                        </a:spcAft>
                        <a:buFont typeface="Symbol" panose="05050102010706020507" pitchFamily="18" charset="2"/>
                        <a:buChar char=""/>
                      </a:pPr>
                      <a:r>
                        <a:rPr lang="en-IN" sz="1400" dirty="0">
                          <a:effectLst/>
                        </a:rPr>
                        <a:t>Creation of:</a:t>
                      </a:r>
                    </a:p>
                    <a:p>
                      <a:pPr marL="457200" lvl="1" indent="-228600">
                        <a:spcAft>
                          <a:spcPts val="0"/>
                        </a:spcAft>
                        <a:buFont typeface="Courier New" panose="02070309020205020404" pitchFamily="49" charset="0"/>
                        <a:buChar char="o"/>
                      </a:pPr>
                      <a:r>
                        <a:rPr lang="en-IN" sz="1400" dirty="0">
                          <a:effectLst/>
                        </a:rPr>
                        <a:t>All new teaching learning materials for each academic year </a:t>
                      </a:r>
                    </a:p>
                    <a:p>
                      <a:pPr marL="457200" lvl="1" indent="-228600">
                        <a:spcAft>
                          <a:spcPts val="0"/>
                        </a:spcAft>
                        <a:buFont typeface="Courier New" panose="02070309020205020404" pitchFamily="49" charset="0"/>
                        <a:buChar char="o"/>
                      </a:pPr>
                      <a:r>
                        <a:rPr lang="en-IN" sz="1400" dirty="0">
                          <a:effectLst/>
                        </a:rPr>
                        <a:t>Training and instruction manual for government officials and teachers</a:t>
                      </a:r>
                    </a:p>
                    <a:p>
                      <a:pPr marL="457200" lvl="1" indent="-228600">
                        <a:spcAft>
                          <a:spcPts val="0"/>
                        </a:spcAft>
                        <a:buFont typeface="Courier New" panose="02070309020205020404" pitchFamily="49" charset="0"/>
                        <a:buChar char="o"/>
                      </a:pPr>
                      <a:r>
                        <a:rPr lang="en-IN" sz="1400" dirty="0">
                          <a:effectLst/>
                        </a:rPr>
                        <a:t>Monitoring tools and assessment</a:t>
                      </a:r>
                      <a:r>
                        <a:rPr lang="en-IN" sz="1400" spc="-20" dirty="0">
                          <a:effectLst/>
                        </a:rPr>
                        <a:t> </a:t>
                      </a:r>
                      <a:r>
                        <a:rPr lang="en-IN" sz="1400" dirty="0">
                          <a:effectLst/>
                        </a:rPr>
                        <a:t>sheets and </a:t>
                      </a:r>
                    </a:p>
                    <a:p>
                      <a:pPr marL="457200" lvl="1" indent="-228600">
                        <a:spcAft>
                          <a:spcPts val="0"/>
                        </a:spcAft>
                        <a:buFont typeface="Courier New" panose="02070309020205020404" pitchFamily="49" charset="0"/>
                        <a:buChar char="o"/>
                      </a:pPr>
                      <a:r>
                        <a:rPr lang="en-IN" sz="1400" dirty="0">
                          <a:effectLst/>
                        </a:rPr>
                        <a:t>Instructional video for trainings</a:t>
                      </a:r>
                    </a:p>
                    <a:p>
                      <a:pPr marL="168275" lvl="0" indent="-168275">
                        <a:spcAft>
                          <a:spcPts val="0"/>
                        </a:spcAft>
                        <a:buFont typeface="Symbol" panose="05050102010706020507" pitchFamily="18" charset="2"/>
                        <a:buChar char=""/>
                      </a:pPr>
                      <a:r>
                        <a:rPr lang="en-IN" sz="1400" dirty="0">
                          <a:effectLst/>
                        </a:rPr>
                        <a:t>Survey, development and pilot of: </a:t>
                      </a:r>
                    </a:p>
                    <a:p>
                      <a:pPr marL="404813" lvl="1" indent="-171450">
                        <a:spcAft>
                          <a:spcPts val="0"/>
                        </a:spcAft>
                        <a:buFont typeface="Courier New" panose="02070309020205020404" pitchFamily="49" charset="0"/>
                        <a:buChar char="o"/>
                      </a:pPr>
                      <a:r>
                        <a:rPr lang="en-IN" sz="1400" dirty="0">
                          <a:effectLst/>
                        </a:rPr>
                        <a:t>“Comprehensive Model of Early Literacy and</a:t>
                      </a:r>
                      <a:r>
                        <a:rPr lang="en-IN" sz="1400" spc="-40" dirty="0">
                          <a:effectLst/>
                        </a:rPr>
                        <a:t> </a:t>
                      </a:r>
                      <a:r>
                        <a:rPr lang="en-IN" sz="1400" dirty="0">
                          <a:effectLst/>
                        </a:rPr>
                        <a:t>Numeracy” and </a:t>
                      </a:r>
                    </a:p>
                    <a:p>
                      <a:pPr marL="404813" lvl="1" indent="-171450">
                        <a:spcAft>
                          <a:spcPts val="0"/>
                        </a:spcAft>
                        <a:buFont typeface="Courier New" panose="02070309020205020404" pitchFamily="49" charset="0"/>
                        <a:buChar char="o"/>
                      </a:pPr>
                      <a:r>
                        <a:rPr lang="en-IN" sz="1400" dirty="0">
                          <a:effectLst/>
                        </a:rPr>
                        <a:t>“Development of Independent Critical Reading Strategies and Higher Mathematical</a:t>
                      </a:r>
                      <a:r>
                        <a:rPr lang="en-IN" sz="1400" spc="-10" dirty="0">
                          <a:effectLst/>
                        </a:rPr>
                        <a:t> </a:t>
                      </a:r>
                      <a:r>
                        <a:rPr lang="en-IN" sz="1400" dirty="0">
                          <a:effectLst/>
                        </a:rPr>
                        <a:t>Abilities”</a:t>
                      </a:r>
                    </a:p>
                    <a:p>
                      <a:pPr marL="168275" lvl="0" indent="-168275">
                        <a:spcAft>
                          <a:spcPts val="0"/>
                        </a:spcAft>
                        <a:buFont typeface="Symbol" panose="05050102010706020507" pitchFamily="18" charset="2"/>
                        <a:buChar char=""/>
                      </a:pPr>
                      <a:r>
                        <a:rPr lang="en-IN" sz="1400" dirty="0">
                          <a:effectLst/>
                        </a:rPr>
                        <a:t>Thirty-three capacity building trainings to support Read India implementation (2013-16)</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063" marR="42063" marT="0" marB="0"/>
                </a:tc>
                <a:extLst>
                  <a:ext uri="{0D108BD9-81ED-4DB2-BD59-A6C34878D82A}">
                    <a16:rowId xmlns:a16="http://schemas.microsoft.com/office/drawing/2014/main" val="1440875579"/>
                  </a:ext>
                </a:extLst>
              </a:tr>
            </a:tbl>
          </a:graphicData>
        </a:graphic>
      </p:graphicFrame>
    </p:spTree>
    <p:extLst>
      <p:ext uri="{BB962C8B-B14F-4D97-AF65-F5344CB8AC3E}">
        <p14:creationId xmlns:p14="http://schemas.microsoft.com/office/powerpoint/2010/main" val="209496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038600" y="6342702"/>
            <a:ext cx="4114800" cy="365125"/>
          </a:xfrm>
        </p:spPr>
        <p:txBody>
          <a:bodyPr/>
          <a:lstStyle/>
          <a:p>
            <a:r>
              <a:rPr lang="pt-BR" dirty="0"/>
              <a:t>Dubai Cares (Oct 2017)</a:t>
            </a:r>
            <a:endParaRPr lang="en-US" dirty="0"/>
          </a:p>
        </p:txBody>
      </p:sp>
      <p:sp>
        <p:nvSpPr>
          <p:cNvPr id="6" name="TextBox 5"/>
          <p:cNvSpPr txBox="1"/>
          <p:nvPr/>
        </p:nvSpPr>
        <p:spPr>
          <a:xfrm>
            <a:off x="512619" y="549776"/>
            <a:ext cx="9276243" cy="477054"/>
          </a:xfrm>
          <a:prstGeom prst="rect">
            <a:avLst/>
          </a:prstGeom>
          <a:noFill/>
        </p:spPr>
        <p:txBody>
          <a:bodyPr wrap="square" rtlCol="0">
            <a:spAutoFit/>
          </a:bodyPr>
          <a:lstStyle/>
          <a:p>
            <a:r>
              <a:rPr lang="en-US" sz="2500" dirty="0">
                <a:solidFill>
                  <a:srgbClr val="C00000"/>
                </a:solidFill>
                <a:latin typeface="Aharoni" panose="02010803020104030203" pitchFamily="2" charset="-79"/>
                <a:cs typeface="Aharoni" panose="02010803020104030203" pitchFamily="2" charset="-79"/>
              </a:rPr>
              <a:t>Evaluation Findings: Success &amp; Effectiveness</a:t>
            </a:r>
            <a:endParaRPr lang="en-US" sz="2400" dirty="0">
              <a:solidFill>
                <a:srgbClr val="C00000"/>
              </a:solidFill>
              <a:latin typeface="Aharoni" panose="02010803020104030203" pitchFamily="2" charset="-79"/>
              <a:cs typeface="Aharoni" panose="02010803020104030203" pitchFamily="2" charset="-79"/>
            </a:endParaRPr>
          </a:p>
        </p:txBody>
      </p:sp>
      <p:sp>
        <p:nvSpPr>
          <p:cNvPr id="11" name="Date Placeholder 10"/>
          <p:cNvSpPr>
            <a:spLocks noGrp="1"/>
          </p:cNvSpPr>
          <p:nvPr>
            <p:ph type="dt" sz="half" idx="10"/>
          </p:nvPr>
        </p:nvSpPr>
        <p:spPr/>
        <p:txBody>
          <a:bodyPr/>
          <a:lstStyle/>
          <a:p>
            <a:r>
              <a:rPr lang="en-US" dirty="0"/>
              <a:t>Altamont Group: Final Report Presentation </a:t>
            </a:r>
          </a:p>
        </p:txBody>
      </p:sp>
      <p:sp>
        <p:nvSpPr>
          <p:cNvPr id="22" name="Rectangle 21"/>
          <p:cNvSpPr/>
          <p:nvPr/>
        </p:nvSpPr>
        <p:spPr>
          <a:xfrm>
            <a:off x="0" y="0"/>
            <a:ext cx="12192000" cy="213094"/>
          </a:xfrm>
          <a:prstGeom prst="rect">
            <a:avLst/>
          </a:prstGeom>
          <a:solidFill>
            <a:srgbClr val="6C92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3" name="Diagram 22"/>
          <p:cNvGraphicFramePr/>
          <p:nvPr>
            <p:extLst/>
          </p:nvPr>
        </p:nvGraphicFramePr>
        <p:xfrm>
          <a:off x="10679817" y="-265327"/>
          <a:ext cx="2384945" cy="1746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70A20F40-647C-4073-B0CE-DAA032B89257}" type="slidenum">
              <a:rPr lang="en-US" smtClean="0"/>
              <a:pPr/>
              <a:t>17</a:t>
            </a:fld>
            <a:endParaRPr lang="en-US" dirty="0"/>
          </a:p>
        </p:txBody>
      </p:sp>
      <p:pic>
        <p:nvPicPr>
          <p:cNvPr id="3" name="Picture 2">
            <a:extLst>
              <a:ext uri="{FF2B5EF4-FFF2-40B4-BE49-F238E27FC236}">
                <a16:creationId xmlns:a16="http://schemas.microsoft.com/office/drawing/2014/main" id="{34AC93F6-3E02-48B2-B59D-E8D972CC0709}"/>
              </a:ext>
            </a:extLst>
          </p:cNvPr>
          <p:cNvPicPr>
            <a:picLocks noChangeAspect="1"/>
          </p:cNvPicPr>
          <p:nvPr/>
        </p:nvPicPr>
        <p:blipFill>
          <a:blip r:embed="rId8"/>
          <a:stretch>
            <a:fillRect/>
          </a:stretch>
        </p:blipFill>
        <p:spPr>
          <a:xfrm>
            <a:off x="2383047" y="1752170"/>
            <a:ext cx="7405815" cy="4150070"/>
          </a:xfrm>
          <a:prstGeom prst="rect">
            <a:avLst/>
          </a:prstGeom>
        </p:spPr>
      </p:pic>
      <p:sp>
        <p:nvSpPr>
          <p:cNvPr id="7" name="TextBox 6">
            <a:extLst>
              <a:ext uri="{FF2B5EF4-FFF2-40B4-BE49-F238E27FC236}">
                <a16:creationId xmlns:a16="http://schemas.microsoft.com/office/drawing/2014/main" id="{331B36C6-035A-4456-92C0-DD4AE0790EA8}"/>
              </a:ext>
            </a:extLst>
          </p:cNvPr>
          <p:cNvSpPr txBox="1"/>
          <p:nvPr/>
        </p:nvSpPr>
        <p:spPr>
          <a:xfrm>
            <a:off x="547816" y="1227527"/>
            <a:ext cx="6067168" cy="400110"/>
          </a:xfrm>
          <a:prstGeom prst="rect">
            <a:avLst/>
          </a:prstGeom>
          <a:noFill/>
        </p:spPr>
        <p:txBody>
          <a:bodyPr wrap="square" rtlCol="0">
            <a:spAutoFit/>
          </a:bodyPr>
          <a:lstStyle/>
          <a:p>
            <a:r>
              <a:rPr lang="en-IN" sz="2000" b="1" dirty="0"/>
              <a:t>Snapshot of </a:t>
            </a:r>
            <a:r>
              <a:rPr lang="en-IN" sz="2000" b="1" dirty="0" err="1"/>
              <a:t>Balwadi</a:t>
            </a:r>
            <a:r>
              <a:rPr lang="en-IN" sz="2000" b="1" dirty="0"/>
              <a:t> Assessment Results</a:t>
            </a:r>
            <a:r>
              <a:rPr lang="en-IN" dirty="0"/>
              <a:t>: </a:t>
            </a:r>
          </a:p>
        </p:txBody>
      </p:sp>
    </p:spTree>
    <p:extLst>
      <p:ext uri="{BB962C8B-B14F-4D97-AF65-F5344CB8AC3E}">
        <p14:creationId xmlns:p14="http://schemas.microsoft.com/office/powerpoint/2010/main" val="4003487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038600" y="6342702"/>
            <a:ext cx="4114800" cy="365125"/>
          </a:xfrm>
        </p:spPr>
        <p:txBody>
          <a:bodyPr/>
          <a:lstStyle/>
          <a:p>
            <a:r>
              <a:rPr lang="pt-BR" dirty="0"/>
              <a:t>Dubai Cares (Oct 2017)</a:t>
            </a:r>
            <a:endParaRPr lang="en-US" dirty="0"/>
          </a:p>
        </p:txBody>
      </p:sp>
      <p:sp>
        <p:nvSpPr>
          <p:cNvPr id="6" name="TextBox 5"/>
          <p:cNvSpPr txBox="1"/>
          <p:nvPr/>
        </p:nvSpPr>
        <p:spPr>
          <a:xfrm>
            <a:off x="512619" y="549776"/>
            <a:ext cx="9276243" cy="477054"/>
          </a:xfrm>
          <a:prstGeom prst="rect">
            <a:avLst/>
          </a:prstGeom>
          <a:noFill/>
        </p:spPr>
        <p:txBody>
          <a:bodyPr wrap="square" rtlCol="0">
            <a:spAutoFit/>
          </a:bodyPr>
          <a:lstStyle/>
          <a:p>
            <a:r>
              <a:rPr lang="en-US" sz="2500" dirty="0">
                <a:solidFill>
                  <a:srgbClr val="C00000"/>
                </a:solidFill>
                <a:latin typeface="Aharoni" panose="02010803020104030203" pitchFamily="2" charset="-79"/>
                <a:cs typeface="Aharoni" panose="02010803020104030203" pitchFamily="2" charset="-79"/>
              </a:rPr>
              <a:t>Evaluation Findings: Success &amp; Effectiveness</a:t>
            </a:r>
            <a:endParaRPr lang="en-US" sz="2400" dirty="0">
              <a:solidFill>
                <a:srgbClr val="C00000"/>
              </a:solidFill>
              <a:latin typeface="Aharoni" panose="02010803020104030203" pitchFamily="2" charset="-79"/>
              <a:cs typeface="Aharoni" panose="02010803020104030203" pitchFamily="2" charset="-79"/>
            </a:endParaRPr>
          </a:p>
        </p:txBody>
      </p:sp>
      <p:sp>
        <p:nvSpPr>
          <p:cNvPr id="11" name="Date Placeholder 10"/>
          <p:cNvSpPr>
            <a:spLocks noGrp="1"/>
          </p:cNvSpPr>
          <p:nvPr>
            <p:ph type="dt" sz="half" idx="10"/>
          </p:nvPr>
        </p:nvSpPr>
        <p:spPr/>
        <p:txBody>
          <a:bodyPr/>
          <a:lstStyle/>
          <a:p>
            <a:r>
              <a:rPr lang="en-US" dirty="0"/>
              <a:t>Altamont Group: Final Report Presentation </a:t>
            </a:r>
          </a:p>
        </p:txBody>
      </p:sp>
      <p:sp>
        <p:nvSpPr>
          <p:cNvPr id="22" name="Rectangle 21"/>
          <p:cNvSpPr/>
          <p:nvPr/>
        </p:nvSpPr>
        <p:spPr>
          <a:xfrm>
            <a:off x="0" y="0"/>
            <a:ext cx="12192000" cy="213094"/>
          </a:xfrm>
          <a:prstGeom prst="rect">
            <a:avLst/>
          </a:prstGeom>
          <a:solidFill>
            <a:srgbClr val="6C92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3" name="Diagram 22"/>
          <p:cNvGraphicFramePr/>
          <p:nvPr>
            <p:extLst/>
          </p:nvPr>
        </p:nvGraphicFramePr>
        <p:xfrm>
          <a:off x="9788862" y="250487"/>
          <a:ext cx="2384945" cy="1746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70A20F40-647C-4073-B0CE-DAA032B89257}" type="slidenum">
              <a:rPr lang="en-US" smtClean="0"/>
              <a:pPr/>
              <a:t>18</a:t>
            </a:fld>
            <a:endParaRPr lang="en-US" dirty="0"/>
          </a:p>
        </p:txBody>
      </p:sp>
      <p:pic>
        <p:nvPicPr>
          <p:cNvPr id="10" name="Picture 9">
            <a:extLst>
              <a:ext uri="{FF2B5EF4-FFF2-40B4-BE49-F238E27FC236}">
                <a16:creationId xmlns:a16="http://schemas.microsoft.com/office/drawing/2014/main" id="{0494A2E0-3D03-4BDF-B1D3-DDCC60330039}"/>
              </a:ext>
            </a:extLst>
          </p:cNvPr>
          <p:cNvPicPr/>
          <p:nvPr/>
        </p:nvPicPr>
        <p:blipFill rotWithShape="1">
          <a:blip r:embed="rId8" cstate="email">
            <a:extLst>
              <a:ext uri="{28A0092B-C50C-407E-A947-70E740481C1C}">
                <a14:useLocalDpi xmlns:a14="http://schemas.microsoft.com/office/drawing/2010/main"/>
              </a:ext>
            </a:extLst>
          </a:blip>
          <a:srcRect/>
          <a:stretch/>
        </p:blipFill>
        <p:spPr bwMode="auto">
          <a:xfrm>
            <a:off x="1915299" y="1995021"/>
            <a:ext cx="7873563" cy="4092595"/>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F233C14F-AC7B-458A-AF4C-82AE1FD01CAD}"/>
              </a:ext>
            </a:extLst>
          </p:cNvPr>
          <p:cNvSpPr txBox="1"/>
          <p:nvPr/>
        </p:nvSpPr>
        <p:spPr>
          <a:xfrm>
            <a:off x="512619" y="1362997"/>
            <a:ext cx="8217244" cy="400110"/>
          </a:xfrm>
          <a:prstGeom prst="rect">
            <a:avLst/>
          </a:prstGeom>
          <a:noFill/>
        </p:spPr>
        <p:txBody>
          <a:bodyPr wrap="square" rtlCol="0">
            <a:spAutoFit/>
          </a:bodyPr>
          <a:lstStyle/>
          <a:p>
            <a:r>
              <a:rPr lang="en-IN" sz="2000" b="1" dirty="0"/>
              <a:t>Changes in Reading Levels from Baseline to End line, by State (2013-16): </a:t>
            </a:r>
          </a:p>
        </p:txBody>
      </p:sp>
    </p:spTree>
    <p:extLst>
      <p:ext uri="{BB962C8B-B14F-4D97-AF65-F5344CB8AC3E}">
        <p14:creationId xmlns:p14="http://schemas.microsoft.com/office/powerpoint/2010/main" val="155254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038600" y="6342702"/>
            <a:ext cx="4114800" cy="365125"/>
          </a:xfrm>
        </p:spPr>
        <p:txBody>
          <a:bodyPr/>
          <a:lstStyle/>
          <a:p>
            <a:r>
              <a:rPr lang="pt-BR" dirty="0"/>
              <a:t>Dubai Cares (Oct 2017)</a:t>
            </a:r>
            <a:endParaRPr lang="en-US" dirty="0"/>
          </a:p>
        </p:txBody>
      </p:sp>
      <p:sp>
        <p:nvSpPr>
          <p:cNvPr id="6" name="TextBox 5"/>
          <p:cNvSpPr txBox="1"/>
          <p:nvPr/>
        </p:nvSpPr>
        <p:spPr>
          <a:xfrm>
            <a:off x="512619" y="549776"/>
            <a:ext cx="9276243" cy="477054"/>
          </a:xfrm>
          <a:prstGeom prst="rect">
            <a:avLst/>
          </a:prstGeom>
          <a:noFill/>
        </p:spPr>
        <p:txBody>
          <a:bodyPr wrap="square" rtlCol="0">
            <a:spAutoFit/>
          </a:bodyPr>
          <a:lstStyle/>
          <a:p>
            <a:r>
              <a:rPr lang="en-US" sz="2500" dirty="0">
                <a:solidFill>
                  <a:srgbClr val="C00000"/>
                </a:solidFill>
                <a:latin typeface="Aharoni" panose="02010803020104030203" pitchFamily="2" charset="-79"/>
                <a:cs typeface="Aharoni" panose="02010803020104030203" pitchFamily="2" charset="-79"/>
              </a:rPr>
              <a:t>Evaluation Findings: Success &amp; Effectiveness</a:t>
            </a:r>
            <a:endParaRPr lang="en-US" sz="2400" dirty="0">
              <a:solidFill>
                <a:srgbClr val="C00000"/>
              </a:solidFill>
              <a:latin typeface="Aharoni" panose="02010803020104030203" pitchFamily="2" charset="-79"/>
              <a:cs typeface="Aharoni" panose="02010803020104030203" pitchFamily="2" charset="-79"/>
            </a:endParaRPr>
          </a:p>
        </p:txBody>
      </p:sp>
      <p:sp>
        <p:nvSpPr>
          <p:cNvPr id="11" name="Date Placeholder 10"/>
          <p:cNvSpPr>
            <a:spLocks noGrp="1"/>
          </p:cNvSpPr>
          <p:nvPr>
            <p:ph type="dt" sz="half" idx="10"/>
          </p:nvPr>
        </p:nvSpPr>
        <p:spPr/>
        <p:txBody>
          <a:bodyPr/>
          <a:lstStyle/>
          <a:p>
            <a:r>
              <a:rPr lang="en-US" dirty="0"/>
              <a:t>Altamont Group: Final Report Presentation </a:t>
            </a:r>
          </a:p>
        </p:txBody>
      </p:sp>
      <p:sp>
        <p:nvSpPr>
          <p:cNvPr id="22" name="Rectangle 21"/>
          <p:cNvSpPr/>
          <p:nvPr/>
        </p:nvSpPr>
        <p:spPr>
          <a:xfrm>
            <a:off x="0" y="0"/>
            <a:ext cx="12192000" cy="213094"/>
          </a:xfrm>
          <a:prstGeom prst="rect">
            <a:avLst/>
          </a:prstGeom>
          <a:solidFill>
            <a:srgbClr val="6C92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3" name="Diagram 22"/>
          <p:cNvGraphicFramePr/>
          <p:nvPr>
            <p:extLst/>
          </p:nvPr>
        </p:nvGraphicFramePr>
        <p:xfrm>
          <a:off x="9788862" y="250487"/>
          <a:ext cx="2384945" cy="1746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70A20F40-647C-4073-B0CE-DAA032B89257}" type="slidenum">
              <a:rPr lang="en-US" smtClean="0"/>
              <a:pPr/>
              <a:t>19</a:t>
            </a:fld>
            <a:endParaRPr lang="en-US" dirty="0"/>
          </a:p>
        </p:txBody>
      </p:sp>
      <p:pic>
        <p:nvPicPr>
          <p:cNvPr id="9" name="Picture 8">
            <a:extLst>
              <a:ext uri="{FF2B5EF4-FFF2-40B4-BE49-F238E27FC236}">
                <a16:creationId xmlns:a16="http://schemas.microsoft.com/office/drawing/2014/main" id="{23AFA388-3FBC-49F1-BF9B-5A0C63A1D1EC}"/>
              </a:ext>
            </a:extLst>
          </p:cNvPr>
          <p:cNvPicPr/>
          <p:nvPr/>
        </p:nvPicPr>
        <p:blipFill>
          <a:blip r:embed="rId8">
            <a:extLst>
              <a:ext uri="{28A0092B-C50C-407E-A947-70E740481C1C}">
                <a14:useLocalDpi xmlns:a14="http://schemas.microsoft.com/office/drawing/2010/main"/>
              </a:ext>
            </a:extLst>
          </a:blip>
          <a:srcRect/>
          <a:stretch>
            <a:fillRect/>
          </a:stretch>
        </p:blipFill>
        <p:spPr bwMode="auto">
          <a:xfrm>
            <a:off x="336265" y="1294818"/>
            <a:ext cx="9885146" cy="4766248"/>
          </a:xfrm>
          <a:prstGeom prst="rect">
            <a:avLst/>
          </a:prstGeom>
          <a:noFill/>
          <a:ln>
            <a:noFill/>
          </a:ln>
        </p:spPr>
      </p:pic>
    </p:spTree>
    <p:extLst>
      <p:ext uri="{BB962C8B-B14F-4D97-AF65-F5344CB8AC3E}">
        <p14:creationId xmlns:p14="http://schemas.microsoft.com/office/powerpoint/2010/main" val="2429160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729049" y="593056"/>
            <a:ext cx="9655728" cy="471469"/>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5563737" y="1064525"/>
            <a:ext cx="4821040" cy="524074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p:cNvSpPr/>
          <p:nvPr/>
        </p:nvSpPr>
        <p:spPr>
          <a:xfrm>
            <a:off x="729049" y="1064525"/>
            <a:ext cx="4821040" cy="524074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ooter Placeholder 3"/>
          <p:cNvSpPr>
            <a:spLocks noGrp="1"/>
          </p:cNvSpPr>
          <p:nvPr>
            <p:ph type="ftr" sz="quarter" idx="11"/>
          </p:nvPr>
        </p:nvSpPr>
        <p:spPr/>
        <p:txBody>
          <a:bodyPr/>
          <a:lstStyle/>
          <a:p>
            <a:r>
              <a:rPr lang="pt-BR" dirty="0"/>
              <a:t>Dubai Cares (Oct 2017)</a:t>
            </a:r>
            <a:endParaRPr lang="en-US" dirty="0"/>
          </a:p>
        </p:txBody>
      </p:sp>
      <p:sp>
        <p:nvSpPr>
          <p:cNvPr id="6" name="Rectangle 5"/>
          <p:cNvSpPr/>
          <p:nvPr/>
        </p:nvSpPr>
        <p:spPr>
          <a:xfrm>
            <a:off x="825689" y="938295"/>
            <a:ext cx="4724400" cy="5878532"/>
          </a:xfrm>
          <a:prstGeom prst="rect">
            <a:avLst/>
          </a:prstGeom>
        </p:spPr>
        <p:txBody>
          <a:bodyPr wrap="square">
            <a:spAutoFit/>
          </a:bodyPr>
          <a:lstStyle/>
          <a:p>
            <a:endParaRPr lang="en-US" sz="1000" b="1" dirty="0">
              <a:cs typeface="Arial" pitchFamily="34" charset="0"/>
            </a:endParaRPr>
          </a:p>
          <a:p>
            <a:r>
              <a:rPr lang="en-US" sz="1400" b="1" dirty="0">
                <a:solidFill>
                  <a:srgbClr val="00B050"/>
                </a:solidFill>
                <a:cs typeface="Arial" pitchFamily="34" charset="0"/>
              </a:rPr>
              <a:t>Disclaimer </a:t>
            </a:r>
          </a:p>
          <a:p>
            <a:r>
              <a:rPr lang="en-US" sz="1100" dirty="0">
                <a:cs typeface="Arial" pitchFamily="34" charset="0"/>
              </a:rPr>
              <a:t>The information, material and content provided on this Presentation is for informational purposes only and do not constitute or form part of a distribution or an offer or solicitation to buy or sell any shares or units of any security to any person in any jurisdiction. In addition, this Presentation is not intended to any persons in which such communication would be contrary to local law or regulation</a:t>
            </a:r>
            <a:r>
              <a:rPr lang="en-US" sz="1000" dirty="0">
                <a:cs typeface="Arial" pitchFamily="34" charset="0"/>
              </a:rPr>
              <a:t>.</a:t>
            </a:r>
          </a:p>
          <a:p>
            <a:endParaRPr lang="en-US" sz="1000" dirty="0">
              <a:cs typeface="Arial" pitchFamily="34" charset="0"/>
            </a:endParaRPr>
          </a:p>
          <a:p>
            <a:r>
              <a:rPr lang="en-US" sz="1400" b="1" dirty="0">
                <a:solidFill>
                  <a:srgbClr val="00B050"/>
                </a:solidFill>
                <a:cs typeface="Arial" pitchFamily="34" charset="0"/>
              </a:rPr>
              <a:t>Disclaimer of Liability</a:t>
            </a:r>
          </a:p>
          <a:p>
            <a:r>
              <a:rPr lang="en-US" sz="1100" dirty="0">
                <a:cs typeface="Arial" pitchFamily="34" charset="0"/>
              </a:rPr>
              <a:t>The information, material and content, provided or accessed through this Presentation is provided "as is". The disclosing party makes no representation and accepts no liability for the information, material and content provided on or accessed through this Presentation and does not guarantee the validity, accuracy, completeness or timeliness of any such information, material or content or as to its merchantability or use for any particular purpose. The disclosing party accepts no liability whatsoever for any loss, damage, expenses or otherwise arising from the use of material presented in this Presentation.</a:t>
            </a:r>
          </a:p>
          <a:p>
            <a:endParaRPr lang="en-US" sz="1100" dirty="0">
              <a:cs typeface="Arial" pitchFamily="34" charset="0"/>
            </a:endParaRPr>
          </a:p>
          <a:p>
            <a:r>
              <a:rPr lang="en-US" sz="1100" dirty="0">
                <a:cs typeface="Arial" pitchFamily="34" charset="0"/>
              </a:rPr>
              <a:t>All statements of opinion and/or belief contained in this Presentation and all views expressed and all projections, forecasts or statements relating to expectations regarding future events or the possible future operation or performance represent the disclosing party's own assessment and interpretation of information available to it as of the date of this Presentation. No representation is made or assurance given that such statements, views, projections or forecasts are correct, or that the objectives of this Presentation will be achieved. Recipients of this Presentation must determine for themselves what reliance they should place on such statements, views, projections or forecasts and no responsibility is accepted by the disclosing party in respect thereof.</a:t>
            </a:r>
          </a:p>
          <a:p>
            <a:endParaRPr lang="en-US" sz="1100" dirty="0">
              <a:cs typeface="Arial" pitchFamily="34" charset="0"/>
            </a:endParaRPr>
          </a:p>
          <a:p>
            <a:r>
              <a:rPr lang="en-US" sz="1100" dirty="0">
                <a:cs typeface="Arial" pitchFamily="34" charset="0"/>
              </a:rPr>
              <a:t> </a:t>
            </a:r>
          </a:p>
          <a:p>
            <a:endParaRPr lang="en-US" sz="1000" dirty="0">
              <a:cs typeface="Arial" pitchFamily="34" charset="0"/>
            </a:endParaRPr>
          </a:p>
          <a:p>
            <a:endParaRPr lang="en-US" sz="1000" dirty="0">
              <a:cs typeface="Arial" pitchFamily="34" charset="0"/>
            </a:endParaRPr>
          </a:p>
        </p:txBody>
      </p:sp>
      <p:sp>
        <p:nvSpPr>
          <p:cNvPr id="2" name="Date Placeholder 1"/>
          <p:cNvSpPr>
            <a:spLocks noGrp="1"/>
          </p:cNvSpPr>
          <p:nvPr>
            <p:ph type="dt" sz="half" idx="10"/>
          </p:nvPr>
        </p:nvSpPr>
        <p:spPr/>
        <p:txBody>
          <a:bodyPr/>
          <a:lstStyle/>
          <a:p>
            <a:r>
              <a:rPr lang="en-US" dirty="0"/>
              <a:t>Altamont Group: Final Report Presentation</a:t>
            </a:r>
          </a:p>
        </p:txBody>
      </p:sp>
      <p:sp>
        <p:nvSpPr>
          <p:cNvPr id="9" name="Rectangle 8"/>
          <p:cNvSpPr/>
          <p:nvPr/>
        </p:nvSpPr>
        <p:spPr>
          <a:xfrm>
            <a:off x="5670643" y="938295"/>
            <a:ext cx="4724400" cy="5570756"/>
          </a:xfrm>
          <a:prstGeom prst="rect">
            <a:avLst/>
          </a:prstGeom>
        </p:spPr>
        <p:txBody>
          <a:bodyPr wrap="square">
            <a:spAutoFit/>
          </a:bodyPr>
          <a:lstStyle/>
          <a:p>
            <a:endParaRPr lang="en-US" sz="1100" dirty="0">
              <a:cs typeface="Arial" pitchFamily="34" charset="0"/>
            </a:endParaRPr>
          </a:p>
          <a:p>
            <a:r>
              <a:rPr lang="en-US" sz="1100" dirty="0">
                <a:cs typeface="Arial" pitchFamily="34" charset="0"/>
              </a:rPr>
              <a:t>This presentation is subject to regular updating and revisions. The disclosing party maintains the right to modify or delete material in similar such presentation at any time and without giving notice.</a:t>
            </a:r>
          </a:p>
          <a:p>
            <a:r>
              <a:rPr lang="en-US" sz="1100" dirty="0">
                <a:cs typeface="Arial" pitchFamily="34" charset="0"/>
              </a:rPr>
              <a:t>Altamont Group services may vary depending on jurisdictional financial regulatory requirements. In certain jurisdictions and pending regulatory applications and registrations, Altamont Group services may be limited to offering consulting services (strategic or other) to its clients.</a:t>
            </a:r>
          </a:p>
          <a:p>
            <a:endParaRPr lang="en-US" sz="1100" b="1" dirty="0">
              <a:solidFill>
                <a:schemeClr val="accent6">
                  <a:lumMod val="50000"/>
                </a:schemeClr>
              </a:solidFill>
              <a:cs typeface="Arial" pitchFamily="34" charset="0"/>
            </a:endParaRPr>
          </a:p>
          <a:p>
            <a:r>
              <a:rPr lang="en-US" sz="1400" b="1" dirty="0">
                <a:solidFill>
                  <a:srgbClr val="00B050"/>
                </a:solidFill>
                <a:cs typeface="Arial" pitchFamily="34" charset="0"/>
              </a:rPr>
              <a:t>Intellectual Property</a:t>
            </a:r>
            <a:r>
              <a:rPr lang="en-US" sz="1100" b="1" dirty="0">
                <a:solidFill>
                  <a:srgbClr val="00B050"/>
                </a:solidFill>
                <a:cs typeface="Arial" pitchFamily="34" charset="0"/>
              </a:rPr>
              <a:t> </a:t>
            </a:r>
          </a:p>
          <a:p>
            <a:r>
              <a:rPr lang="en-US" sz="1100" dirty="0">
                <a:cs typeface="Arial" pitchFamily="34" charset="0"/>
              </a:rPr>
              <a:t>The disclosing party reserves all copyright, trademark, patent, intellectual and other property rights in the information, material or content provided or accessed through this Presentation. Save for any copying, distribution, or transmission that occurs automatically through your accessing this Presentation, any modification, reformatting, copying, displaying, distributing, transmitting, publishing, licensing, creating derivative works from, transferring or selling any material or content obtained from this Presentation is strictly prohibited.</a:t>
            </a:r>
          </a:p>
          <a:p>
            <a:endParaRPr lang="en-US" sz="1000" dirty="0">
              <a:cs typeface="Arial" pitchFamily="34" charset="0"/>
            </a:endParaRPr>
          </a:p>
          <a:p>
            <a:r>
              <a:rPr lang="en-US" sz="1400" b="1" dirty="0">
                <a:solidFill>
                  <a:srgbClr val="00B050"/>
                </a:solidFill>
                <a:cs typeface="Arial" pitchFamily="34" charset="0"/>
              </a:rPr>
              <a:t>General</a:t>
            </a:r>
            <a:r>
              <a:rPr lang="en-US" sz="1100" b="1" dirty="0">
                <a:solidFill>
                  <a:srgbClr val="00B050"/>
                </a:solidFill>
                <a:cs typeface="Arial" pitchFamily="34" charset="0"/>
              </a:rPr>
              <a:t> </a:t>
            </a:r>
          </a:p>
          <a:p>
            <a:r>
              <a:rPr lang="en-US" sz="1100" dirty="0">
                <a:cs typeface="Arial" pitchFamily="34" charset="0"/>
              </a:rPr>
              <a:t>These disclaimers and conditions should be read in conjunction with any disclaimers and footnotes contained in the information, material or content accessed in or from this Presentation. If any of the terms of these disclaimers and conditions should be determined to be invalid, illegal or otherwise unenforceable by reason of the laws of any jurisdiction or country in which such disclaimers and conditions are or might be effective, then to the extent of such invalidity, illegality or unenforceability, and in relation to such jurisdiction or country only, such disclaimers or conditions shall be deleted and severed from the rest of the relevant disclaimers and conditions and the remaining disclaimers and conditions shall survive, remain in full force and effect and continue to be binding and enforceable</a:t>
            </a:r>
            <a:r>
              <a:rPr lang="en-US" sz="1000" dirty="0">
                <a:cs typeface="Arial" pitchFamily="34" charset="0"/>
              </a:rPr>
              <a:t>. </a:t>
            </a:r>
          </a:p>
          <a:p>
            <a:endParaRPr lang="en-US" sz="1000" b="1" dirty="0">
              <a:cs typeface="Arial" pitchFamily="34" charset="0"/>
            </a:endParaRPr>
          </a:p>
        </p:txBody>
      </p:sp>
      <p:sp>
        <p:nvSpPr>
          <p:cNvPr id="10" name="TextBox 9"/>
          <p:cNvSpPr txBox="1"/>
          <p:nvPr/>
        </p:nvSpPr>
        <p:spPr>
          <a:xfrm>
            <a:off x="771097" y="688592"/>
            <a:ext cx="9670724" cy="292388"/>
          </a:xfrm>
          <a:prstGeom prst="rect">
            <a:avLst/>
          </a:prstGeom>
          <a:noFill/>
        </p:spPr>
        <p:txBody>
          <a:bodyPr wrap="none" rtlCol="0">
            <a:spAutoFit/>
          </a:bodyPr>
          <a:lstStyle/>
          <a:p>
            <a:r>
              <a:rPr lang="en-US" sz="1300" b="1" dirty="0">
                <a:solidFill>
                  <a:srgbClr val="00B050"/>
                </a:solidFill>
                <a:cs typeface="Arial" pitchFamily="34" charset="0"/>
              </a:rPr>
              <a:t>By accessing and reviewing the materials contained in this Presentation, the recipient agrees to the following Disclaimers and Conditions:</a:t>
            </a:r>
          </a:p>
        </p:txBody>
      </p:sp>
      <p:sp>
        <p:nvSpPr>
          <p:cNvPr id="16" name="Rectangle 15"/>
          <p:cNvSpPr/>
          <p:nvPr/>
        </p:nvSpPr>
        <p:spPr>
          <a:xfrm>
            <a:off x="0" y="0"/>
            <a:ext cx="12192000" cy="213094"/>
          </a:xfrm>
          <a:prstGeom prst="rect">
            <a:avLst/>
          </a:prstGeom>
          <a:solidFill>
            <a:srgbClr val="6C9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Diagram 16"/>
          <p:cNvGraphicFramePr/>
          <p:nvPr>
            <p:extLst>
              <p:ext uri="{D42A27DB-BD31-4B8C-83A1-F6EECF244321}">
                <p14:modId xmlns:p14="http://schemas.microsoft.com/office/powerpoint/2010/main" val="1731632966"/>
              </p:ext>
            </p:extLst>
          </p:nvPr>
        </p:nvGraphicFramePr>
        <p:xfrm>
          <a:off x="9788862" y="250487"/>
          <a:ext cx="2384945" cy="1746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70A20F40-647C-4073-B0CE-DAA032B89257}" type="slidenum">
              <a:rPr lang="en-US" smtClean="0"/>
              <a:pPr/>
              <a:t>2</a:t>
            </a:fld>
            <a:endParaRPr lang="en-US" dirty="0"/>
          </a:p>
        </p:txBody>
      </p:sp>
    </p:spTree>
    <p:extLst>
      <p:ext uri="{BB962C8B-B14F-4D97-AF65-F5344CB8AC3E}">
        <p14:creationId xmlns:p14="http://schemas.microsoft.com/office/powerpoint/2010/main" val="150465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038600" y="6342702"/>
            <a:ext cx="4114800" cy="365125"/>
          </a:xfrm>
        </p:spPr>
        <p:txBody>
          <a:bodyPr/>
          <a:lstStyle/>
          <a:p>
            <a:r>
              <a:rPr lang="pt-BR" dirty="0"/>
              <a:t>Dubai Cares (Oct 2017)</a:t>
            </a:r>
            <a:endParaRPr lang="en-US" dirty="0"/>
          </a:p>
        </p:txBody>
      </p:sp>
      <p:sp>
        <p:nvSpPr>
          <p:cNvPr id="6" name="TextBox 5"/>
          <p:cNvSpPr txBox="1"/>
          <p:nvPr/>
        </p:nvSpPr>
        <p:spPr>
          <a:xfrm>
            <a:off x="512619" y="549776"/>
            <a:ext cx="9276243" cy="477054"/>
          </a:xfrm>
          <a:prstGeom prst="rect">
            <a:avLst/>
          </a:prstGeom>
          <a:noFill/>
        </p:spPr>
        <p:txBody>
          <a:bodyPr wrap="square" rtlCol="0">
            <a:spAutoFit/>
          </a:bodyPr>
          <a:lstStyle/>
          <a:p>
            <a:r>
              <a:rPr lang="en-US" sz="2500" dirty="0">
                <a:solidFill>
                  <a:srgbClr val="C00000"/>
                </a:solidFill>
                <a:latin typeface="Aharoni" panose="02010803020104030203" pitchFamily="2" charset="-79"/>
                <a:cs typeface="Aharoni" panose="02010803020104030203" pitchFamily="2" charset="-79"/>
              </a:rPr>
              <a:t>Evaluation Findings: Success &amp; Effectiveness</a:t>
            </a:r>
            <a:endParaRPr lang="en-US" sz="2400" dirty="0">
              <a:solidFill>
                <a:srgbClr val="C00000"/>
              </a:solidFill>
              <a:latin typeface="Aharoni" panose="02010803020104030203" pitchFamily="2" charset="-79"/>
              <a:cs typeface="Aharoni" panose="02010803020104030203" pitchFamily="2" charset="-79"/>
            </a:endParaRPr>
          </a:p>
        </p:txBody>
      </p:sp>
      <p:sp>
        <p:nvSpPr>
          <p:cNvPr id="11" name="Date Placeholder 10"/>
          <p:cNvSpPr>
            <a:spLocks noGrp="1"/>
          </p:cNvSpPr>
          <p:nvPr>
            <p:ph type="dt" sz="half" idx="10"/>
          </p:nvPr>
        </p:nvSpPr>
        <p:spPr/>
        <p:txBody>
          <a:bodyPr/>
          <a:lstStyle/>
          <a:p>
            <a:r>
              <a:rPr lang="en-US" dirty="0"/>
              <a:t>Altamont Group: Final Report  Presentation </a:t>
            </a:r>
          </a:p>
        </p:txBody>
      </p:sp>
      <p:sp>
        <p:nvSpPr>
          <p:cNvPr id="22" name="Rectangle 21"/>
          <p:cNvSpPr/>
          <p:nvPr/>
        </p:nvSpPr>
        <p:spPr>
          <a:xfrm>
            <a:off x="0" y="0"/>
            <a:ext cx="12192000" cy="213094"/>
          </a:xfrm>
          <a:prstGeom prst="rect">
            <a:avLst/>
          </a:prstGeom>
          <a:solidFill>
            <a:srgbClr val="6C92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3" name="Diagram 22"/>
          <p:cNvGraphicFramePr/>
          <p:nvPr>
            <p:extLst/>
          </p:nvPr>
        </p:nvGraphicFramePr>
        <p:xfrm>
          <a:off x="9788862" y="250487"/>
          <a:ext cx="2384945" cy="1746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70A20F40-647C-4073-B0CE-DAA032B89257}" type="slidenum">
              <a:rPr lang="en-US" smtClean="0"/>
              <a:pPr/>
              <a:t>20</a:t>
            </a:fld>
            <a:endParaRPr lang="en-US" dirty="0"/>
          </a:p>
        </p:txBody>
      </p:sp>
      <p:pic>
        <p:nvPicPr>
          <p:cNvPr id="3" name="Picture 2">
            <a:extLst>
              <a:ext uri="{FF2B5EF4-FFF2-40B4-BE49-F238E27FC236}">
                <a16:creationId xmlns:a16="http://schemas.microsoft.com/office/drawing/2014/main" id="{9BACD9EB-14B9-4A55-AB46-7BD89E0BC79C}"/>
              </a:ext>
            </a:extLst>
          </p:cNvPr>
          <p:cNvPicPr>
            <a:picLocks noChangeAspect="1"/>
          </p:cNvPicPr>
          <p:nvPr/>
        </p:nvPicPr>
        <p:blipFill>
          <a:blip r:embed="rId8"/>
          <a:stretch>
            <a:fillRect/>
          </a:stretch>
        </p:blipFill>
        <p:spPr>
          <a:xfrm>
            <a:off x="1536489" y="1890966"/>
            <a:ext cx="8808984" cy="4162597"/>
          </a:xfrm>
          <a:prstGeom prst="rect">
            <a:avLst/>
          </a:prstGeom>
        </p:spPr>
      </p:pic>
      <p:sp>
        <p:nvSpPr>
          <p:cNvPr id="5" name="TextBox 4">
            <a:extLst>
              <a:ext uri="{FF2B5EF4-FFF2-40B4-BE49-F238E27FC236}">
                <a16:creationId xmlns:a16="http://schemas.microsoft.com/office/drawing/2014/main" id="{E1F783C8-34CA-4098-A60C-AC44FAC7AB63}"/>
              </a:ext>
            </a:extLst>
          </p:cNvPr>
          <p:cNvSpPr txBox="1"/>
          <p:nvPr/>
        </p:nvSpPr>
        <p:spPr>
          <a:xfrm>
            <a:off x="537333" y="1293857"/>
            <a:ext cx="8674444" cy="400110"/>
          </a:xfrm>
          <a:prstGeom prst="rect">
            <a:avLst/>
          </a:prstGeom>
          <a:noFill/>
        </p:spPr>
        <p:txBody>
          <a:bodyPr wrap="square" rtlCol="0">
            <a:spAutoFit/>
          </a:bodyPr>
          <a:lstStyle/>
          <a:p>
            <a:r>
              <a:rPr lang="en-IN" sz="2000" b="1" dirty="0"/>
              <a:t>Changes in Numeracy Levels from Baseline to End line, by State (2013-16):</a:t>
            </a:r>
          </a:p>
        </p:txBody>
      </p:sp>
    </p:spTree>
    <p:extLst>
      <p:ext uri="{BB962C8B-B14F-4D97-AF65-F5344CB8AC3E}">
        <p14:creationId xmlns:p14="http://schemas.microsoft.com/office/powerpoint/2010/main" val="2752855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038600" y="6342702"/>
            <a:ext cx="4114800" cy="365125"/>
          </a:xfrm>
        </p:spPr>
        <p:txBody>
          <a:bodyPr/>
          <a:lstStyle/>
          <a:p>
            <a:r>
              <a:rPr lang="pt-BR" dirty="0"/>
              <a:t>Dubai Cares (Oct 2017)</a:t>
            </a:r>
            <a:endParaRPr lang="en-US" dirty="0"/>
          </a:p>
        </p:txBody>
      </p:sp>
      <p:sp>
        <p:nvSpPr>
          <p:cNvPr id="6" name="TextBox 5"/>
          <p:cNvSpPr txBox="1"/>
          <p:nvPr/>
        </p:nvSpPr>
        <p:spPr>
          <a:xfrm>
            <a:off x="512619" y="549776"/>
            <a:ext cx="9276243" cy="477054"/>
          </a:xfrm>
          <a:prstGeom prst="rect">
            <a:avLst/>
          </a:prstGeom>
          <a:noFill/>
        </p:spPr>
        <p:txBody>
          <a:bodyPr wrap="square" rtlCol="0">
            <a:spAutoFit/>
          </a:bodyPr>
          <a:lstStyle/>
          <a:p>
            <a:r>
              <a:rPr lang="en-US" sz="2500" dirty="0">
                <a:solidFill>
                  <a:srgbClr val="C00000"/>
                </a:solidFill>
                <a:latin typeface="Aharoni" panose="02010803020104030203" pitchFamily="2" charset="-79"/>
                <a:cs typeface="Aharoni" panose="02010803020104030203" pitchFamily="2" charset="-79"/>
              </a:rPr>
              <a:t>Evaluation Findings: Success &amp; Effectiveness</a:t>
            </a:r>
            <a:endParaRPr lang="en-US" sz="2400" dirty="0">
              <a:solidFill>
                <a:srgbClr val="C00000"/>
              </a:solidFill>
              <a:latin typeface="Aharoni" panose="02010803020104030203" pitchFamily="2" charset="-79"/>
              <a:cs typeface="Aharoni" panose="02010803020104030203" pitchFamily="2" charset="-79"/>
            </a:endParaRPr>
          </a:p>
        </p:txBody>
      </p:sp>
      <p:sp>
        <p:nvSpPr>
          <p:cNvPr id="11" name="Date Placeholder 10"/>
          <p:cNvSpPr>
            <a:spLocks noGrp="1"/>
          </p:cNvSpPr>
          <p:nvPr>
            <p:ph type="dt" sz="half" idx="10"/>
          </p:nvPr>
        </p:nvSpPr>
        <p:spPr/>
        <p:txBody>
          <a:bodyPr/>
          <a:lstStyle/>
          <a:p>
            <a:r>
              <a:rPr lang="en-US" dirty="0"/>
              <a:t>Altamont Group: Final Report Presentation </a:t>
            </a:r>
          </a:p>
        </p:txBody>
      </p:sp>
      <p:sp>
        <p:nvSpPr>
          <p:cNvPr id="22" name="Rectangle 21"/>
          <p:cNvSpPr/>
          <p:nvPr/>
        </p:nvSpPr>
        <p:spPr>
          <a:xfrm>
            <a:off x="0" y="0"/>
            <a:ext cx="12192000" cy="213094"/>
          </a:xfrm>
          <a:prstGeom prst="rect">
            <a:avLst/>
          </a:prstGeom>
          <a:solidFill>
            <a:srgbClr val="6C92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3" name="Diagram 22"/>
          <p:cNvGraphicFramePr/>
          <p:nvPr>
            <p:extLst/>
          </p:nvPr>
        </p:nvGraphicFramePr>
        <p:xfrm>
          <a:off x="9788862" y="250487"/>
          <a:ext cx="2384945" cy="1746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70A20F40-647C-4073-B0CE-DAA032B89257}" type="slidenum">
              <a:rPr lang="en-US" smtClean="0"/>
              <a:pPr/>
              <a:t>21</a:t>
            </a:fld>
            <a:endParaRPr lang="en-US" dirty="0"/>
          </a:p>
        </p:txBody>
      </p:sp>
      <p:graphicFrame>
        <p:nvGraphicFramePr>
          <p:cNvPr id="12" name="Table 11">
            <a:extLst>
              <a:ext uri="{FF2B5EF4-FFF2-40B4-BE49-F238E27FC236}">
                <a16:creationId xmlns:a16="http://schemas.microsoft.com/office/drawing/2014/main" id="{AB7B8420-F008-43CB-B7E4-318E47D246B8}"/>
              </a:ext>
            </a:extLst>
          </p:cNvPr>
          <p:cNvGraphicFramePr>
            <a:graphicFrameLocks noGrp="1"/>
          </p:cNvGraphicFramePr>
          <p:nvPr>
            <p:extLst>
              <p:ext uri="{D42A27DB-BD31-4B8C-83A1-F6EECF244321}">
                <p14:modId xmlns:p14="http://schemas.microsoft.com/office/powerpoint/2010/main" val="3516659934"/>
              </p:ext>
            </p:extLst>
          </p:nvPr>
        </p:nvGraphicFramePr>
        <p:xfrm>
          <a:off x="992862" y="1757155"/>
          <a:ext cx="9114977" cy="4272989"/>
        </p:xfrm>
        <a:graphic>
          <a:graphicData uri="http://schemas.openxmlformats.org/drawingml/2006/table">
            <a:tbl>
              <a:tblPr firstRow="1" firstCol="1" bandRow="1"/>
              <a:tblGrid>
                <a:gridCol w="978889">
                  <a:extLst>
                    <a:ext uri="{9D8B030D-6E8A-4147-A177-3AD203B41FA5}">
                      <a16:colId xmlns:a16="http://schemas.microsoft.com/office/drawing/2014/main" val="1964773173"/>
                    </a:ext>
                  </a:extLst>
                </a:gridCol>
                <a:gridCol w="8136088">
                  <a:extLst>
                    <a:ext uri="{9D8B030D-6E8A-4147-A177-3AD203B41FA5}">
                      <a16:colId xmlns:a16="http://schemas.microsoft.com/office/drawing/2014/main" val="2085956716"/>
                    </a:ext>
                  </a:extLst>
                </a:gridCol>
              </a:tblGrid>
              <a:tr h="205774">
                <a:tc rowSpan="6">
                  <a:txBody>
                    <a:bodyPr/>
                    <a:lstStyle/>
                    <a:p>
                      <a:pP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Cognitive</a:t>
                      </a:r>
                      <a:endParaRPr lang="en-IN"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F3D3"/>
                    </a:solidFill>
                  </a:tcPr>
                </a:tc>
                <a:tc>
                  <a:txBody>
                    <a:bodyPr/>
                    <a:lstStyle/>
                    <a:p>
                      <a:pPr>
                        <a:spcAft>
                          <a:spcPts val="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Improvement in reading skills</a:t>
                      </a:r>
                      <a:endParaRPr lang="en-IN"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F3D3"/>
                    </a:solidFill>
                  </a:tcPr>
                </a:tc>
                <a:extLst>
                  <a:ext uri="{0D108BD9-81ED-4DB2-BD59-A6C34878D82A}">
                    <a16:rowId xmlns:a16="http://schemas.microsoft.com/office/drawing/2014/main" val="2740583907"/>
                  </a:ext>
                </a:extLst>
              </a:tr>
              <a:tr h="205774">
                <a:tc vMerge="1">
                  <a:txBody>
                    <a:bodyPr/>
                    <a:lstStyle/>
                    <a:p>
                      <a:endParaRPr lang="en-IN"/>
                    </a:p>
                  </a:txBody>
                  <a:tcPr/>
                </a:tc>
                <a:tc>
                  <a:txBody>
                    <a:bodyPr/>
                    <a:lstStyle/>
                    <a:p>
                      <a:pPr>
                        <a:spcAft>
                          <a:spcPts val="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Improvement in writing skills</a:t>
                      </a:r>
                      <a:endParaRPr lang="en-IN"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F3D3"/>
                    </a:solidFill>
                  </a:tcPr>
                </a:tc>
                <a:extLst>
                  <a:ext uri="{0D108BD9-81ED-4DB2-BD59-A6C34878D82A}">
                    <a16:rowId xmlns:a16="http://schemas.microsoft.com/office/drawing/2014/main" val="1537557382"/>
                  </a:ext>
                </a:extLst>
              </a:tr>
              <a:tr h="205774">
                <a:tc vMerge="1">
                  <a:txBody>
                    <a:bodyPr/>
                    <a:lstStyle/>
                    <a:p>
                      <a:endParaRPr lang="en-IN"/>
                    </a:p>
                  </a:txBody>
                  <a:tcPr/>
                </a:tc>
                <a:tc>
                  <a:txBody>
                    <a:bodyPr/>
                    <a:lstStyle/>
                    <a:p>
                      <a:pPr>
                        <a:spcAft>
                          <a:spcPts val="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Improvement in ability to do math operations</a:t>
                      </a:r>
                      <a:endParaRPr lang="en-IN"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F3D3"/>
                    </a:solidFill>
                  </a:tcPr>
                </a:tc>
                <a:extLst>
                  <a:ext uri="{0D108BD9-81ED-4DB2-BD59-A6C34878D82A}">
                    <a16:rowId xmlns:a16="http://schemas.microsoft.com/office/drawing/2014/main" val="3840720839"/>
                  </a:ext>
                </a:extLst>
              </a:tr>
              <a:tr h="205774">
                <a:tc vMerge="1">
                  <a:txBody>
                    <a:bodyPr/>
                    <a:lstStyle/>
                    <a:p>
                      <a:endParaRPr lang="en-IN"/>
                    </a:p>
                  </a:txBody>
                  <a:tcPr/>
                </a:tc>
                <a:tc>
                  <a:txBody>
                    <a:bodyPr/>
                    <a:lstStyle/>
                    <a:p>
                      <a:pPr>
                        <a:spcAft>
                          <a:spcPts val="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Improvement in oral fluency </a:t>
                      </a:r>
                      <a:endParaRPr lang="en-IN"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F3D3"/>
                    </a:solidFill>
                  </a:tcPr>
                </a:tc>
                <a:extLst>
                  <a:ext uri="{0D108BD9-81ED-4DB2-BD59-A6C34878D82A}">
                    <a16:rowId xmlns:a16="http://schemas.microsoft.com/office/drawing/2014/main" val="2227208857"/>
                  </a:ext>
                </a:extLst>
              </a:tr>
              <a:tr h="205774">
                <a:tc vMerge="1">
                  <a:txBody>
                    <a:bodyPr/>
                    <a:lstStyle/>
                    <a:p>
                      <a:endParaRPr lang="en-IN"/>
                    </a:p>
                  </a:txBody>
                  <a:tcPr/>
                </a:tc>
                <a:tc>
                  <a:txBody>
                    <a:bodyPr/>
                    <a:lstStyle/>
                    <a:p>
                      <a:pPr>
                        <a:spcAft>
                          <a:spcPts val="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Improvement in ability to apply learning to real-life situations</a:t>
                      </a:r>
                      <a:endParaRPr lang="en-IN"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F3D3"/>
                    </a:solidFill>
                  </a:tcPr>
                </a:tc>
                <a:extLst>
                  <a:ext uri="{0D108BD9-81ED-4DB2-BD59-A6C34878D82A}">
                    <a16:rowId xmlns:a16="http://schemas.microsoft.com/office/drawing/2014/main" val="4066847232"/>
                  </a:ext>
                </a:extLst>
              </a:tr>
              <a:tr h="207582">
                <a:tc vMerge="1">
                  <a:txBody>
                    <a:bodyPr/>
                    <a:lstStyle/>
                    <a:p>
                      <a:endParaRPr lang="en-IN"/>
                    </a:p>
                  </a:txBody>
                  <a:tcPr/>
                </a:tc>
                <a:tc>
                  <a:txBody>
                    <a:bodyPr/>
                    <a:lstStyle/>
                    <a:p>
                      <a:pPr>
                        <a:spcAft>
                          <a:spcPts val="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Increased meta-cognitive abilities (study skills, memory capabilities, and the ability to monitor and reflect on learning)</a:t>
                      </a:r>
                      <a:endParaRPr lang="en-IN"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F3D3"/>
                    </a:solidFill>
                  </a:tcPr>
                </a:tc>
                <a:extLst>
                  <a:ext uri="{0D108BD9-81ED-4DB2-BD59-A6C34878D82A}">
                    <a16:rowId xmlns:a16="http://schemas.microsoft.com/office/drawing/2014/main" val="2129990255"/>
                  </a:ext>
                </a:extLst>
              </a:tr>
              <a:tr h="174975">
                <a:tc rowSpan="4">
                  <a:txBody>
                    <a:bodyPr/>
                    <a:lstStyle/>
                    <a:p>
                      <a:pP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Behavioral</a:t>
                      </a:r>
                      <a:endParaRPr lang="en-IN" sz="1400" dirty="0">
                        <a:effectLst/>
                        <a:latin typeface="Times New Roman" panose="02020603050405020304" pitchFamily="18" charset="0"/>
                        <a:ea typeface="Times New Roman" panose="02020603050405020304" pitchFamily="18" charset="0"/>
                        <a:cs typeface="Arial" panose="020B0604020202020204" pitchFamily="34" charset="0"/>
                      </a:endParaRPr>
                    </a:p>
                    <a:p>
                      <a:pP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 </a:t>
                      </a:r>
                      <a:endParaRPr lang="en-IN" sz="1400" dirty="0">
                        <a:effectLst/>
                        <a:latin typeface="Times New Roman" panose="02020603050405020304" pitchFamily="18" charset="0"/>
                        <a:ea typeface="Times New Roman" panose="02020603050405020304" pitchFamily="18" charset="0"/>
                        <a:cs typeface="Arial" panose="020B0604020202020204" pitchFamily="34" charset="0"/>
                      </a:endParaRPr>
                    </a:p>
                    <a:p>
                      <a:pP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 </a:t>
                      </a:r>
                      <a:endParaRPr lang="en-IN"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More regular attendance in school, attributed to increased motivation and ability to succeed</a:t>
                      </a:r>
                      <a:endParaRPr lang="en-IN"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6562023"/>
                  </a:ext>
                </a:extLst>
              </a:tr>
              <a:tr h="859229">
                <a:tc vMerge="1">
                  <a:txBody>
                    <a:bodyPr/>
                    <a:lstStyle/>
                    <a:p>
                      <a:endParaRPr lang="en-IN"/>
                    </a:p>
                  </a:txBody>
                  <a:tcPr/>
                </a:tc>
                <a:tc>
                  <a:txBody>
                    <a:bodyPr/>
                    <a:lstStyle/>
                    <a:p>
                      <a:pPr>
                        <a:spcAft>
                          <a:spcPts val="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Use of methodologies used in camps to aid by students in school, such as:</a:t>
                      </a:r>
                      <a:endParaRPr lang="en-IN" sz="1400" dirty="0">
                        <a:effectLst/>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spcAft>
                          <a:spcPts val="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Calibri" panose="020F0502020204030204" pitchFamily="34" charset="0"/>
                        </a:rPr>
                        <a:t>Checking written work in school before submission, rather than simply copying by rote</a:t>
                      </a:r>
                      <a:endParaRPr lang="en-IN"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Calibri" panose="020F0502020204030204" pitchFamily="34" charset="0"/>
                        </a:rPr>
                        <a:t>Using fingers to count for math problems</a:t>
                      </a:r>
                      <a:endParaRPr lang="en-IN"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Calibri" panose="020F0502020204030204" pitchFamily="34" charset="0"/>
                        </a:rPr>
                        <a:t>Asking teacher or peers for help when struggling</a:t>
                      </a:r>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4050522"/>
                  </a:ext>
                </a:extLst>
              </a:tr>
              <a:tr h="186907">
                <a:tc vMerge="1">
                  <a:txBody>
                    <a:bodyPr/>
                    <a:lstStyle/>
                    <a:p>
                      <a:endParaRPr lang="en-IN"/>
                    </a:p>
                  </a:txBody>
                  <a:tcPr/>
                </a:tc>
                <a:tc>
                  <a:txBody>
                    <a:bodyPr/>
                    <a:lstStyle/>
                    <a:p>
                      <a:pPr>
                        <a:spcAft>
                          <a:spcPts val="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Increased amount of time spent on learning activities outside of camps and school</a:t>
                      </a:r>
                      <a:endParaRPr lang="en-IN"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8368441"/>
                  </a:ext>
                </a:extLst>
              </a:tr>
              <a:tr h="154301">
                <a:tc vMerge="1">
                  <a:txBody>
                    <a:bodyPr/>
                    <a:lstStyle/>
                    <a:p>
                      <a:endParaRPr lang="en-IN"/>
                    </a:p>
                  </a:txBody>
                  <a:tcPr/>
                </a:tc>
                <a:tc>
                  <a:txBody>
                    <a:bodyPr/>
                    <a:lstStyle/>
                    <a:p>
                      <a:pPr>
                        <a:spcAft>
                          <a:spcPts val="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Higher levels of confidence demonstrated when expressing ideas or asking questions</a:t>
                      </a:r>
                      <a:endParaRPr lang="en-IN"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9153074"/>
                  </a:ext>
                </a:extLst>
              </a:tr>
              <a:tr h="205774">
                <a:tc rowSpan="2">
                  <a:txBody>
                    <a:bodyPr/>
                    <a:lstStyle/>
                    <a:p>
                      <a:pPr>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Attitudinal</a:t>
                      </a:r>
                      <a:endParaRPr lang="en-IN"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F3D3"/>
                    </a:solidFill>
                  </a:tcPr>
                </a:tc>
                <a:tc>
                  <a:txBody>
                    <a:bodyPr/>
                    <a:lstStyle/>
                    <a:p>
                      <a:pPr>
                        <a:spcAft>
                          <a:spcPts val="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Increased motivation and enthusiasm for learning (“joyful learning”)</a:t>
                      </a:r>
                      <a:endParaRPr lang="en-IN"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F3D3"/>
                    </a:solidFill>
                  </a:tcPr>
                </a:tc>
                <a:extLst>
                  <a:ext uri="{0D108BD9-81ED-4DB2-BD59-A6C34878D82A}">
                    <a16:rowId xmlns:a16="http://schemas.microsoft.com/office/drawing/2014/main" val="3794177394"/>
                  </a:ext>
                </a:extLst>
              </a:tr>
              <a:tr h="205774">
                <a:tc vMerge="1">
                  <a:txBody>
                    <a:bodyPr/>
                    <a:lstStyle/>
                    <a:p>
                      <a:endParaRPr lang="en-IN"/>
                    </a:p>
                  </a:txBody>
                  <a:tcPr/>
                </a:tc>
                <a:tc>
                  <a:txBody>
                    <a:bodyPr/>
                    <a:lstStyle/>
                    <a:p>
                      <a:pPr>
                        <a:spcAft>
                          <a:spcPts val="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Increased responsibility taken for own learning</a:t>
                      </a:r>
                      <a:endParaRPr lang="en-IN"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F3D3"/>
                    </a:solidFill>
                  </a:tcPr>
                </a:tc>
                <a:extLst>
                  <a:ext uri="{0D108BD9-81ED-4DB2-BD59-A6C34878D82A}">
                    <a16:rowId xmlns:a16="http://schemas.microsoft.com/office/drawing/2014/main" val="3728273976"/>
                  </a:ext>
                </a:extLst>
              </a:tr>
              <a:tr h="205774">
                <a:tc rowSpan="4">
                  <a:txBody>
                    <a:bodyPr/>
                    <a:lstStyle/>
                    <a:p>
                      <a:pP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Relational </a:t>
                      </a:r>
                      <a:endParaRPr lang="en-IN"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Formation of collaborative peer relations</a:t>
                      </a:r>
                      <a:endParaRPr lang="en-IN"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4049511"/>
                  </a:ext>
                </a:extLst>
              </a:tr>
              <a:tr h="108935">
                <a:tc vMerge="1">
                  <a:txBody>
                    <a:bodyPr/>
                    <a:lstStyle/>
                    <a:p>
                      <a:endParaRPr lang="en-IN"/>
                    </a:p>
                  </a:txBody>
                  <a:tcPr/>
                </a:tc>
                <a:tc>
                  <a:txBody>
                    <a:bodyPr/>
                    <a:lstStyle/>
                    <a:p>
                      <a:pPr>
                        <a:spcAft>
                          <a:spcPts val="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Formation of positive relationships, including open communication channels, with teachers </a:t>
                      </a:r>
                      <a:endParaRPr lang="en-IN"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3383238"/>
                  </a:ext>
                </a:extLst>
              </a:tr>
              <a:tr h="172022">
                <a:tc vMerge="1">
                  <a:txBody>
                    <a:bodyPr/>
                    <a:lstStyle/>
                    <a:p>
                      <a:endParaRPr lang="en-IN"/>
                    </a:p>
                  </a:txBody>
                  <a:tcPr/>
                </a:tc>
                <a:tc>
                  <a:txBody>
                    <a:bodyPr/>
                    <a:lstStyle/>
                    <a:p>
                      <a:pPr>
                        <a:spcAft>
                          <a:spcPts val="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Increased likelihood of asking parents for help, attributed to increased motivation to do well in school </a:t>
                      </a:r>
                      <a:endParaRPr lang="en-IN"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5552599"/>
                  </a:ext>
                </a:extLst>
              </a:tr>
              <a:tr h="205774">
                <a:tc vMerge="1">
                  <a:txBody>
                    <a:bodyPr/>
                    <a:lstStyle/>
                    <a:p>
                      <a:endParaRPr lang="en-IN"/>
                    </a:p>
                  </a:txBody>
                  <a:tcPr/>
                </a:tc>
                <a:tc>
                  <a:txBody>
                    <a:bodyPr/>
                    <a:lstStyle/>
                    <a:p>
                      <a:pPr>
                        <a:spcAft>
                          <a:spcPts val="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Improvement in parent-child communication, particularly around learning </a:t>
                      </a:r>
                      <a:endParaRPr lang="en-IN"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337292"/>
                  </a:ext>
                </a:extLst>
              </a:tr>
            </a:tbl>
          </a:graphicData>
        </a:graphic>
      </p:graphicFrame>
      <p:sp>
        <p:nvSpPr>
          <p:cNvPr id="13" name="TextBox 12">
            <a:extLst>
              <a:ext uri="{FF2B5EF4-FFF2-40B4-BE49-F238E27FC236}">
                <a16:creationId xmlns:a16="http://schemas.microsoft.com/office/drawing/2014/main" id="{C3B3BB91-DEC3-44F5-88BD-7EBD4475F7AE}"/>
              </a:ext>
            </a:extLst>
          </p:cNvPr>
          <p:cNvSpPr txBox="1"/>
          <p:nvPr/>
        </p:nvSpPr>
        <p:spPr>
          <a:xfrm>
            <a:off x="527898" y="980812"/>
            <a:ext cx="9700183" cy="615553"/>
          </a:xfrm>
          <a:prstGeom prst="rect">
            <a:avLst/>
          </a:prstGeom>
          <a:noFill/>
        </p:spPr>
        <p:txBody>
          <a:bodyPr wrap="square" rtlCol="0">
            <a:spAutoFit/>
          </a:bodyPr>
          <a:lstStyle/>
          <a:p>
            <a:r>
              <a:rPr lang="en-IN" b="1" dirty="0"/>
              <a:t>Changes observed in children after Learning Camps </a:t>
            </a:r>
          </a:p>
          <a:p>
            <a:r>
              <a:rPr lang="en-IN" sz="1600" i="1" dirty="0"/>
              <a:t>as reported by parents, teachers, and school principals across program sites</a:t>
            </a:r>
          </a:p>
        </p:txBody>
      </p:sp>
    </p:spTree>
    <p:extLst>
      <p:ext uri="{BB962C8B-B14F-4D97-AF65-F5344CB8AC3E}">
        <p14:creationId xmlns:p14="http://schemas.microsoft.com/office/powerpoint/2010/main" val="121530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038600" y="6342702"/>
            <a:ext cx="4114800" cy="365125"/>
          </a:xfrm>
        </p:spPr>
        <p:txBody>
          <a:bodyPr/>
          <a:lstStyle/>
          <a:p>
            <a:r>
              <a:rPr lang="pt-BR" dirty="0"/>
              <a:t>Dubai Cares (Oct 2017)</a:t>
            </a:r>
            <a:endParaRPr lang="en-US" dirty="0"/>
          </a:p>
        </p:txBody>
      </p:sp>
      <p:sp>
        <p:nvSpPr>
          <p:cNvPr id="6" name="TextBox 5"/>
          <p:cNvSpPr txBox="1"/>
          <p:nvPr/>
        </p:nvSpPr>
        <p:spPr>
          <a:xfrm>
            <a:off x="512619" y="549776"/>
            <a:ext cx="9276243" cy="477054"/>
          </a:xfrm>
          <a:prstGeom prst="rect">
            <a:avLst/>
          </a:prstGeom>
          <a:noFill/>
        </p:spPr>
        <p:txBody>
          <a:bodyPr wrap="square" rtlCol="0">
            <a:spAutoFit/>
          </a:bodyPr>
          <a:lstStyle/>
          <a:p>
            <a:r>
              <a:rPr lang="en-US" sz="2500" dirty="0">
                <a:solidFill>
                  <a:srgbClr val="C00000"/>
                </a:solidFill>
                <a:latin typeface="Aharoni" panose="02010803020104030203" pitchFamily="2" charset="-79"/>
                <a:cs typeface="Aharoni" panose="02010803020104030203" pitchFamily="2" charset="-79"/>
              </a:rPr>
              <a:t>Evaluation Findings: Success &amp; Effectiveness</a:t>
            </a:r>
            <a:endParaRPr lang="en-US" sz="2400" dirty="0">
              <a:solidFill>
                <a:srgbClr val="C00000"/>
              </a:solidFill>
              <a:latin typeface="Aharoni" panose="02010803020104030203" pitchFamily="2" charset="-79"/>
              <a:cs typeface="Aharoni" panose="02010803020104030203" pitchFamily="2" charset="-79"/>
            </a:endParaRPr>
          </a:p>
        </p:txBody>
      </p:sp>
      <p:sp>
        <p:nvSpPr>
          <p:cNvPr id="11" name="Date Placeholder 10"/>
          <p:cNvSpPr>
            <a:spLocks noGrp="1"/>
          </p:cNvSpPr>
          <p:nvPr>
            <p:ph type="dt" sz="half" idx="10"/>
          </p:nvPr>
        </p:nvSpPr>
        <p:spPr/>
        <p:txBody>
          <a:bodyPr/>
          <a:lstStyle/>
          <a:p>
            <a:r>
              <a:rPr lang="en-US" dirty="0"/>
              <a:t>Altamont Group: Final Report Presentation </a:t>
            </a:r>
          </a:p>
        </p:txBody>
      </p:sp>
      <p:sp>
        <p:nvSpPr>
          <p:cNvPr id="22" name="Rectangle 21"/>
          <p:cNvSpPr/>
          <p:nvPr/>
        </p:nvSpPr>
        <p:spPr>
          <a:xfrm>
            <a:off x="0" y="0"/>
            <a:ext cx="12192000" cy="213094"/>
          </a:xfrm>
          <a:prstGeom prst="rect">
            <a:avLst/>
          </a:prstGeom>
          <a:solidFill>
            <a:srgbClr val="6C92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3" name="Diagram 22"/>
          <p:cNvGraphicFramePr/>
          <p:nvPr>
            <p:extLst/>
          </p:nvPr>
        </p:nvGraphicFramePr>
        <p:xfrm>
          <a:off x="9788862" y="250487"/>
          <a:ext cx="2384945" cy="1746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70A20F40-647C-4073-B0CE-DAA032B89257}" type="slidenum">
              <a:rPr lang="en-US" smtClean="0"/>
              <a:pPr/>
              <a:t>22</a:t>
            </a:fld>
            <a:endParaRPr lang="en-US" dirty="0"/>
          </a:p>
        </p:txBody>
      </p:sp>
      <p:sp>
        <p:nvSpPr>
          <p:cNvPr id="5" name="TextBox 4">
            <a:extLst>
              <a:ext uri="{FF2B5EF4-FFF2-40B4-BE49-F238E27FC236}">
                <a16:creationId xmlns:a16="http://schemas.microsoft.com/office/drawing/2014/main" id="{A31D5A05-A1CE-40AC-A4C6-8010795BCB0F}"/>
              </a:ext>
            </a:extLst>
          </p:cNvPr>
          <p:cNvSpPr txBox="1"/>
          <p:nvPr/>
        </p:nvSpPr>
        <p:spPr>
          <a:xfrm>
            <a:off x="512619" y="1042696"/>
            <a:ext cx="10311900" cy="5940088"/>
          </a:xfrm>
          <a:prstGeom prst="rect">
            <a:avLst/>
          </a:prstGeom>
          <a:noFill/>
        </p:spPr>
        <p:txBody>
          <a:bodyPr wrap="square" rtlCol="0">
            <a:spAutoFit/>
          </a:bodyPr>
          <a:lstStyle/>
          <a:p>
            <a:pPr marL="285750" lvl="0" indent="-285750">
              <a:spcAft>
                <a:spcPts val="0"/>
              </a:spcAft>
              <a:buFont typeface="Arial" panose="020B0604020202020204" pitchFamily="34" charset="0"/>
              <a:buChar char="•"/>
            </a:pPr>
            <a:r>
              <a:rPr lang="en-US" sz="2000" dirty="0">
                <a:latin typeface="Calibri" panose="020F0502020204030204" pitchFamily="34" charset="0"/>
                <a:ea typeface="Times New Roman" panose="02020603050405020304" pitchFamily="18" charset="0"/>
                <a:cs typeface="Calibri" panose="020F0502020204030204" pitchFamily="34" charset="0"/>
              </a:rPr>
              <a:t>Anecdotal evidence suggests stakeholders’ </a:t>
            </a:r>
            <a:r>
              <a:rPr lang="en-US" sz="2000" b="1" dirty="0">
                <a:latin typeface="Calibri" panose="020F0502020204030204" pitchFamily="34" charset="0"/>
                <a:ea typeface="Times New Roman" panose="02020603050405020304" pitchFamily="18" charset="0"/>
                <a:cs typeface="Calibri" panose="020F0502020204030204" pitchFamily="34" charset="0"/>
              </a:rPr>
              <a:t>perception of effectiveness of Pratham internal and external training</a:t>
            </a:r>
            <a:r>
              <a:rPr lang="en-US" sz="2000" dirty="0">
                <a:latin typeface="Calibri" panose="020F0502020204030204" pitchFamily="34" charset="0"/>
                <a:ea typeface="Times New Roman" panose="02020603050405020304" pitchFamily="18" charset="0"/>
                <a:cs typeface="Calibri" panose="020F0502020204030204" pitchFamily="34" charset="0"/>
              </a:rPr>
              <a:t>; limited to no formal documentation or tracking</a:t>
            </a:r>
          </a:p>
          <a:p>
            <a:pPr lvl="0">
              <a:spcAft>
                <a:spcPts val="0"/>
              </a:spcAft>
            </a:pPr>
            <a:endParaRPr lang="en-US" sz="2000" dirty="0">
              <a:latin typeface="Calibri" panose="020F0502020204030204" pitchFamily="34" charset="0"/>
              <a:ea typeface="Times New Roman" panose="02020603050405020304" pitchFamily="18" charset="0"/>
              <a:cs typeface="Calibri" panose="020F0502020204030204" pitchFamily="34" charset="0"/>
            </a:endParaRPr>
          </a:p>
          <a:p>
            <a:pPr marL="285750" lvl="0" indent="-285750">
              <a:spcAft>
                <a:spcPts val="0"/>
              </a:spcAft>
              <a:buFont typeface="Arial" panose="020B0604020202020204" pitchFamily="34" charset="0"/>
              <a:buChar char="•"/>
            </a:pPr>
            <a:r>
              <a:rPr lang="en-US" sz="2000" b="1" dirty="0">
                <a:latin typeface="Calibri" panose="020F0502020204030204" pitchFamily="34" charset="0"/>
                <a:ea typeface="Times New Roman" panose="02020603050405020304" pitchFamily="18" charset="0"/>
                <a:cs typeface="Calibri" panose="020F0502020204030204" pitchFamily="34" charset="0"/>
              </a:rPr>
              <a:t>Use of Pratham approach </a:t>
            </a:r>
            <a:r>
              <a:rPr lang="en-US" sz="2000" dirty="0">
                <a:latin typeface="Calibri" panose="020F0502020204030204" pitchFamily="34" charset="0"/>
                <a:ea typeface="Times New Roman" panose="02020603050405020304" pitchFamily="18" charset="0"/>
                <a:cs typeface="Calibri" panose="020F0502020204030204" pitchFamily="34" charset="0"/>
              </a:rPr>
              <a:t>(</a:t>
            </a:r>
            <a:r>
              <a:rPr lang="en-US" sz="2000" dirty="0" err="1">
                <a:latin typeface="Calibri" panose="020F0502020204030204" pitchFamily="34" charset="0"/>
                <a:ea typeface="Times New Roman" panose="02020603050405020304" pitchFamily="18" charset="0"/>
                <a:cs typeface="Calibri" panose="020F0502020204030204" pitchFamily="34" charset="0"/>
              </a:rPr>
              <a:t>TaRL</a:t>
            </a:r>
            <a:r>
              <a:rPr lang="en-US" sz="2000" dirty="0">
                <a:latin typeface="Calibri" panose="020F0502020204030204" pitchFamily="34" charset="0"/>
                <a:ea typeface="Times New Roman" panose="02020603050405020304" pitchFamily="18" charset="0"/>
                <a:cs typeface="Calibri" panose="020F0502020204030204" pitchFamily="34" charset="0"/>
              </a:rPr>
              <a:t>/</a:t>
            </a:r>
            <a:r>
              <a:rPr lang="en-US" sz="2000" dirty="0" err="1">
                <a:latin typeface="Calibri" panose="020F0502020204030204" pitchFamily="34" charset="0"/>
                <a:ea typeface="Times New Roman" panose="02020603050405020304" pitchFamily="18" charset="0"/>
                <a:cs typeface="Calibri" panose="020F0502020204030204" pitchFamily="34" charset="0"/>
              </a:rPr>
              <a:t>CaMAL</a:t>
            </a:r>
            <a:r>
              <a:rPr lang="en-US" sz="2000" dirty="0">
                <a:latin typeface="Calibri" panose="020F0502020204030204" pitchFamily="34" charset="0"/>
                <a:ea typeface="Times New Roman" panose="02020603050405020304" pitchFamily="18" charset="0"/>
                <a:cs typeface="Calibri" panose="020F0502020204030204" pitchFamily="34" charset="0"/>
              </a:rPr>
              <a:t> and ECE “play-wise” methods) consistently observed across sites visited, although variations between states and sites in terms of staff capacity and beneficiary ownership </a:t>
            </a:r>
          </a:p>
          <a:p>
            <a:pPr lvl="0">
              <a:spcAft>
                <a:spcPts val="0"/>
              </a:spcAft>
            </a:pPr>
            <a:endParaRPr lang="en-US" sz="2000" dirty="0">
              <a:latin typeface="Calibri" panose="020F0502020204030204" pitchFamily="34" charset="0"/>
              <a:ea typeface="Times New Roman" panose="02020603050405020304" pitchFamily="18" charset="0"/>
              <a:cs typeface="Calibri" panose="020F0502020204030204" pitchFamily="34" charset="0"/>
            </a:endParaRPr>
          </a:p>
          <a:p>
            <a:pPr marL="285750" lvl="0" indent="-285750">
              <a:spcAft>
                <a:spcPts val="0"/>
              </a:spcAft>
              <a:buFont typeface="Arial" panose="020B0604020202020204" pitchFamily="34" charset="0"/>
              <a:buChar char="•"/>
            </a:pPr>
            <a:r>
              <a:rPr lang="en-US" sz="2000" b="1" dirty="0">
                <a:latin typeface="Calibri" panose="020F0502020204030204" pitchFamily="34" charset="0"/>
                <a:ea typeface="Times New Roman" panose="02020603050405020304" pitchFamily="18" charset="0"/>
                <a:cs typeface="Calibri" panose="020F0502020204030204" pitchFamily="34" charset="0"/>
              </a:rPr>
              <a:t>Degree that methodologies have been successfully transferred to government teachers differs significantly across contexts </a:t>
            </a:r>
            <a:r>
              <a:rPr lang="en-US" sz="2000" dirty="0">
                <a:latin typeface="Calibri" panose="020F0502020204030204" pitchFamily="34" charset="0"/>
                <a:ea typeface="Times New Roman" panose="02020603050405020304" pitchFamily="18" charset="0"/>
                <a:cs typeface="Calibri" panose="020F0502020204030204" pitchFamily="34" charset="0"/>
              </a:rPr>
              <a:t>(notable uptake observed in Telangana)</a:t>
            </a:r>
          </a:p>
          <a:p>
            <a:pPr lvl="0">
              <a:spcAft>
                <a:spcPts val="0"/>
              </a:spcAft>
            </a:pPr>
            <a:endParaRPr lang="en-US" sz="2000" dirty="0">
              <a:latin typeface="Calibri" panose="020F0502020204030204" pitchFamily="34" charset="0"/>
              <a:ea typeface="Times New Roman" panose="02020603050405020304" pitchFamily="18" charset="0"/>
              <a:cs typeface="Calibri" panose="020F0502020204030204" pitchFamily="34" charset="0"/>
            </a:endParaRPr>
          </a:p>
          <a:p>
            <a:pPr marL="285750" lvl="0" indent="-285750">
              <a:spcAft>
                <a:spcPts val="0"/>
              </a:spcAft>
              <a:buFont typeface="Arial" panose="020B0604020202020204" pitchFamily="34" charset="0"/>
              <a:buChar char="•"/>
            </a:pPr>
            <a:r>
              <a:rPr lang="en-US" sz="2000" dirty="0">
                <a:latin typeface="Calibri" panose="020F0502020204030204" pitchFamily="34" charset="0"/>
                <a:ea typeface="Times New Roman" panose="02020603050405020304" pitchFamily="18" charset="0"/>
                <a:cs typeface="Calibri" panose="020F0502020204030204" pitchFamily="34" charset="0"/>
              </a:rPr>
              <a:t>Anecdotal evidence of smoother transition to school from ECE parents; however, </a:t>
            </a:r>
            <a:r>
              <a:rPr lang="en-US" sz="2000" b="1" dirty="0">
                <a:latin typeface="Calibri" panose="020F0502020204030204" pitchFamily="34" charset="0"/>
                <a:ea typeface="Times New Roman" panose="02020603050405020304" pitchFamily="18" charset="0"/>
                <a:cs typeface="Calibri" panose="020F0502020204030204" pitchFamily="34" charset="0"/>
              </a:rPr>
              <a:t>longitudinal effects of Read India on school transition and performance have not been tracked. </a:t>
            </a:r>
            <a:r>
              <a:rPr lang="en-US" sz="2000" dirty="0">
                <a:latin typeface="Calibri" panose="020F0502020204030204" pitchFamily="34" charset="0"/>
                <a:ea typeface="Times New Roman" panose="02020603050405020304" pitchFamily="18" charset="0"/>
                <a:cs typeface="Calibri" panose="020F0502020204030204" pitchFamily="34" charset="0"/>
              </a:rPr>
              <a:t>Pratham does conduct follow-up assessments on a sample of participants to evaluate if learning levels are sustained after camps*</a:t>
            </a:r>
          </a:p>
          <a:p>
            <a:pPr lvl="0">
              <a:spcAft>
                <a:spcPts val="0"/>
              </a:spcAft>
            </a:pPr>
            <a:endParaRPr lang="en-IN" sz="2000" b="1" dirty="0">
              <a:latin typeface="Calibri" panose="020F0502020204030204" pitchFamily="34" charset="0"/>
              <a:ea typeface="Times New Roman" panose="02020603050405020304" pitchFamily="18" charset="0"/>
              <a:cs typeface="Arial" panose="020B0604020202020204" pitchFamily="34" charset="0"/>
            </a:endParaRPr>
          </a:p>
          <a:p>
            <a:pPr marL="285750" lvl="0" indent="-285750">
              <a:spcAft>
                <a:spcPts val="0"/>
              </a:spcAft>
              <a:buFont typeface="Arial" panose="020B0604020202020204" pitchFamily="34" charset="0"/>
              <a:buChar char="•"/>
            </a:pPr>
            <a:r>
              <a:rPr lang="en-IN" sz="2000" dirty="0">
                <a:latin typeface="Calibri" panose="020F0502020204030204" pitchFamily="34" charset="0"/>
                <a:ea typeface="Times New Roman" panose="02020603050405020304" pitchFamily="18" charset="0"/>
                <a:cs typeface="Calibri" panose="020F0502020204030204" pitchFamily="34" charset="0"/>
              </a:rPr>
              <a:t>Observed </a:t>
            </a:r>
            <a:r>
              <a:rPr lang="en-IN" sz="2000" b="1" dirty="0">
                <a:latin typeface="Calibri" panose="020F0502020204030204" pitchFamily="34" charset="0"/>
                <a:ea typeface="Times New Roman" panose="02020603050405020304" pitchFamily="18" charset="0"/>
                <a:cs typeface="Calibri" panose="020F0502020204030204" pitchFamily="34" charset="0"/>
              </a:rPr>
              <a:t>gender make-up of RI and ECE participants at 50/50; </a:t>
            </a:r>
            <a:r>
              <a:rPr lang="en-IN" sz="2000" dirty="0">
                <a:latin typeface="Calibri" panose="020F0502020204030204" pitchFamily="34" charset="0"/>
                <a:ea typeface="Times New Roman" panose="02020603050405020304" pitchFamily="18" charset="0"/>
                <a:cs typeface="Calibri" panose="020F0502020204030204" pitchFamily="34" charset="0"/>
              </a:rPr>
              <a:t>however, limited to no focus on gender mainstreaming </a:t>
            </a:r>
          </a:p>
          <a:p>
            <a:pPr lvl="0">
              <a:spcAft>
                <a:spcPts val="0"/>
              </a:spcAft>
            </a:pPr>
            <a:endParaRPr lang="en-US" sz="2000" dirty="0">
              <a:latin typeface="Calibri" panose="020F0502020204030204" pitchFamily="34" charset="0"/>
              <a:ea typeface="Times New Roman" panose="02020603050405020304" pitchFamily="18" charset="0"/>
              <a:cs typeface="Calibri" panose="020F0502020204030204" pitchFamily="34" charset="0"/>
            </a:endParaRPr>
          </a:p>
          <a:p>
            <a:pPr marL="285750" lvl="0" indent="-285750">
              <a:spcAft>
                <a:spcPts val="0"/>
              </a:spcAft>
              <a:buFont typeface="Arial" panose="020B0604020202020204" pitchFamily="34" charset="0"/>
              <a:buChar char="•"/>
            </a:pPr>
            <a:endParaRPr lang="en-IN" sz="2000" dirty="0">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7542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038600" y="6342702"/>
            <a:ext cx="4114800" cy="365125"/>
          </a:xfrm>
        </p:spPr>
        <p:txBody>
          <a:bodyPr/>
          <a:lstStyle/>
          <a:p>
            <a:r>
              <a:rPr lang="pt-BR" dirty="0"/>
              <a:t>Dubai Cares (Oct 2017)</a:t>
            </a:r>
            <a:endParaRPr lang="en-US" dirty="0"/>
          </a:p>
        </p:txBody>
      </p:sp>
      <p:sp>
        <p:nvSpPr>
          <p:cNvPr id="6" name="TextBox 5"/>
          <p:cNvSpPr txBox="1"/>
          <p:nvPr/>
        </p:nvSpPr>
        <p:spPr>
          <a:xfrm>
            <a:off x="512619" y="549776"/>
            <a:ext cx="9276243" cy="477054"/>
          </a:xfrm>
          <a:prstGeom prst="rect">
            <a:avLst/>
          </a:prstGeom>
          <a:noFill/>
        </p:spPr>
        <p:txBody>
          <a:bodyPr wrap="square" rtlCol="0">
            <a:spAutoFit/>
          </a:bodyPr>
          <a:lstStyle/>
          <a:p>
            <a:r>
              <a:rPr lang="en-US" sz="2500" dirty="0">
                <a:solidFill>
                  <a:srgbClr val="C00000"/>
                </a:solidFill>
                <a:latin typeface="Aharoni" panose="02010803020104030203" pitchFamily="2" charset="-79"/>
                <a:cs typeface="Aharoni" panose="02010803020104030203" pitchFamily="2" charset="-79"/>
              </a:rPr>
              <a:t>Evaluation Findings: Success &amp; Effectiveness</a:t>
            </a:r>
            <a:endParaRPr lang="en-US" sz="2400" dirty="0">
              <a:solidFill>
                <a:srgbClr val="C00000"/>
              </a:solidFill>
              <a:latin typeface="Aharoni" panose="02010803020104030203" pitchFamily="2" charset="-79"/>
              <a:cs typeface="Aharoni" panose="02010803020104030203" pitchFamily="2" charset="-79"/>
            </a:endParaRPr>
          </a:p>
        </p:txBody>
      </p:sp>
      <p:sp>
        <p:nvSpPr>
          <p:cNvPr id="11" name="Date Placeholder 10"/>
          <p:cNvSpPr>
            <a:spLocks noGrp="1"/>
          </p:cNvSpPr>
          <p:nvPr>
            <p:ph type="dt" sz="half" idx="10"/>
          </p:nvPr>
        </p:nvSpPr>
        <p:spPr/>
        <p:txBody>
          <a:bodyPr/>
          <a:lstStyle/>
          <a:p>
            <a:r>
              <a:rPr lang="en-US" dirty="0"/>
              <a:t>Altamont Group: Final Report Presentation </a:t>
            </a:r>
          </a:p>
        </p:txBody>
      </p:sp>
      <p:sp>
        <p:nvSpPr>
          <p:cNvPr id="22" name="Rectangle 21"/>
          <p:cNvSpPr/>
          <p:nvPr/>
        </p:nvSpPr>
        <p:spPr>
          <a:xfrm>
            <a:off x="0" y="0"/>
            <a:ext cx="12192000" cy="213094"/>
          </a:xfrm>
          <a:prstGeom prst="rect">
            <a:avLst/>
          </a:prstGeom>
          <a:solidFill>
            <a:srgbClr val="6C92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p:cNvSpPr>
            <a:spLocks noGrp="1"/>
          </p:cNvSpPr>
          <p:nvPr>
            <p:ph type="sldNum" sz="quarter" idx="12"/>
          </p:nvPr>
        </p:nvSpPr>
        <p:spPr/>
        <p:txBody>
          <a:bodyPr/>
          <a:lstStyle/>
          <a:p>
            <a:fld id="{70A20F40-647C-4073-B0CE-DAA032B89257}" type="slidenum">
              <a:rPr lang="en-US" smtClean="0"/>
              <a:pPr/>
              <a:t>23</a:t>
            </a:fld>
            <a:endParaRPr lang="en-US" dirty="0"/>
          </a:p>
        </p:txBody>
      </p:sp>
      <p:sp>
        <p:nvSpPr>
          <p:cNvPr id="5" name="TextBox 4">
            <a:extLst>
              <a:ext uri="{FF2B5EF4-FFF2-40B4-BE49-F238E27FC236}">
                <a16:creationId xmlns:a16="http://schemas.microsoft.com/office/drawing/2014/main" id="{A31D5A05-A1CE-40AC-A4C6-8010795BCB0F}"/>
              </a:ext>
            </a:extLst>
          </p:cNvPr>
          <p:cNvSpPr txBox="1"/>
          <p:nvPr/>
        </p:nvSpPr>
        <p:spPr>
          <a:xfrm>
            <a:off x="533167" y="1077476"/>
            <a:ext cx="6725280"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libri" panose="020F0502020204030204" pitchFamily="34" charset="0"/>
                <a:ea typeface="Times New Roman" panose="02020603050405020304" pitchFamily="18" charset="0"/>
                <a:cs typeface="Calibri" panose="020F0502020204030204" pitchFamily="34" charset="0"/>
              </a:rPr>
              <a:t>Pratham </a:t>
            </a:r>
            <a:r>
              <a:rPr lang="en-US" sz="2000" b="1" dirty="0">
                <a:latin typeface="Calibri" panose="020F0502020204030204" pitchFamily="34" charset="0"/>
                <a:ea typeface="Times New Roman" panose="02020603050405020304" pitchFamily="18" charset="0"/>
                <a:cs typeface="Calibri" panose="020F0502020204030204" pitchFamily="34" charset="0"/>
              </a:rPr>
              <a:t>overarching framework </a:t>
            </a:r>
            <a:r>
              <a:rPr lang="en-US" sz="2000" dirty="0">
                <a:latin typeface="Calibri" panose="020F0502020204030204" pitchFamily="34" charset="0"/>
                <a:ea typeface="Times New Roman" panose="02020603050405020304" pitchFamily="18" charset="0"/>
                <a:cs typeface="Calibri" panose="020F0502020204030204" pitchFamily="34" charset="0"/>
              </a:rPr>
              <a:t>allows for a consistent approach with flexibility for </a:t>
            </a:r>
            <a:r>
              <a:rPr lang="en-US" sz="2000" b="1" dirty="0">
                <a:latin typeface="Calibri" panose="020F0502020204030204" pitchFamily="34" charset="0"/>
                <a:ea typeface="Times New Roman" panose="02020603050405020304" pitchFamily="18" charset="0"/>
                <a:cs typeface="Calibri" panose="020F0502020204030204" pitchFamily="34" charset="0"/>
              </a:rPr>
              <a:t>contextualization as per local needs </a:t>
            </a:r>
            <a:r>
              <a:rPr lang="en-US" sz="2000" dirty="0">
                <a:latin typeface="Calibri" panose="020F0502020204030204" pitchFamily="34" charset="0"/>
                <a:ea typeface="Times New Roman" panose="02020603050405020304" pitchFamily="18" charset="0"/>
                <a:cs typeface="Calibri" panose="020F0502020204030204" pitchFamily="34" charset="0"/>
              </a:rPr>
              <a:t>(camp logistics, content, use of volunteers and staff, M&amp;E) </a:t>
            </a:r>
          </a:p>
          <a:p>
            <a:endParaRPr lang="en-US" sz="2000" b="1" dirty="0">
              <a:latin typeface="Calibri" panose="020F0502020204030204" pitchFamily="34" charset="0"/>
              <a:ea typeface="Times New Roman" panose="02020603050405020304" pitchFamily="18" charset="0"/>
              <a:cs typeface="Calibri" panose="020F0502020204030204" pitchFamily="34" charset="0"/>
            </a:endParaRPr>
          </a:p>
          <a:p>
            <a:pPr marL="285750" lvl="0" indent="-285750">
              <a:spcAft>
                <a:spcPts val="0"/>
              </a:spcAft>
              <a:buFont typeface="Arial" panose="020B0604020202020204" pitchFamily="34" charset="0"/>
              <a:buChar char="•"/>
            </a:pPr>
            <a:r>
              <a:rPr lang="en-US" sz="2000" b="1" dirty="0">
                <a:latin typeface="Calibri" panose="020F0502020204030204" pitchFamily="34" charset="0"/>
                <a:ea typeface="Times New Roman" panose="02020603050405020304" pitchFamily="18" charset="0"/>
                <a:cs typeface="Calibri" panose="020F0502020204030204" pitchFamily="34" charset="0"/>
              </a:rPr>
              <a:t>Overall activities carried out in line with plans</a:t>
            </a:r>
            <a:r>
              <a:rPr lang="en-US" sz="2000" dirty="0">
                <a:latin typeface="Calibri" panose="020F0502020204030204" pitchFamily="34" charset="0"/>
                <a:ea typeface="Times New Roman" panose="02020603050405020304" pitchFamily="18" charset="0"/>
                <a:cs typeface="Calibri" panose="020F0502020204030204" pitchFamily="34" charset="0"/>
              </a:rPr>
              <a:t>; changes made due to internal learning and philosophy of innovation, but in spirit of original grant (documentation of evolution could be strengthened) </a:t>
            </a:r>
          </a:p>
          <a:p>
            <a:pPr lvl="0">
              <a:spcAft>
                <a:spcPts val="0"/>
              </a:spcAft>
            </a:pPr>
            <a:endParaRPr lang="en-US" sz="2000" dirty="0">
              <a:latin typeface="Calibri" panose="020F0502020204030204" pitchFamily="34" charset="0"/>
              <a:ea typeface="Times New Roman" panose="02020603050405020304" pitchFamily="18" charset="0"/>
              <a:cs typeface="Calibri" panose="020F0502020204030204" pitchFamily="34" charset="0"/>
            </a:endParaRPr>
          </a:p>
          <a:p>
            <a:pPr marL="285750" lvl="0" indent="-285750">
              <a:spcAft>
                <a:spcPts val="0"/>
              </a:spcAft>
              <a:buFont typeface="Arial" panose="020B0604020202020204" pitchFamily="34" charset="0"/>
              <a:buChar char="•"/>
            </a:pPr>
            <a:r>
              <a:rPr lang="en-US" sz="2000" b="1" dirty="0">
                <a:latin typeface="Calibri" panose="020F0502020204030204" pitchFamily="34" charset="0"/>
                <a:ea typeface="Times New Roman" panose="02020603050405020304" pitchFamily="18" charset="0"/>
                <a:cs typeface="Calibri" panose="020F0502020204030204" pitchFamily="34" charset="0"/>
              </a:rPr>
              <a:t>Community meetings, transparent assessments and availability of M&amp;E data </a:t>
            </a:r>
            <a:r>
              <a:rPr lang="en-US" sz="2000" dirty="0">
                <a:latin typeface="Calibri" panose="020F0502020204030204" pitchFamily="34" charset="0"/>
                <a:ea typeface="Times New Roman" panose="02020603050405020304" pitchFamily="18" charset="0"/>
                <a:cs typeface="Calibri" panose="020F0502020204030204" pitchFamily="34" charset="0"/>
              </a:rPr>
              <a:t>and visits provide well-balanced accountability structures; some accountability concerns with Delhi-based Library program</a:t>
            </a:r>
            <a:endParaRPr lang="en-IN" sz="2000" dirty="0">
              <a:latin typeface="Calibri" panose="020F0502020204030204" pitchFamily="34" charset="0"/>
              <a:ea typeface="Times New Roman" panose="02020603050405020304" pitchFamily="18" charset="0"/>
              <a:cs typeface="Arial" panose="020B0604020202020204" pitchFamily="34" charset="0"/>
            </a:endParaRPr>
          </a:p>
        </p:txBody>
      </p:sp>
      <p:pic>
        <p:nvPicPr>
          <p:cNvPr id="8" name="Picture 7">
            <a:extLst>
              <a:ext uri="{FF2B5EF4-FFF2-40B4-BE49-F238E27FC236}">
                <a16:creationId xmlns:a16="http://schemas.microsoft.com/office/drawing/2014/main" id="{429B9CD1-6812-4578-AF51-DDA87F79DA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40004" y="788303"/>
            <a:ext cx="4113796" cy="3085346"/>
          </a:xfrm>
          <a:prstGeom prst="rect">
            <a:avLst/>
          </a:prstGeom>
        </p:spPr>
      </p:pic>
      <p:pic>
        <p:nvPicPr>
          <p:cNvPr id="10" name="Picture 9">
            <a:extLst>
              <a:ext uri="{FF2B5EF4-FFF2-40B4-BE49-F238E27FC236}">
                <a16:creationId xmlns:a16="http://schemas.microsoft.com/office/drawing/2014/main" id="{F1369FC8-4B59-41F4-8E1E-7F1FC57C47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5302" y="3386813"/>
            <a:ext cx="4113795" cy="3085346"/>
          </a:xfrm>
          <a:prstGeom prst="rect">
            <a:avLst/>
          </a:prstGeom>
        </p:spPr>
      </p:pic>
      <p:sp>
        <p:nvSpPr>
          <p:cNvPr id="12" name="TextBox 11">
            <a:extLst>
              <a:ext uri="{FF2B5EF4-FFF2-40B4-BE49-F238E27FC236}">
                <a16:creationId xmlns:a16="http://schemas.microsoft.com/office/drawing/2014/main" id="{21B8C66C-B3CB-42BC-BD36-7972C9E8D5B3}"/>
              </a:ext>
            </a:extLst>
          </p:cNvPr>
          <p:cNvSpPr txBox="1"/>
          <p:nvPr/>
        </p:nvSpPr>
        <p:spPr>
          <a:xfrm>
            <a:off x="7945394" y="5987860"/>
            <a:ext cx="3830594" cy="430887"/>
          </a:xfrm>
          <a:prstGeom prst="rect">
            <a:avLst/>
          </a:prstGeom>
          <a:noFill/>
        </p:spPr>
        <p:txBody>
          <a:bodyPr wrap="square" rtlCol="0">
            <a:spAutoFit/>
          </a:bodyPr>
          <a:lstStyle/>
          <a:p>
            <a:r>
              <a:rPr lang="en-IN" sz="1100" i="1" dirty="0">
                <a:solidFill>
                  <a:schemeClr val="bg1"/>
                </a:solidFill>
              </a:rPr>
              <a:t>Parents and children attend community meeting in </a:t>
            </a:r>
            <a:r>
              <a:rPr lang="en-IN" sz="1100" i="1" dirty="0" err="1">
                <a:solidFill>
                  <a:schemeClr val="bg1"/>
                </a:solidFill>
              </a:rPr>
              <a:t>Santiniketan</a:t>
            </a:r>
            <a:r>
              <a:rPr lang="en-IN" sz="1100" i="1" dirty="0">
                <a:solidFill>
                  <a:schemeClr val="bg1"/>
                </a:solidFill>
              </a:rPr>
              <a:t>, West Bengal.</a:t>
            </a:r>
          </a:p>
        </p:txBody>
      </p:sp>
    </p:spTree>
    <p:extLst>
      <p:ext uri="{BB962C8B-B14F-4D97-AF65-F5344CB8AC3E}">
        <p14:creationId xmlns:p14="http://schemas.microsoft.com/office/powerpoint/2010/main" val="113334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038600" y="6342702"/>
            <a:ext cx="4114800" cy="365125"/>
          </a:xfrm>
        </p:spPr>
        <p:txBody>
          <a:bodyPr/>
          <a:lstStyle/>
          <a:p>
            <a:r>
              <a:rPr lang="pt-BR" dirty="0"/>
              <a:t>Dubai Cares (Oct 2017)</a:t>
            </a:r>
            <a:endParaRPr lang="en-US" dirty="0"/>
          </a:p>
        </p:txBody>
      </p:sp>
      <p:sp>
        <p:nvSpPr>
          <p:cNvPr id="6" name="TextBox 5"/>
          <p:cNvSpPr txBox="1"/>
          <p:nvPr/>
        </p:nvSpPr>
        <p:spPr>
          <a:xfrm>
            <a:off x="512619" y="549776"/>
            <a:ext cx="9276243" cy="477054"/>
          </a:xfrm>
          <a:prstGeom prst="rect">
            <a:avLst/>
          </a:prstGeom>
          <a:noFill/>
        </p:spPr>
        <p:txBody>
          <a:bodyPr wrap="square" rtlCol="0">
            <a:spAutoFit/>
          </a:bodyPr>
          <a:lstStyle/>
          <a:p>
            <a:r>
              <a:rPr lang="en-US" sz="2500" dirty="0">
                <a:solidFill>
                  <a:srgbClr val="C00000"/>
                </a:solidFill>
                <a:latin typeface="Aharoni" panose="02010803020104030203" pitchFamily="2" charset="-79"/>
                <a:cs typeface="Aharoni" panose="02010803020104030203" pitchFamily="2" charset="-79"/>
              </a:rPr>
              <a:t>Evaluation Findings: Sustainability </a:t>
            </a:r>
            <a:endParaRPr lang="en-US" sz="2400" dirty="0">
              <a:solidFill>
                <a:srgbClr val="C00000"/>
              </a:solidFill>
              <a:latin typeface="Aharoni" panose="02010803020104030203" pitchFamily="2" charset="-79"/>
              <a:cs typeface="Aharoni" panose="02010803020104030203" pitchFamily="2" charset="-79"/>
            </a:endParaRPr>
          </a:p>
        </p:txBody>
      </p:sp>
      <p:sp>
        <p:nvSpPr>
          <p:cNvPr id="11" name="Date Placeholder 10"/>
          <p:cNvSpPr>
            <a:spLocks noGrp="1"/>
          </p:cNvSpPr>
          <p:nvPr>
            <p:ph type="dt" sz="half" idx="10"/>
          </p:nvPr>
        </p:nvSpPr>
        <p:spPr/>
        <p:txBody>
          <a:bodyPr/>
          <a:lstStyle/>
          <a:p>
            <a:r>
              <a:rPr lang="en-US" dirty="0"/>
              <a:t>Altamont Group: Final Report Presentation </a:t>
            </a:r>
          </a:p>
        </p:txBody>
      </p:sp>
      <p:sp>
        <p:nvSpPr>
          <p:cNvPr id="22" name="Rectangle 21"/>
          <p:cNvSpPr/>
          <p:nvPr/>
        </p:nvSpPr>
        <p:spPr>
          <a:xfrm>
            <a:off x="0" y="0"/>
            <a:ext cx="12192000" cy="213094"/>
          </a:xfrm>
          <a:prstGeom prst="rect">
            <a:avLst/>
          </a:prstGeom>
          <a:solidFill>
            <a:srgbClr val="6C92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3" name="Diagram 22"/>
          <p:cNvGraphicFramePr/>
          <p:nvPr>
            <p:extLst/>
          </p:nvPr>
        </p:nvGraphicFramePr>
        <p:xfrm>
          <a:off x="9788862" y="250487"/>
          <a:ext cx="2384945" cy="1746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70A20F40-647C-4073-B0CE-DAA032B89257}" type="slidenum">
              <a:rPr lang="en-US" smtClean="0"/>
              <a:pPr/>
              <a:t>24</a:t>
            </a:fld>
            <a:endParaRPr lang="en-US" dirty="0"/>
          </a:p>
        </p:txBody>
      </p:sp>
      <p:sp>
        <p:nvSpPr>
          <p:cNvPr id="3" name="TextBox 2">
            <a:extLst>
              <a:ext uri="{FF2B5EF4-FFF2-40B4-BE49-F238E27FC236}">
                <a16:creationId xmlns:a16="http://schemas.microsoft.com/office/drawing/2014/main" id="{08654199-057B-4185-A7C0-5E24E0F40AC6}"/>
              </a:ext>
            </a:extLst>
          </p:cNvPr>
          <p:cNvSpPr txBox="1"/>
          <p:nvPr/>
        </p:nvSpPr>
        <p:spPr>
          <a:xfrm>
            <a:off x="555797" y="1159914"/>
            <a:ext cx="6247777" cy="4093428"/>
          </a:xfrm>
          <a:prstGeom prst="rect">
            <a:avLst/>
          </a:prstGeom>
          <a:noFill/>
        </p:spPr>
        <p:txBody>
          <a:bodyPr wrap="square" rtlCol="0">
            <a:spAutoFit/>
          </a:bodyPr>
          <a:lstStyle/>
          <a:p>
            <a:pPr marL="285750" lvl="0" indent="-285750">
              <a:buFont typeface="Arial" panose="020B0604020202020204" pitchFamily="34" charset="0"/>
              <a:buChar char="•"/>
            </a:pPr>
            <a:r>
              <a:rPr lang="en-US" sz="2000" b="1" dirty="0"/>
              <a:t>Community buy-in </a:t>
            </a:r>
            <a:r>
              <a:rPr lang="en-US" sz="2000" dirty="0"/>
              <a:t>is a pillar of the programs; seen in well-attended community meetings, stakeholder knowledge and common understanding of programs, and children’s community group activities </a:t>
            </a:r>
          </a:p>
          <a:p>
            <a:pPr lvl="0"/>
            <a:endParaRPr lang="en-US" sz="2000" dirty="0"/>
          </a:p>
          <a:p>
            <a:pPr marL="285750" lvl="0" indent="-285750">
              <a:buFont typeface="Arial" panose="020B0604020202020204" pitchFamily="34" charset="0"/>
              <a:buChar char="•"/>
            </a:pPr>
            <a:r>
              <a:rPr lang="en-US" sz="2000" b="1" dirty="0"/>
              <a:t>Levels of government ownership and teacher ownership differ significantly </a:t>
            </a:r>
            <a:r>
              <a:rPr lang="en-US" sz="2000" dirty="0"/>
              <a:t>across sites; commitment on Pratham’s part towards increase in government partnerships </a:t>
            </a:r>
          </a:p>
          <a:p>
            <a:pPr lvl="0"/>
            <a:endParaRPr lang="en-US" sz="2000" dirty="0"/>
          </a:p>
          <a:p>
            <a:pPr marL="285750" indent="-285750">
              <a:buFont typeface="Arial" panose="020B0604020202020204" pitchFamily="34" charset="0"/>
              <a:buChar char="•"/>
            </a:pPr>
            <a:r>
              <a:rPr lang="en-IN" sz="2000" b="1" dirty="0"/>
              <a:t>Amount of policy-level advocacy differs by state and district</a:t>
            </a:r>
            <a:r>
              <a:rPr lang="en-IN" sz="2000" dirty="0"/>
              <a:t>; all Pratham staff were able to express the </a:t>
            </a:r>
            <a:r>
              <a:rPr lang="en-IN" sz="2000" b="1" dirty="0"/>
              <a:t>overall goal of moving towards systems change </a:t>
            </a:r>
            <a:endParaRPr lang="en-US" sz="2000" b="1" dirty="0"/>
          </a:p>
        </p:txBody>
      </p:sp>
      <p:pic>
        <p:nvPicPr>
          <p:cNvPr id="8" name="Picture 7" descr="A group of people sitting at a table in a restaurant&#10;&#10;Description generated with very high confidence">
            <a:extLst>
              <a:ext uri="{FF2B5EF4-FFF2-40B4-BE49-F238E27FC236}">
                <a16:creationId xmlns:a16="http://schemas.microsoft.com/office/drawing/2014/main" id="{BB03CE27-CCFB-4AC7-A41C-BD78555E791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19857" y="2093253"/>
            <a:ext cx="4390896" cy="3293173"/>
          </a:xfrm>
          <a:prstGeom prst="rect">
            <a:avLst/>
          </a:prstGeom>
        </p:spPr>
      </p:pic>
      <p:sp>
        <p:nvSpPr>
          <p:cNvPr id="9" name="TextBox 8">
            <a:extLst>
              <a:ext uri="{FF2B5EF4-FFF2-40B4-BE49-F238E27FC236}">
                <a16:creationId xmlns:a16="http://schemas.microsoft.com/office/drawing/2014/main" id="{637E70D8-B3CD-4771-B162-06A1F421899C}"/>
              </a:ext>
            </a:extLst>
          </p:cNvPr>
          <p:cNvSpPr txBox="1"/>
          <p:nvPr/>
        </p:nvSpPr>
        <p:spPr>
          <a:xfrm>
            <a:off x="7055177" y="5386426"/>
            <a:ext cx="4455576" cy="430887"/>
          </a:xfrm>
          <a:prstGeom prst="rect">
            <a:avLst/>
          </a:prstGeom>
          <a:noFill/>
        </p:spPr>
        <p:txBody>
          <a:bodyPr wrap="square" rtlCol="0">
            <a:spAutoFit/>
          </a:bodyPr>
          <a:lstStyle/>
          <a:p>
            <a:r>
              <a:rPr lang="en-IN" sz="1100" i="1" dirty="0"/>
              <a:t>Speaking with teachers in Telangana where there is significant uptake of Pratham TLM and methods by government school teachers. </a:t>
            </a:r>
          </a:p>
        </p:txBody>
      </p:sp>
    </p:spTree>
    <p:extLst>
      <p:ext uri="{BB962C8B-B14F-4D97-AF65-F5344CB8AC3E}">
        <p14:creationId xmlns:p14="http://schemas.microsoft.com/office/powerpoint/2010/main" val="72488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038600" y="6342702"/>
            <a:ext cx="4114800" cy="365125"/>
          </a:xfrm>
        </p:spPr>
        <p:txBody>
          <a:bodyPr/>
          <a:lstStyle/>
          <a:p>
            <a:r>
              <a:rPr lang="pt-BR" dirty="0"/>
              <a:t>Dubai Cares (Oct 2017)</a:t>
            </a:r>
            <a:endParaRPr lang="en-US" dirty="0"/>
          </a:p>
        </p:txBody>
      </p:sp>
      <p:sp>
        <p:nvSpPr>
          <p:cNvPr id="6" name="TextBox 5"/>
          <p:cNvSpPr txBox="1"/>
          <p:nvPr/>
        </p:nvSpPr>
        <p:spPr>
          <a:xfrm>
            <a:off x="512619" y="549776"/>
            <a:ext cx="9276243" cy="477054"/>
          </a:xfrm>
          <a:prstGeom prst="rect">
            <a:avLst/>
          </a:prstGeom>
          <a:noFill/>
        </p:spPr>
        <p:txBody>
          <a:bodyPr wrap="square" rtlCol="0">
            <a:spAutoFit/>
          </a:bodyPr>
          <a:lstStyle/>
          <a:p>
            <a:r>
              <a:rPr lang="en-US" sz="2500" dirty="0">
                <a:solidFill>
                  <a:srgbClr val="C00000"/>
                </a:solidFill>
                <a:latin typeface="Aharoni" panose="02010803020104030203" pitchFamily="2" charset="-79"/>
                <a:cs typeface="Aharoni" panose="02010803020104030203" pitchFamily="2" charset="-79"/>
              </a:rPr>
              <a:t>Evaluation Findings: Sustainability </a:t>
            </a:r>
            <a:endParaRPr lang="en-US" sz="2400" dirty="0">
              <a:solidFill>
                <a:srgbClr val="C00000"/>
              </a:solidFill>
              <a:latin typeface="Aharoni" panose="02010803020104030203" pitchFamily="2" charset="-79"/>
              <a:cs typeface="Aharoni" panose="02010803020104030203" pitchFamily="2" charset="-79"/>
            </a:endParaRPr>
          </a:p>
        </p:txBody>
      </p:sp>
      <p:sp>
        <p:nvSpPr>
          <p:cNvPr id="11" name="Date Placeholder 10"/>
          <p:cNvSpPr>
            <a:spLocks noGrp="1"/>
          </p:cNvSpPr>
          <p:nvPr>
            <p:ph type="dt" sz="half" idx="10"/>
          </p:nvPr>
        </p:nvSpPr>
        <p:spPr/>
        <p:txBody>
          <a:bodyPr/>
          <a:lstStyle/>
          <a:p>
            <a:r>
              <a:rPr lang="en-US" dirty="0"/>
              <a:t>Altamont Group: Final Report Presentation </a:t>
            </a:r>
          </a:p>
        </p:txBody>
      </p:sp>
      <p:sp>
        <p:nvSpPr>
          <p:cNvPr id="22" name="Rectangle 21"/>
          <p:cNvSpPr/>
          <p:nvPr/>
        </p:nvSpPr>
        <p:spPr>
          <a:xfrm>
            <a:off x="0" y="0"/>
            <a:ext cx="12192000" cy="213094"/>
          </a:xfrm>
          <a:prstGeom prst="rect">
            <a:avLst/>
          </a:prstGeom>
          <a:solidFill>
            <a:srgbClr val="6C92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3" name="Diagram 22"/>
          <p:cNvGraphicFramePr/>
          <p:nvPr>
            <p:extLst/>
          </p:nvPr>
        </p:nvGraphicFramePr>
        <p:xfrm>
          <a:off x="9788862" y="250487"/>
          <a:ext cx="2384945" cy="1746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70A20F40-647C-4073-B0CE-DAA032B89257}" type="slidenum">
              <a:rPr lang="en-US" smtClean="0"/>
              <a:pPr/>
              <a:t>25</a:t>
            </a:fld>
            <a:endParaRPr lang="en-US" dirty="0"/>
          </a:p>
        </p:txBody>
      </p:sp>
      <p:sp>
        <p:nvSpPr>
          <p:cNvPr id="3" name="TextBox 2">
            <a:extLst>
              <a:ext uri="{FF2B5EF4-FFF2-40B4-BE49-F238E27FC236}">
                <a16:creationId xmlns:a16="http://schemas.microsoft.com/office/drawing/2014/main" id="{08654199-057B-4185-A7C0-5E24E0F40AC6}"/>
              </a:ext>
            </a:extLst>
          </p:cNvPr>
          <p:cNvSpPr txBox="1"/>
          <p:nvPr/>
        </p:nvSpPr>
        <p:spPr>
          <a:xfrm>
            <a:off x="559754" y="992051"/>
            <a:ext cx="9555626" cy="2246769"/>
          </a:xfrm>
          <a:prstGeom prst="rect">
            <a:avLst/>
          </a:prstGeom>
          <a:noFill/>
        </p:spPr>
        <p:txBody>
          <a:bodyPr wrap="square" rtlCol="0">
            <a:spAutoFit/>
          </a:bodyPr>
          <a:lstStyle/>
          <a:p>
            <a:pPr marL="285750" lvl="0" indent="-285750">
              <a:buFont typeface="Arial" panose="020B0604020202020204" pitchFamily="34" charset="0"/>
              <a:buChar char="•"/>
            </a:pPr>
            <a:r>
              <a:rPr lang="en-US" sz="2000" dirty="0"/>
              <a:t>Nature of Read India (“band-aid” intervention) makes sustainability an issue – Pratham seeking to address through </a:t>
            </a:r>
            <a:r>
              <a:rPr lang="en-US" sz="2000" b="1" dirty="0"/>
              <a:t>community-based children’s groups; exploring what comes next after basic camps</a:t>
            </a:r>
          </a:p>
          <a:p>
            <a:pPr lvl="0"/>
            <a:endParaRPr lang="en-US" sz="2000" dirty="0"/>
          </a:p>
          <a:p>
            <a:pPr marL="285750" lvl="0" indent="-285750">
              <a:buFont typeface="Arial" panose="020B0604020202020204" pitchFamily="34" charset="0"/>
              <a:buChar char="•"/>
            </a:pPr>
            <a:r>
              <a:rPr lang="en-US" sz="2000" dirty="0"/>
              <a:t>Some </a:t>
            </a:r>
            <a:r>
              <a:rPr lang="en-US" sz="2000" b="1" dirty="0"/>
              <a:t>focus on mothers</a:t>
            </a:r>
            <a:r>
              <a:rPr lang="en-US" sz="2000" dirty="0"/>
              <a:t> </a:t>
            </a:r>
            <a:r>
              <a:rPr lang="en-IN" sz="2000" dirty="0"/>
              <a:t>as enablers of their children’s education through parent groups (ECE) and community-based children’s groups, but more may be warranted and was repeatedly requested </a:t>
            </a:r>
          </a:p>
        </p:txBody>
      </p:sp>
      <p:pic>
        <p:nvPicPr>
          <p:cNvPr id="7" name="Picture 6" descr="A group of people posing for the camera&#10;&#10;Description generated with very high confidence">
            <a:extLst>
              <a:ext uri="{FF2B5EF4-FFF2-40B4-BE49-F238E27FC236}">
                <a16:creationId xmlns:a16="http://schemas.microsoft.com/office/drawing/2014/main" id="{01D0FC1C-27D9-42B4-ABF4-5EED3088F23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274378" y="3403204"/>
            <a:ext cx="4645977" cy="2939498"/>
          </a:xfrm>
          <a:prstGeom prst="rect">
            <a:avLst/>
          </a:prstGeom>
        </p:spPr>
      </p:pic>
      <p:sp>
        <p:nvSpPr>
          <p:cNvPr id="8" name="TextBox 7">
            <a:extLst>
              <a:ext uri="{FF2B5EF4-FFF2-40B4-BE49-F238E27FC236}">
                <a16:creationId xmlns:a16="http://schemas.microsoft.com/office/drawing/2014/main" id="{07CFF82C-CBA9-4B27-85A5-2B34CC63AC0B}"/>
              </a:ext>
            </a:extLst>
          </p:cNvPr>
          <p:cNvSpPr txBox="1"/>
          <p:nvPr/>
        </p:nvSpPr>
        <p:spPr>
          <a:xfrm>
            <a:off x="1310888" y="5649973"/>
            <a:ext cx="3839852" cy="646331"/>
          </a:xfrm>
          <a:prstGeom prst="rect">
            <a:avLst/>
          </a:prstGeom>
          <a:noFill/>
        </p:spPr>
        <p:txBody>
          <a:bodyPr wrap="square" rtlCol="0">
            <a:spAutoFit/>
          </a:bodyPr>
          <a:lstStyle/>
          <a:p>
            <a:r>
              <a:rPr lang="en-IN" sz="1200" i="1" dirty="0">
                <a:solidFill>
                  <a:schemeClr val="bg1"/>
                </a:solidFill>
              </a:rPr>
              <a:t>A focus group discussion with mothers of children attending a Pratham-supported Anganwadi in Delhi: </a:t>
            </a:r>
          </a:p>
          <a:p>
            <a:r>
              <a:rPr lang="en-IN" sz="1200" i="1" dirty="0">
                <a:solidFill>
                  <a:schemeClr val="bg1"/>
                </a:solidFill>
              </a:rPr>
              <a:t>“We want to know more to help our children.” </a:t>
            </a:r>
          </a:p>
        </p:txBody>
      </p:sp>
      <p:pic>
        <p:nvPicPr>
          <p:cNvPr id="5" name="Picture 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111148" y="3403204"/>
            <a:ext cx="4551336" cy="2911852"/>
          </a:xfrm>
          <a:prstGeom prst="rect">
            <a:avLst/>
          </a:prstGeom>
        </p:spPr>
      </p:pic>
      <p:sp>
        <p:nvSpPr>
          <p:cNvPr id="12" name="TextBox 11">
            <a:extLst>
              <a:ext uri="{FF2B5EF4-FFF2-40B4-BE49-F238E27FC236}">
                <a16:creationId xmlns:a16="http://schemas.microsoft.com/office/drawing/2014/main" id="{07CFF82C-CBA9-4B27-85A5-2B34CC63AC0B}"/>
              </a:ext>
            </a:extLst>
          </p:cNvPr>
          <p:cNvSpPr txBox="1"/>
          <p:nvPr/>
        </p:nvSpPr>
        <p:spPr>
          <a:xfrm>
            <a:off x="6142348" y="5834639"/>
            <a:ext cx="4193454" cy="461665"/>
          </a:xfrm>
          <a:prstGeom prst="rect">
            <a:avLst/>
          </a:prstGeom>
          <a:noFill/>
        </p:spPr>
        <p:txBody>
          <a:bodyPr wrap="square" rtlCol="0">
            <a:spAutoFit/>
          </a:bodyPr>
          <a:lstStyle/>
          <a:p>
            <a:r>
              <a:rPr lang="en-IN" sz="1200" i="1" dirty="0">
                <a:solidFill>
                  <a:schemeClr val="bg1"/>
                </a:solidFill>
              </a:rPr>
              <a:t>Discussion with mothers of children attending a self-sustained Balwadi in Pimpri.</a:t>
            </a:r>
          </a:p>
        </p:txBody>
      </p:sp>
    </p:spTree>
    <p:extLst>
      <p:ext uri="{BB962C8B-B14F-4D97-AF65-F5344CB8AC3E}">
        <p14:creationId xmlns:p14="http://schemas.microsoft.com/office/powerpoint/2010/main" val="109549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038600" y="6342702"/>
            <a:ext cx="4114800" cy="365125"/>
          </a:xfrm>
        </p:spPr>
        <p:txBody>
          <a:bodyPr/>
          <a:lstStyle/>
          <a:p>
            <a:r>
              <a:rPr lang="pt-BR" dirty="0"/>
              <a:t>Dubai Cares (Oct 2017)</a:t>
            </a:r>
            <a:endParaRPr lang="en-US" dirty="0"/>
          </a:p>
        </p:txBody>
      </p:sp>
      <p:sp>
        <p:nvSpPr>
          <p:cNvPr id="6" name="TextBox 5"/>
          <p:cNvSpPr txBox="1"/>
          <p:nvPr/>
        </p:nvSpPr>
        <p:spPr>
          <a:xfrm>
            <a:off x="512619" y="572954"/>
            <a:ext cx="9276243" cy="477054"/>
          </a:xfrm>
          <a:prstGeom prst="rect">
            <a:avLst/>
          </a:prstGeom>
          <a:noFill/>
        </p:spPr>
        <p:txBody>
          <a:bodyPr wrap="square" rtlCol="0">
            <a:spAutoFit/>
          </a:bodyPr>
          <a:lstStyle/>
          <a:p>
            <a:r>
              <a:rPr lang="en-US" sz="2500" dirty="0">
                <a:solidFill>
                  <a:srgbClr val="C00000"/>
                </a:solidFill>
                <a:latin typeface="Aharoni" panose="02010803020104030203" pitchFamily="2" charset="-79"/>
                <a:cs typeface="Aharoni" panose="02010803020104030203" pitchFamily="2" charset="-79"/>
              </a:rPr>
              <a:t>Conclusions: Success Factors </a:t>
            </a:r>
            <a:endParaRPr lang="en-US" sz="2400" dirty="0">
              <a:solidFill>
                <a:srgbClr val="C00000"/>
              </a:solidFill>
              <a:latin typeface="Aharoni" panose="02010803020104030203" pitchFamily="2" charset="-79"/>
              <a:cs typeface="Aharoni" panose="02010803020104030203" pitchFamily="2" charset="-79"/>
            </a:endParaRPr>
          </a:p>
        </p:txBody>
      </p:sp>
      <p:sp>
        <p:nvSpPr>
          <p:cNvPr id="11" name="Date Placeholder 10"/>
          <p:cNvSpPr>
            <a:spLocks noGrp="1"/>
          </p:cNvSpPr>
          <p:nvPr>
            <p:ph type="dt" sz="half" idx="10"/>
          </p:nvPr>
        </p:nvSpPr>
        <p:spPr/>
        <p:txBody>
          <a:bodyPr/>
          <a:lstStyle/>
          <a:p>
            <a:r>
              <a:rPr lang="en-US" dirty="0"/>
              <a:t>Altamont Group: Final Report Presentation</a:t>
            </a:r>
          </a:p>
        </p:txBody>
      </p:sp>
      <p:sp>
        <p:nvSpPr>
          <p:cNvPr id="22" name="Rectangle 21"/>
          <p:cNvSpPr/>
          <p:nvPr/>
        </p:nvSpPr>
        <p:spPr>
          <a:xfrm>
            <a:off x="0" y="0"/>
            <a:ext cx="12192000" cy="213094"/>
          </a:xfrm>
          <a:prstGeom prst="rect">
            <a:avLst/>
          </a:prstGeom>
          <a:solidFill>
            <a:srgbClr val="6C92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3" name="Diagram 22"/>
          <p:cNvGraphicFramePr/>
          <p:nvPr>
            <p:extLst/>
          </p:nvPr>
        </p:nvGraphicFramePr>
        <p:xfrm>
          <a:off x="9788862" y="250487"/>
          <a:ext cx="2384945" cy="1746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70A20F40-647C-4073-B0CE-DAA032B89257}" type="slidenum">
              <a:rPr lang="en-US" smtClean="0"/>
              <a:pPr/>
              <a:t>26</a:t>
            </a:fld>
            <a:endParaRPr lang="en-US" dirty="0"/>
          </a:p>
        </p:txBody>
      </p:sp>
      <p:sp>
        <p:nvSpPr>
          <p:cNvPr id="3" name="TextBox 2">
            <a:extLst>
              <a:ext uri="{FF2B5EF4-FFF2-40B4-BE49-F238E27FC236}">
                <a16:creationId xmlns:a16="http://schemas.microsoft.com/office/drawing/2014/main" id="{7A8A63B3-74BB-4EE4-A78A-6EACC9D41B27}"/>
              </a:ext>
            </a:extLst>
          </p:cNvPr>
          <p:cNvSpPr txBox="1"/>
          <p:nvPr/>
        </p:nvSpPr>
        <p:spPr>
          <a:xfrm>
            <a:off x="543366" y="1050008"/>
            <a:ext cx="6247853" cy="5324535"/>
          </a:xfrm>
          <a:prstGeom prst="rect">
            <a:avLst/>
          </a:prstGeom>
          <a:noFill/>
        </p:spPr>
        <p:txBody>
          <a:bodyPr wrap="square" rtlCol="0">
            <a:spAutoFit/>
          </a:bodyPr>
          <a:lstStyle/>
          <a:p>
            <a:r>
              <a:rPr lang="en-US" sz="2000" b="1" dirty="0"/>
              <a:t>1. Overarching Pratham Framework with Empowerment for Contextualization </a:t>
            </a:r>
          </a:p>
          <a:p>
            <a:endParaRPr lang="en-US" sz="2000" b="1" dirty="0"/>
          </a:p>
          <a:p>
            <a:pPr marL="742950" lvl="1" indent="-285750">
              <a:buFont typeface="Arial" panose="020B0604020202020204" pitchFamily="34" charset="0"/>
              <a:buChar char="•"/>
            </a:pPr>
            <a:r>
              <a:rPr lang="en-US" sz="2000" dirty="0"/>
              <a:t>Pratham staff “spoke the same language”:</a:t>
            </a:r>
          </a:p>
          <a:p>
            <a:pPr marL="1200150" lvl="2" indent="-285750">
              <a:buFont typeface="Courier New" panose="02070309020205020404" pitchFamily="49" charset="0"/>
              <a:buChar char="o"/>
            </a:pPr>
            <a:r>
              <a:rPr lang="en-US" sz="2000" dirty="0" err="1"/>
              <a:t>TaRL</a:t>
            </a:r>
            <a:r>
              <a:rPr lang="en-US" sz="2000" dirty="0"/>
              <a:t>/</a:t>
            </a:r>
            <a:r>
              <a:rPr lang="en-US" sz="2000" dirty="0" err="1"/>
              <a:t>CaMAL</a:t>
            </a:r>
            <a:r>
              <a:rPr lang="en-US" sz="2000" dirty="0"/>
              <a:t> and “play-wise” methods</a:t>
            </a:r>
          </a:p>
          <a:p>
            <a:pPr marL="1200150" lvl="2" indent="-285750">
              <a:buFont typeface="Courier New" panose="02070309020205020404" pitchFamily="49" charset="0"/>
              <a:buChar char="o"/>
            </a:pPr>
            <a:r>
              <a:rPr lang="en-US" sz="2000" dirty="0"/>
              <a:t>Community and parent engagement</a:t>
            </a:r>
          </a:p>
          <a:p>
            <a:pPr marL="1200150" lvl="2" indent="-285750">
              <a:buFont typeface="Courier New" panose="02070309020205020404" pitchFamily="49" charset="0"/>
              <a:buChar char="o"/>
            </a:pPr>
            <a:r>
              <a:rPr lang="en-US" sz="2000" dirty="0"/>
              <a:t>Student/child empowerment </a:t>
            </a:r>
          </a:p>
          <a:p>
            <a:pPr marL="1200150" lvl="2" indent="-285750">
              <a:buFont typeface="Courier New" panose="02070309020205020404" pitchFamily="49" charset="0"/>
              <a:buChar char="o"/>
            </a:pPr>
            <a:r>
              <a:rPr lang="en-US" sz="2000" dirty="0"/>
              <a:t>M&amp;E utilization-focused philosophy</a:t>
            </a:r>
          </a:p>
          <a:p>
            <a:pPr marL="1200150" lvl="2" indent="-285750">
              <a:buFont typeface="Courier New" panose="02070309020205020404" pitchFamily="49" charset="0"/>
              <a:buChar char="o"/>
            </a:pPr>
            <a:r>
              <a:rPr lang="en-US" sz="2000" dirty="0"/>
              <a:t>Vision for sustainability</a:t>
            </a:r>
          </a:p>
          <a:p>
            <a:pPr marL="742950" lvl="1" indent="-285750">
              <a:buFont typeface="Arial" panose="020B0604020202020204" pitchFamily="34" charset="0"/>
              <a:buChar char="•"/>
            </a:pPr>
            <a:r>
              <a:rPr lang="en-US" sz="2000" dirty="0"/>
              <a:t>Within this, staff at field levels understood the need for, and felt empowered to, contextualize</a:t>
            </a:r>
          </a:p>
          <a:p>
            <a:pPr marL="742950" lvl="1" indent="-285750">
              <a:buFont typeface="Arial" panose="020B0604020202020204" pitchFamily="34" charset="0"/>
              <a:buChar char="•"/>
            </a:pPr>
            <a:r>
              <a:rPr lang="en-US" sz="2000" dirty="0"/>
              <a:t>Effective balance of central guidance and field-level leadership and ownership</a:t>
            </a:r>
          </a:p>
          <a:p>
            <a:pPr marL="742950" lvl="1" indent="-285750">
              <a:buFont typeface="Arial" panose="020B0604020202020204" pitchFamily="34" charset="0"/>
              <a:buChar char="•"/>
            </a:pPr>
            <a:r>
              <a:rPr lang="en-US" sz="2000" dirty="0"/>
              <a:t>Success hinges on capacity of staff – need to ensure access to capacity development opportunities</a:t>
            </a:r>
          </a:p>
          <a:p>
            <a:pPr marL="742950" lvl="1" indent="-285750">
              <a:buFont typeface="Arial" panose="020B0604020202020204" pitchFamily="34" charset="0"/>
              <a:buChar char="•"/>
            </a:pPr>
            <a:endParaRPr lang="en-IN" sz="2000" dirty="0"/>
          </a:p>
        </p:txBody>
      </p:sp>
      <p:pic>
        <p:nvPicPr>
          <p:cNvPr id="7" name="Picture 6" descr="State-level goals displayed in Pratham office in Telangana.">
            <a:extLst>
              <a:ext uri="{FF2B5EF4-FFF2-40B4-BE49-F238E27FC236}">
                <a16:creationId xmlns:a16="http://schemas.microsoft.com/office/drawing/2014/main" id="{AFF603B2-FD4C-4B8E-AE95-29F7E98EB20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622554" y="1228514"/>
            <a:ext cx="3341874" cy="2506405"/>
          </a:xfrm>
          <a:prstGeom prst="rect">
            <a:avLst/>
          </a:prstGeom>
        </p:spPr>
      </p:pic>
      <p:sp>
        <p:nvSpPr>
          <p:cNvPr id="8" name="TextBox 7">
            <a:extLst>
              <a:ext uri="{FF2B5EF4-FFF2-40B4-BE49-F238E27FC236}">
                <a16:creationId xmlns:a16="http://schemas.microsoft.com/office/drawing/2014/main" id="{A5FDCA01-C97C-4AB6-8ADE-F25B690EE7D7}"/>
              </a:ext>
            </a:extLst>
          </p:cNvPr>
          <p:cNvSpPr txBox="1"/>
          <p:nvPr/>
        </p:nvSpPr>
        <p:spPr>
          <a:xfrm>
            <a:off x="6622553" y="3758097"/>
            <a:ext cx="2411523" cy="600164"/>
          </a:xfrm>
          <a:prstGeom prst="rect">
            <a:avLst/>
          </a:prstGeom>
          <a:noFill/>
        </p:spPr>
        <p:txBody>
          <a:bodyPr wrap="square" rtlCol="0">
            <a:spAutoFit/>
          </a:bodyPr>
          <a:lstStyle/>
          <a:p>
            <a:r>
              <a:rPr lang="en-IN" sz="1100" i="1" dirty="0"/>
              <a:t>State-level goals displayed in Pratham office in Telangana (above); TLM in </a:t>
            </a:r>
            <a:r>
              <a:rPr lang="en-IN" sz="1100" i="1" dirty="0" err="1"/>
              <a:t>Telegu</a:t>
            </a:r>
            <a:r>
              <a:rPr lang="en-IN" sz="1100" i="1" dirty="0"/>
              <a:t> language (right)</a:t>
            </a:r>
          </a:p>
        </p:txBody>
      </p:sp>
      <p:pic>
        <p:nvPicPr>
          <p:cNvPr id="12" name="Picture 11" descr="A close up of text on a white background&#10;&#10;Description generated with high confidence">
            <a:extLst>
              <a:ext uri="{FF2B5EF4-FFF2-40B4-BE49-F238E27FC236}">
                <a16:creationId xmlns:a16="http://schemas.microsoft.com/office/drawing/2014/main" id="{ADB66CF8-5800-44AA-B37B-ED46687926D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5400000">
            <a:off x="8591231" y="3289646"/>
            <a:ext cx="3542771" cy="2657078"/>
          </a:xfrm>
          <a:prstGeom prst="rect">
            <a:avLst/>
          </a:prstGeom>
        </p:spPr>
      </p:pic>
    </p:spTree>
    <p:extLst>
      <p:ext uri="{BB962C8B-B14F-4D97-AF65-F5344CB8AC3E}">
        <p14:creationId xmlns:p14="http://schemas.microsoft.com/office/powerpoint/2010/main" val="128231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8DFD5B-B948-4D85-B020-E307DD2225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13843" y="3010858"/>
            <a:ext cx="3712396" cy="2784297"/>
          </a:xfrm>
          <a:prstGeom prst="rect">
            <a:avLst/>
          </a:prstGeom>
        </p:spPr>
      </p:pic>
      <p:sp>
        <p:nvSpPr>
          <p:cNvPr id="4" name="Footer Placeholder 3"/>
          <p:cNvSpPr>
            <a:spLocks noGrp="1"/>
          </p:cNvSpPr>
          <p:nvPr>
            <p:ph type="ftr" sz="quarter" idx="11"/>
          </p:nvPr>
        </p:nvSpPr>
        <p:spPr>
          <a:xfrm>
            <a:off x="4038600" y="6342702"/>
            <a:ext cx="4114800" cy="365125"/>
          </a:xfrm>
        </p:spPr>
        <p:txBody>
          <a:bodyPr/>
          <a:lstStyle/>
          <a:p>
            <a:r>
              <a:rPr lang="pt-BR" dirty="0"/>
              <a:t>Dubai Cares (Oct 2017)</a:t>
            </a:r>
            <a:endParaRPr lang="en-US" dirty="0"/>
          </a:p>
        </p:txBody>
      </p:sp>
      <p:sp>
        <p:nvSpPr>
          <p:cNvPr id="6" name="TextBox 5"/>
          <p:cNvSpPr txBox="1"/>
          <p:nvPr/>
        </p:nvSpPr>
        <p:spPr>
          <a:xfrm>
            <a:off x="512619" y="549776"/>
            <a:ext cx="9276243" cy="477054"/>
          </a:xfrm>
          <a:prstGeom prst="rect">
            <a:avLst/>
          </a:prstGeom>
          <a:noFill/>
        </p:spPr>
        <p:txBody>
          <a:bodyPr wrap="square" rtlCol="0">
            <a:spAutoFit/>
          </a:bodyPr>
          <a:lstStyle/>
          <a:p>
            <a:r>
              <a:rPr lang="en-US" sz="2500" dirty="0">
                <a:solidFill>
                  <a:srgbClr val="C00000"/>
                </a:solidFill>
                <a:latin typeface="Aharoni" panose="02010803020104030203" pitchFamily="2" charset="-79"/>
                <a:cs typeface="Aharoni" panose="02010803020104030203" pitchFamily="2" charset="-79"/>
              </a:rPr>
              <a:t>Conclusions: Success Factors </a:t>
            </a:r>
            <a:endParaRPr lang="en-US" sz="2400" dirty="0">
              <a:solidFill>
                <a:srgbClr val="C00000"/>
              </a:solidFill>
              <a:latin typeface="Aharoni" panose="02010803020104030203" pitchFamily="2" charset="-79"/>
              <a:cs typeface="Aharoni" panose="02010803020104030203" pitchFamily="2" charset="-79"/>
            </a:endParaRPr>
          </a:p>
        </p:txBody>
      </p:sp>
      <p:sp>
        <p:nvSpPr>
          <p:cNvPr id="11" name="Date Placeholder 10"/>
          <p:cNvSpPr>
            <a:spLocks noGrp="1"/>
          </p:cNvSpPr>
          <p:nvPr>
            <p:ph type="dt" sz="half" idx="10"/>
          </p:nvPr>
        </p:nvSpPr>
        <p:spPr/>
        <p:txBody>
          <a:bodyPr/>
          <a:lstStyle/>
          <a:p>
            <a:r>
              <a:rPr lang="en-US" dirty="0"/>
              <a:t>Altamont Group: Final Report  Presentation</a:t>
            </a:r>
          </a:p>
        </p:txBody>
      </p:sp>
      <p:sp>
        <p:nvSpPr>
          <p:cNvPr id="22" name="Rectangle 21"/>
          <p:cNvSpPr/>
          <p:nvPr/>
        </p:nvSpPr>
        <p:spPr>
          <a:xfrm>
            <a:off x="0" y="0"/>
            <a:ext cx="12192000" cy="213094"/>
          </a:xfrm>
          <a:prstGeom prst="rect">
            <a:avLst/>
          </a:prstGeom>
          <a:solidFill>
            <a:srgbClr val="6C92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3" name="Diagram 22"/>
          <p:cNvGraphicFramePr/>
          <p:nvPr>
            <p:extLst/>
          </p:nvPr>
        </p:nvGraphicFramePr>
        <p:xfrm>
          <a:off x="9788862" y="250487"/>
          <a:ext cx="2384945" cy="1746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70A20F40-647C-4073-B0CE-DAA032B89257}" type="slidenum">
              <a:rPr lang="en-US" smtClean="0"/>
              <a:pPr/>
              <a:t>27</a:t>
            </a:fld>
            <a:endParaRPr lang="en-US" dirty="0"/>
          </a:p>
        </p:txBody>
      </p:sp>
      <p:sp>
        <p:nvSpPr>
          <p:cNvPr id="3" name="TextBox 2">
            <a:extLst>
              <a:ext uri="{FF2B5EF4-FFF2-40B4-BE49-F238E27FC236}">
                <a16:creationId xmlns:a16="http://schemas.microsoft.com/office/drawing/2014/main" id="{7A8A63B3-74BB-4EE4-A78A-6EACC9D41B27}"/>
              </a:ext>
            </a:extLst>
          </p:cNvPr>
          <p:cNvSpPr txBox="1"/>
          <p:nvPr/>
        </p:nvSpPr>
        <p:spPr>
          <a:xfrm>
            <a:off x="574187" y="1003694"/>
            <a:ext cx="5668653" cy="4955203"/>
          </a:xfrm>
          <a:prstGeom prst="rect">
            <a:avLst/>
          </a:prstGeom>
          <a:noFill/>
        </p:spPr>
        <p:txBody>
          <a:bodyPr wrap="square" rtlCol="0">
            <a:spAutoFit/>
          </a:bodyPr>
          <a:lstStyle/>
          <a:p>
            <a:r>
              <a:rPr lang="en-US" sz="2000" b="1" dirty="0"/>
              <a:t>2. Use of </a:t>
            </a:r>
            <a:r>
              <a:rPr lang="en-US" sz="2000" b="1" dirty="0" err="1"/>
              <a:t>TaRL</a:t>
            </a:r>
            <a:r>
              <a:rPr lang="en-US" sz="2000" b="1" dirty="0"/>
              <a:t>/</a:t>
            </a:r>
            <a:r>
              <a:rPr lang="en-US" sz="2000" b="1" dirty="0" err="1"/>
              <a:t>CaMAL</a:t>
            </a:r>
            <a:r>
              <a:rPr lang="en-US" sz="2000" b="1" dirty="0"/>
              <a:t> methodology</a:t>
            </a:r>
          </a:p>
          <a:p>
            <a:endParaRPr lang="en-US" sz="2000" b="1" dirty="0"/>
          </a:p>
          <a:p>
            <a:pPr marL="742950" lvl="1" indent="-285750">
              <a:buFont typeface="Arial" panose="020B0604020202020204" pitchFamily="34" charset="0"/>
              <a:buChar char="•"/>
            </a:pPr>
            <a:r>
              <a:rPr lang="en-US" sz="2000" dirty="0"/>
              <a:t>Research-based and innovative </a:t>
            </a:r>
          </a:p>
          <a:p>
            <a:pPr marL="742950" lvl="1" indent="-285750">
              <a:buFont typeface="Arial" panose="020B0604020202020204" pitchFamily="34" charset="0"/>
              <a:buChar char="•"/>
            </a:pPr>
            <a:r>
              <a:rPr lang="en-US" sz="2000" dirty="0"/>
              <a:t>Include small and large group work (focus on oral fluency, critical thinking, practical application, and teamwork) </a:t>
            </a:r>
          </a:p>
          <a:p>
            <a:pPr marL="742950" lvl="1" indent="-285750">
              <a:buFont typeface="Arial" panose="020B0604020202020204" pitchFamily="34" charset="0"/>
              <a:buChar char="•"/>
            </a:pPr>
            <a:r>
              <a:rPr lang="en-US" sz="2000" dirty="0"/>
              <a:t>User-friendly, enjoyable, collaborative and appropriately-leveled Teaching and Learning Materials (TLM)</a:t>
            </a:r>
          </a:p>
          <a:p>
            <a:pPr marL="742950" lvl="1" indent="-285750">
              <a:buFont typeface="Arial" panose="020B0604020202020204" pitchFamily="34" charset="0"/>
              <a:buChar char="•"/>
            </a:pPr>
            <a:r>
              <a:rPr lang="en-US" sz="2000" dirty="0"/>
              <a:t>Non-threatening, relational approach to foster confidence and spark motivation towards future learning</a:t>
            </a:r>
          </a:p>
          <a:p>
            <a:pPr marL="742950" lvl="1" indent="-285750">
              <a:buFont typeface="Arial" panose="020B0604020202020204" pitchFamily="34" charset="0"/>
              <a:buChar char="•"/>
            </a:pPr>
            <a:r>
              <a:rPr lang="en-US" sz="2000" dirty="0"/>
              <a:t>Opportunities in future to utilize digital technologies for materials and delivery</a:t>
            </a:r>
            <a:endParaRPr lang="en-IN" sz="2000" dirty="0"/>
          </a:p>
          <a:p>
            <a:endParaRPr lang="en-IN" b="1" dirty="0"/>
          </a:p>
          <a:p>
            <a:endParaRPr lang="en-IN" dirty="0"/>
          </a:p>
        </p:txBody>
      </p:sp>
      <p:pic>
        <p:nvPicPr>
          <p:cNvPr id="8" name="Picture 7" descr="A picture containing indoor, child, table&#10;&#10;Description generated with very high confidence">
            <a:extLst>
              <a:ext uri="{FF2B5EF4-FFF2-40B4-BE49-F238E27FC236}">
                <a16:creationId xmlns:a16="http://schemas.microsoft.com/office/drawing/2014/main" id="{0C5FA65E-24C4-4DBE-9AE1-8D5A5A9F5C7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427510" y="1010502"/>
            <a:ext cx="2992135" cy="2410009"/>
          </a:xfrm>
          <a:prstGeom prst="rect">
            <a:avLst/>
          </a:prstGeom>
        </p:spPr>
      </p:pic>
      <p:sp>
        <p:nvSpPr>
          <p:cNvPr id="13" name="TextBox 12">
            <a:extLst>
              <a:ext uri="{FF2B5EF4-FFF2-40B4-BE49-F238E27FC236}">
                <a16:creationId xmlns:a16="http://schemas.microsoft.com/office/drawing/2014/main" id="{3423BA98-B2FD-4336-9B46-D1DFDED19864}"/>
              </a:ext>
            </a:extLst>
          </p:cNvPr>
          <p:cNvSpPr txBox="1"/>
          <p:nvPr/>
        </p:nvSpPr>
        <p:spPr>
          <a:xfrm>
            <a:off x="6427510" y="3420511"/>
            <a:ext cx="1586333" cy="600164"/>
          </a:xfrm>
          <a:prstGeom prst="rect">
            <a:avLst/>
          </a:prstGeom>
          <a:noFill/>
        </p:spPr>
        <p:txBody>
          <a:bodyPr wrap="square" rtlCol="0">
            <a:spAutoFit/>
          </a:bodyPr>
          <a:lstStyle/>
          <a:p>
            <a:r>
              <a:rPr lang="en-IN" sz="1100" i="1" dirty="0"/>
              <a:t>ECE “buckets”, distributed to  </a:t>
            </a:r>
            <a:r>
              <a:rPr lang="en-IN" sz="1100" i="1" dirty="0" err="1"/>
              <a:t>Balwadis</a:t>
            </a:r>
            <a:r>
              <a:rPr lang="en-IN" sz="1100" i="1" dirty="0"/>
              <a:t> and </a:t>
            </a:r>
            <a:r>
              <a:rPr lang="en-IN" sz="1100" i="1" dirty="0" err="1"/>
              <a:t>Anganwadis</a:t>
            </a:r>
            <a:endParaRPr lang="en-IN" sz="1100" i="1" dirty="0"/>
          </a:p>
        </p:txBody>
      </p:sp>
      <p:sp>
        <p:nvSpPr>
          <p:cNvPr id="14" name="TextBox 13">
            <a:extLst>
              <a:ext uri="{FF2B5EF4-FFF2-40B4-BE49-F238E27FC236}">
                <a16:creationId xmlns:a16="http://schemas.microsoft.com/office/drawing/2014/main" id="{D40366BC-DE31-4871-A473-988DFC35B8FF}"/>
              </a:ext>
            </a:extLst>
          </p:cNvPr>
          <p:cNvSpPr txBox="1"/>
          <p:nvPr/>
        </p:nvSpPr>
        <p:spPr>
          <a:xfrm>
            <a:off x="7923577" y="5773921"/>
            <a:ext cx="3001652" cy="430887"/>
          </a:xfrm>
          <a:prstGeom prst="rect">
            <a:avLst/>
          </a:prstGeom>
          <a:noFill/>
        </p:spPr>
        <p:txBody>
          <a:bodyPr wrap="square" rtlCol="0">
            <a:spAutoFit/>
          </a:bodyPr>
          <a:lstStyle/>
          <a:p>
            <a:r>
              <a:rPr lang="en-IN" sz="1100" i="1" dirty="0"/>
              <a:t>A science experiment being conducted during a Learning Camp in </a:t>
            </a:r>
            <a:r>
              <a:rPr lang="en-IN" sz="1100" i="1" dirty="0" err="1"/>
              <a:t>Santiniketan</a:t>
            </a:r>
            <a:r>
              <a:rPr lang="en-IN" sz="1100" i="1" dirty="0"/>
              <a:t>, WB</a:t>
            </a:r>
          </a:p>
        </p:txBody>
      </p:sp>
    </p:spTree>
    <p:extLst>
      <p:ext uri="{BB962C8B-B14F-4D97-AF65-F5344CB8AC3E}">
        <p14:creationId xmlns:p14="http://schemas.microsoft.com/office/powerpoint/2010/main" val="2783445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038600" y="6342702"/>
            <a:ext cx="4114800" cy="365125"/>
          </a:xfrm>
        </p:spPr>
        <p:txBody>
          <a:bodyPr/>
          <a:lstStyle/>
          <a:p>
            <a:r>
              <a:rPr lang="pt-BR" dirty="0"/>
              <a:t>Dubai Cares (Oct 2017)</a:t>
            </a:r>
            <a:endParaRPr lang="en-US" dirty="0"/>
          </a:p>
        </p:txBody>
      </p:sp>
      <p:sp>
        <p:nvSpPr>
          <p:cNvPr id="6" name="TextBox 5"/>
          <p:cNvSpPr txBox="1"/>
          <p:nvPr/>
        </p:nvSpPr>
        <p:spPr>
          <a:xfrm>
            <a:off x="512619" y="549776"/>
            <a:ext cx="9276243" cy="477054"/>
          </a:xfrm>
          <a:prstGeom prst="rect">
            <a:avLst/>
          </a:prstGeom>
          <a:noFill/>
        </p:spPr>
        <p:txBody>
          <a:bodyPr wrap="square" rtlCol="0">
            <a:spAutoFit/>
          </a:bodyPr>
          <a:lstStyle/>
          <a:p>
            <a:r>
              <a:rPr lang="en-US" sz="2500" dirty="0">
                <a:solidFill>
                  <a:srgbClr val="C00000"/>
                </a:solidFill>
                <a:latin typeface="Aharoni" panose="02010803020104030203" pitchFamily="2" charset="-79"/>
                <a:cs typeface="Aharoni" panose="02010803020104030203" pitchFamily="2" charset="-79"/>
              </a:rPr>
              <a:t>Conclusions: Success Factors </a:t>
            </a:r>
            <a:endParaRPr lang="en-US" sz="2400" dirty="0">
              <a:solidFill>
                <a:srgbClr val="C00000"/>
              </a:solidFill>
              <a:latin typeface="Aharoni" panose="02010803020104030203" pitchFamily="2" charset="-79"/>
              <a:cs typeface="Aharoni" panose="02010803020104030203" pitchFamily="2" charset="-79"/>
            </a:endParaRPr>
          </a:p>
        </p:txBody>
      </p:sp>
      <p:sp>
        <p:nvSpPr>
          <p:cNvPr id="11" name="Date Placeholder 10"/>
          <p:cNvSpPr>
            <a:spLocks noGrp="1"/>
          </p:cNvSpPr>
          <p:nvPr>
            <p:ph type="dt" sz="half" idx="10"/>
          </p:nvPr>
        </p:nvSpPr>
        <p:spPr/>
        <p:txBody>
          <a:bodyPr/>
          <a:lstStyle/>
          <a:p>
            <a:r>
              <a:rPr lang="en-US" dirty="0"/>
              <a:t>Altamont Group: Final Report Presentation</a:t>
            </a:r>
          </a:p>
        </p:txBody>
      </p:sp>
      <p:sp>
        <p:nvSpPr>
          <p:cNvPr id="22" name="Rectangle 21"/>
          <p:cNvSpPr/>
          <p:nvPr/>
        </p:nvSpPr>
        <p:spPr>
          <a:xfrm>
            <a:off x="0" y="0"/>
            <a:ext cx="12192000" cy="213094"/>
          </a:xfrm>
          <a:prstGeom prst="rect">
            <a:avLst/>
          </a:prstGeom>
          <a:solidFill>
            <a:srgbClr val="6C92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3" name="Diagram 22"/>
          <p:cNvGraphicFramePr/>
          <p:nvPr>
            <p:extLst/>
          </p:nvPr>
        </p:nvGraphicFramePr>
        <p:xfrm>
          <a:off x="9788862" y="250487"/>
          <a:ext cx="2384945" cy="1746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70A20F40-647C-4073-B0CE-DAA032B89257}" type="slidenum">
              <a:rPr lang="en-US" smtClean="0"/>
              <a:pPr/>
              <a:t>28</a:t>
            </a:fld>
            <a:endParaRPr lang="en-US" dirty="0"/>
          </a:p>
        </p:txBody>
      </p:sp>
      <p:sp>
        <p:nvSpPr>
          <p:cNvPr id="3" name="TextBox 2">
            <a:extLst>
              <a:ext uri="{FF2B5EF4-FFF2-40B4-BE49-F238E27FC236}">
                <a16:creationId xmlns:a16="http://schemas.microsoft.com/office/drawing/2014/main" id="{7A8A63B3-74BB-4EE4-A78A-6EACC9D41B27}"/>
              </a:ext>
            </a:extLst>
          </p:cNvPr>
          <p:cNvSpPr txBox="1"/>
          <p:nvPr/>
        </p:nvSpPr>
        <p:spPr>
          <a:xfrm>
            <a:off x="512618" y="1014397"/>
            <a:ext cx="10841181" cy="2554545"/>
          </a:xfrm>
          <a:prstGeom prst="rect">
            <a:avLst/>
          </a:prstGeom>
          <a:noFill/>
        </p:spPr>
        <p:txBody>
          <a:bodyPr wrap="square" rtlCol="0">
            <a:spAutoFit/>
          </a:bodyPr>
          <a:lstStyle/>
          <a:p>
            <a:r>
              <a:rPr lang="en-US" sz="2000" b="1" dirty="0"/>
              <a:t>3. Empowerment of Community Volunteers</a:t>
            </a:r>
          </a:p>
          <a:p>
            <a:endParaRPr lang="en-US" sz="2000" b="1" dirty="0"/>
          </a:p>
          <a:p>
            <a:pPr marL="800100" lvl="1" indent="-342900">
              <a:buFont typeface="Arial" panose="020B0604020202020204" pitchFamily="34" charset="0"/>
              <a:buChar char="•"/>
            </a:pPr>
            <a:r>
              <a:rPr lang="en-US" sz="2000" dirty="0"/>
              <a:t>Low cost, effective on-the-job training and mentoring</a:t>
            </a:r>
          </a:p>
          <a:p>
            <a:pPr marL="800100" lvl="1" indent="-342900">
              <a:buFont typeface="Arial" panose="020B0604020202020204" pitchFamily="34" charset="0"/>
              <a:buChar char="•"/>
            </a:pPr>
            <a:r>
              <a:rPr lang="en-US" sz="2000" dirty="0"/>
              <a:t>Critical for local ownership and sustainability </a:t>
            </a:r>
          </a:p>
          <a:p>
            <a:pPr marL="800100" lvl="1" indent="-342900">
              <a:buFont typeface="Arial" panose="020B0604020202020204" pitchFamily="34" charset="0"/>
              <a:buChar char="•"/>
            </a:pPr>
            <a:r>
              <a:rPr lang="en-US" sz="2000" dirty="0"/>
              <a:t>Additional responsibility and accountability through strong community ties</a:t>
            </a:r>
          </a:p>
          <a:p>
            <a:pPr marL="800100" lvl="1" indent="-342900">
              <a:buFont typeface="Arial" panose="020B0604020202020204" pitchFamily="34" charset="0"/>
              <a:buChar char="•"/>
            </a:pPr>
            <a:r>
              <a:rPr lang="en-US" sz="2000" dirty="0"/>
              <a:t>Ability to bridge language barriers</a:t>
            </a:r>
          </a:p>
          <a:p>
            <a:pPr marL="800100" lvl="1" indent="-342900">
              <a:buFont typeface="Arial" panose="020B0604020202020204" pitchFamily="34" charset="0"/>
              <a:buChar char="•"/>
            </a:pPr>
            <a:r>
              <a:rPr lang="en-US" sz="2000" dirty="0"/>
              <a:t>Work with Pratham opens up future opportunities; means of women’s empowerment</a:t>
            </a:r>
          </a:p>
          <a:p>
            <a:pPr marL="800100" lvl="1" indent="-342900">
              <a:buFont typeface="Arial" panose="020B0604020202020204" pitchFamily="34" charset="0"/>
              <a:buChar char="•"/>
            </a:pPr>
            <a:r>
              <a:rPr lang="en-US" sz="2000" dirty="0"/>
              <a:t>Roles can be further extended to mothers and family members</a:t>
            </a:r>
            <a:endParaRPr lang="en-IN" sz="2000" dirty="0"/>
          </a:p>
        </p:txBody>
      </p:sp>
      <p:pic>
        <p:nvPicPr>
          <p:cNvPr id="7" name="Picture 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79992" y="3599155"/>
            <a:ext cx="4393866" cy="2806623"/>
          </a:xfrm>
          <a:prstGeom prst="rect">
            <a:avLst/>
          </a:prstGeom>
        </p:spPr>
      </p:pic>
      <p:pic>
        <p:nvPicPr>
          <p:cNvPr id="8" name="Picture 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983637" y="3590347"/>
            <a:ext cx="4339525" cy="2806623"/>
          </a:xfrm>
          <a:prstGeom prst="rect">
            <a:avLst/>
          </a:prstGeom>
        </p:spPr>
      </p:pic>
      <p:sp>
        <p:nvSpPr>
          <p:cNvPr id="12" name="TextBox 11">
            <a:extLst>
              <a:ext uri="{FF2B5EF4-FFF2-40B4-BE49-F238E27FC236}">
                <a16:creationId xmlns:a16="http://schemas.microsoft.com/office/drawing/2014/main" id="{07CFF82C-CBA9-4B27-85A5-2B34CC63AC0B}"/>
              </a:ext>
            </a:extLst>
          </p:cNvPr>
          <p:cNvSpPr txBox="1"/>
          <p:nvPr/>
        </p:nvSpPr>
        <p:spPr>
          <a:xfrm>
            <a:off x="10321686" y="5022725"/>
            <a:ext cx="1505022" cy="1384995"/>
          </a:xfrm>
          <a:prstGeom prst="rect">
            <a:avLst/>
          </a:prstGeom>
          <a:noFill/>
        </p:spPr>
        <p:txBody>
          <a:bodyPr wrap="square" rtlCol="0">
            <a:spAutoFit/>
          </a:bodyPr>
          <a:lstStyle/>
          <a:p>
            <a:r>
              <a:rPr lang="en-IN" sz="1200" i="1" dirty="0"/>
              <a:t>Pratham staff interacts with the teachers and community members in Maharashtra (left) and West Bengal (right)</a:t>
            </a:r>
          </a:p>
        </p:txBody>
      </p:sp>
    </p:spTree>
    <p:extLst>
      <p:ext uri="{BB962C8B-B14F-4D97-AF65-F5344CB8AC3E}">
        <p14:creationId xmlns:p14="http://schemas.microsoft.com/office/powerpoint/2010/main" val="257550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038600" y="6342702"/>
            <a:ext cx="4114800" cy="365125"/>
          </a:xfrm>
        </p:spPr>
        <p:txBody>
          <a:bodyPr/>
          <a:lstStyle/>
          <a:p>
            <a:r>
              <a:rPr lang="pt-BR" dirty="0"/>
              <a:t>Dubai Cares (Oct 2017)</a:t>
            </a:r>
            <a:endParaRPr lang="en-US" dirty="0"/>
          </a:p>
        </p:txBody>
      </p:sp>
      <p:sp>
        <p:nvSpPr>
          <p:cNvPr id="6" name="TextBox 5"/>
          <p:cNvSpPr txBox="1"/>
          <p:nvPr/>
        </p:nvSpPr>
        <p:spPr>
          <a:xfrm>
            <a:off x="512619" y="549776"/>
            <a:ext cx="9276243" cy="477054"/>
          </a:xfrm>
          <a:prstGeom prst="rect">
            <a:avLst/>
          </a:prstGeom>
          <a:noFill/>
        </p:spPr>
        <p:txBody>
          <a:bodyPr wrap="square" rtlCol="0">
            <a:spAutoFit/>
          </a:bodyPr>
          <a:lstStyle/>
          <a:p>
            <a:r>
              <a:rPr lang="en-US" sz="2500" dirty="0">
                <a:solidFill>
                  <a:srgbClr val="C00000"/>
                </a:solidFill>
                <a:latin typeface="Aharoni" panose="02010803020104030203" pitchFamily="2" charset="-79"/>
                <a:cs typeface="Aharoni" panose="02010803020104030203" pitchFamily="2" charset="-79"/>
              </a:rPr>
              <a:t>Conclusions: Success Factors </a:t>
            </a:r>
            <a:endParaRPr lang="en-US" sz="2400" dirty="0">
              <a:solidFill>
                <a:srgbClr val="C00000"/>
              </a:solidFill>
              <a:latin typeface="Aharoni" panose="02010803020104030203" pitchFamily="2" charset="-79"/>
              <a:cs typeface="Aharoni" panose="02010803020104030203" pitchFamily="2" charset="-79"/>
            </a:endParaRPr>
          </a:p>
        </p:txBody>
      </p:sp>
      <p:sp>
        <p:nvSpPr>
          <p:cNvPr id="11" name="Date Placeholder 10"/>
          <p:cNvSpPr>
            <a:spLocks noGrp="1"/>
          </p:cNvSpPr>
          <p:nvPr>
            <p:ph type="dt" sz="half" idx="10"/>
          </p:nvPr>
        </p:nvSpPr>
        <p:spPr/>
        <p:txBody>
          <a:bodyPr/>
          <a:lstStyle/>
          <a:p>
            <a:r>
              <a:rPr lang="en-US" dirty="0"/>
              <a:t>Altamont Group: Final Report Presentation</a:t>
            </a:r>
          </a:p>
        </p:txBody>
      </p:sp>
      <p:sp>
        <p:nvSpPr>
          <p:cNvPr id="22" name="Rectangle 21"/>
          <p:cNvSpPr/>
          <p:nvPr/>
        </p:nvSpPr>
        <p:spPr>
          <a:xfrm>
            <a:off x="0" y="0"/>
            <a:ext cx="12192000" cy="213094"/>
          </a:xfrm>
          <a:prstGeom prst="rect">
            <a:avLst/>
          </a:prstGeom>
          <a:solidFill>
            <a:srgbClr val="6C92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3" name="Diagram 22"/>
          <p:cNvGraphicFramePr/>
          <p:nvPr>
            <p:extLst/>
          </p:nvPr>
        </p:nvGraphicFramePr>
        <p:xfrm>
          <a:off x="9788862" y="250487"/>
          <a:ext cx="2384945" cy="1746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70A20F40-647C-4073-B0CE-DAA032B89257}" type="slidenum">
              <a:rPr lang="en-US" smtClean="0"/>
              <a:pPr/>
              <a:t>29</a:t>
            </a:fld>
            <a:endParaRPr lang="en-US" dirty="0"/>
          </a:p>
        </p:txBody>
      </p:sp>
      <p:sp>
        <p:nvSpPr>
          <p:cNvPr id="3" name="TextBox 2">
            <a:extLst>
              <a:ext uri="{FF2B5EF4-FFF2-40B4-BE49-F238E27FC236}">
                <a16:creationId xmlns:a16="http://schemas.microsoft.com/office/drawing/2014/main" id="{7A8A63B3-74BB-4EE4-A78A-6EACC9D41B27}"/>
              </a:ext>
            </a:extLst>
          </p:cNvPr>
          <p:cNvSpPr txBox="1"/>
          <p:nvPr/>
        </p:nvSpPr>
        <p:spPr>
          <a:xfrm>
            <a:off x="540824" y="1013968"/>
            <a:ext cx="9860437" cy="2800767"/>
          </a:xfrm>
          <a:prstGeom prst="rect">
            <a:avLst/>
          </a:prstGeom>
          <a:noFill/>
        </p:spPr>
        <p:txBody>
          <a:bodyPr wrap="square" rtlCol="0">
            <a:spAutoFit/>
          </a:bodyPr>
          <a:lstStyle/>
          <a:p>
            <a:r>
              <a:rPr lang="en-US" sz="2000" b="1" dirty="0"/>
              <a:t>4. Establishment of Community-based Children’s Groups</a:t>
            </a:r>
          </a:p>
          <a:p>
            <a:endParaRPr lang="en-US" sz="2000" b="1" dirty="0"/>
          </a:p>
          <a:p>
            <a:pPr marL="742950" lvl="1" indent="-285750">
              <a:buFont typeface="Arial" panose="020B0604020202020204" pitchFamily="34" charset="0"/>
              <a:buChar char="•"/>
            </a:pPr>
            <a:r>
              <a:rPr lang="en-US" sz="2000" dirty="0"/>
              <a:t>Next iteration of programming with foundations in Dubai Cares-supported activities</a:t>
            </a:r>
          </a:p>
          <a:p>
            <a:pPr marL="742950" lvl="1" indent="-285750">
              <a:buFont typeface="Arial" panose="020B0604020202020204" pitchFamily="34" charset="0"/>
              <a:buChar char="•"/>
            </a:pPr>
            <a:r>
              <a:rPr lang="en-US" sz="2000" dirty="0"/>
              <a:t>Student-led and parent-supported</a:t>
            </a:r>
          </a:p>
          <a:p>
            <a:pPr marL="742950" lvl="1" indent="-285750">
              <a:buFont typeface="Arial" panose="020B0604020202020204" pitchFamily="34" charset="0"/>
              <a:buChar char="•"/>
            </a:pPr>
            <a:r>
              <a:rPr lang="en-US" sz="2000" dirty="0"/>
              <a:t>Reinforces collaborative norms and the importance of working together</a:t>
            </a:r>
          </a:p>
          <a:p>
            <a:pPr marL="742950" lvl="1" indent="-285750">
              <a:buFont typeface="Arial" panose="020B0604020202020204" pitchFamily="34" charset="0"/>
              <a:buChar char="•"/>
            </a:pPr>
            <a:r>
              <a:rPr lang="en-US" sz="2000" dirty="0"/>
              <a:t>Potential for further role for mothers, with mentoring and support</a:t>
            </a:r>
          </a:p>
          <a:p>
            <a:pPr marL="742950" lvl="1" indent="-285750">
              <a:buFont typeface="Arial" panose="020B0604020202020204" pitchFamily="34" charset="0"/>
              <a:buChar char="•"/>
            </a:pPr>
            <a:r>
              <a:rPr lang="en-US" sz="2000" dirty="0"/>
              <a:t>Groups begin to address the question of what comes after foundational skills</a:t>
            </a:r>
          </a:p>
          <a:p>
            <a:endParaRPr lang="en-IN" b="1" dirty="0"/>
          </a:p>
          <a:p>
            <a:endParaRPr lang="en-IN" dirty="0"/>
          </a:p>
        </p:txBody>
      </p:sp>
      <p:sp>
        <p:nvSpPr>
          <p:cNvPr id="9" name="TextBox 8">
            <a:extLst>
              <a:ext uri="{FF2B5EF4-FFF2-40B4-BE49-F238E27FC236}">
                <a16:creationId xmlns:a16="http://schemas.microsoft.com/office/drawing/2014/main" id="{FD916901-C897-4274-B6C8-D96A18672244}"/>
              </a:ext>
            </a:extLst>
          </p:cNvPr>
          <p:cNvSpPr txBox="1"/>
          <p:nvPr/>
        </p:nvSpPr>
        <p:spPr>
          <a:xfrm>
            <a:off x="10037769" y="5773360"/>
            <a:ext cx="1961237" cy="600164"/>
          </a:xfrm>
          <a:prstGeom prst="rect">
            <a:avLst/>
          </a:prstGeom>
          <a:noFill/>
        </p:spPr>
        <p:txBody>
          <a:bodyPr wrap="square" rtlCol="0">
            <a:spAutoFit/>
          </a:bodyPr>
          <a:lstStyle/>
          <a:p>
            <a:r>
              <a:rPr lang="en-IN" sz="1100" i="1" dirty="0"/>
              <a:t>Children in  West Bengal (left) and Uttar Pradesh (right) work in collaborative groups</a:t>
            </a:r>
          </a:p>
        </p:txBody>
      </p:sp>
      <p:pic>
        <p:nvPicPr>
          <p:cNvPr id="7" name="Picture 6" descr="A group of people sitting at a table&#10;&#10;Description generated with very high confidence">
            <a:extLst>
              <a:ext uri="{FF2B5EF4-FFF2-40B4-BE49-F238E27FC236}">
                <a16:creationId xmlns:a16="http://schemas.microsoft.com/office/drawing/2014/main" id="{703F0DEA-938B-40F8-8F27-BBBE82E5026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46601" y="3484219"/>
            <a:ext cx="4091168" cy="2778092"/>
          </a:xfrm>
          <a:prstGeom prst="rect">
            <a:avLst/>
          </a:prstGeom>
        </p:spPr>
      </p:pic>
      <p:pic>
        <p:nvPicPr>
          <p:cNvPr id="5" name="Picture 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525114" y="3496576"/>
            <a:ext cx="4091168" cy="2778092"/>
          </a:xfrm>
          <a:prstGeom prst="rect">
            <a:avLst/>
          </a:prstGeom>
        </p:spPr>
      </p:pic>
    </p:spTree>
    <p:extLst>
      <p:ext uri="{BB962C8B-B14F-4D97-AF65-F5344CB8AC3E}">
        <p14:creationId xmlns:p14="http://schemas.microsoft.com/office/powerpoint/2010/main" val="110527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 name="Rectangle 2047"/>
          <p:cNvSpPr/>
          <p:nvPr/>
        </p:nvSpPr>
        <p:spPr>
          <a:xfrm>
            <a:off x="712764" y="1860504"/>
            <a:ext cx="5719033" cy="3706180"/>
          </a:xfrm>
          <a:prstGeom prst="rect">
            <a:avLst/>
          </a:prstGeom>
          <a:solidFill>
            <a:schemeClr val="bg1">
              <a:lumMod val="9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p:cNvSpPr>
            <a:spLocks noGrp="1"/>
          </p:cNvSpPr>
          <p:nvPr>
            <p:ph type="ftr" sz="quarter" idx="11"/>
          </p:nvPr>
        </p:nvSpPr>
        <p:spPr/>
        <p:txBody>
          <a:bodyPr/>
          <a:lstStyle/>
          <a:p>
            <a:r>
              <a:rPr lang="pt-BR" dirty="0"/>
              <a:t>Dubai Cares (Oct 2017)</a:t>
            </a:r>
            <a:endParaRPr lang="en-US" dirty="0"/>
          </a:p>
        </p:txBody>
      </p:sp>
      <p:sp>
        <p:nvSpPr>
          <p:cNvPr id="6" name="Date Placeholder 5"/>
          <p:cNvSpPr>
            <a:spLocks noGrp="1"/>
          </p:cNvSpPr>
          <p:nvPr>
            <p:ph type="dt" sz="half" idx="10"/>
          </p:nvPr>
        </p:nvSpPr>
        <p:spPr/>
        <p:txBody>
          <a:bodyPr/>
          <a:lstStyle/>
          <a:p>
            <a:r>
              <a:rPr lang="en-US" dirty="0"/>
              <a:t>Altamont Group: Final Report Presentation</a:t>
            </a:r>
          </a:p>
        </p:txBody>
      </p:sp>
      <p:sp>
        <p:nvSpPr>
          <p:cNvPr id="14" name="TextBox 13"/>
          <p:cNvSpPr txBox="1"/>
          <p:nvPr/>
        </p:nvSpPr>
        <p:spPr>
          <a:xfrm>
            <a:off x="930057" y="874793"/>
            <a:ext cx="3108543" cy="523220"/>
          </a:xfrm>
          <a:prstGeom prst="rect">
            <a:avLst/>
          </a:prstGeom>
          <a:noFill/>
        </p:spPr>
        <p:txBody>
          <a:bodyPr wrap="none" rtlCol="0">
            <a:spAutoFit/>
          </a:bodyPr>
          <a:lstStyle/>
          <a:p>
            <a:r>
              <a:rPr lang="en-US" sz="2800" dirty="0">
                <a:latin typeface="Aharoni" panose="02010803020104030203" pitchFamily="2" charset="-79"/>
                <a:cs typeface="Aharoni" panose="02010803020104030203" pitchFamily="2" charset="-79"/>
              </a:rPr>
              <a:t>Table of Contents</a:t>
            </a:r>
          </a:p>
        </p:txBody>
      </p:sp>
      <p:sp>
        <p:nvSpPr>
          <p:cNvPr id="2" name="TextBox 1"/>
          <p:cNvSpPr txBox="1"/>
          <p:nvPr/>
        </p:nvSpPr>
        <p:spPr>
          <a:xfrm>
            <a:off x="838200" y="1954692"/>
            <a:ext cx="9681147" cy="2739211"/>
          </a:xfrm>
          <a:prstGeom prst="rect">
            <a:avLst/>
          </a:prstGeom>
          <a:noFill/>
        </p:spPr>
        <p:txBody>
          <a:bodyPr wrap="square" rtlCol="0">
            <a:spAutoFit/>
          </a:bodyPr>
          <a:lstStyle/>
          <a:p>
            <a:pPr marL="342900" indent="-342900" fontAlgn="ctr">
              <a:spcAft>
                <a:spcPts val="1200"/>
              </a:spcAft>
              <a:buClr>
                <a:schemeClr val="tx1">
                  <a:lumMod val="85000"/>
                  <a:lumOff val="15000"/>
                </a:schemeClr>
              </a:buClr>
              <a:buFont typeface="Arial" pitchFamily="34" charset="0"/>
              <a:buChar char="•"/>
            </a:pPr>
            <a:r>
              <a:rPr lang="en-US" sz="2200" b="1" dirty="0"/>
              <a:t>Evaluation Overview</a:t>
            </a:r>
          </a:p>
          <a:p>
            <a:pPr marL="342900" indent="-342900" fontAlgn="ctr">
              <a:spcAft>
                <a:spcPts val="1200"/>
              </a:spcAft>
              <a:buClr>
                <a:schemeClr val="tx1">
                  <a:lumMod val="85000"/>
                  <a:lumOff val="15000"/>
                </a:schemeClr>
              </a:buClr>
              <a:buFont typeface="Arial" pitchFamily="34" charset="0"/>
              <a:buChar char="•"/>
            </a:pPr>
            <a:r>
              <a:rPr lang="en-US" sz="2200" b="1" dirty="0"/>
              <a:t>Evaluation Findings </a:t>
            </a:r>
          </a:p>
          <a:p>
            <a:pPr marL="342900" indent="-342900">
              <a:spcAft>
                <a:spcPts val="1200"/>
              </a:spcAft>
              <a:buClr>
                <a:schemeClr val="tx1">
                  <a:lumMod val="85000"/>
                  <a:lumOff val="15000"/>
                </a:schemeClr>
              </a:buClr>
              <a:buFont typeface="Arial" pitchFamily="34" charset="0"/>
              <a:buChar char="•"/>
            </a:pPr>
            <a:r>
              <a:rPr lang="en-US" sz="2200" b="1" dirty="0"/>
              <a:t>Conclusions</a:t>
            </a:r>
          </a:p>
          <a:p>
            <a:pPr marL="342900" indent="-342900">
              <a:spcAft>
                <a:spcPts val="1200"/>
              </a:spcAft>
              <a:buClr>
                <a:schemeClr val="tx1">
                  <a:lumMod val="85000"/>
                  <a:lumOff val="15000"/>
                </a:schemeClr>
              </a:buClr>
              <a:buFont typeface="Arial" pitchFamily="34" charset="0"/>
              <a:buChar char="•"/>
            </a:pPr>
            <a:r>
              <a:rPr lang="en-US" sz="2200" b="1" dirty="0"/>
              <a:t>Recommendations</a:t>
            </a:r>
          </a:p>
          <a:p>
            <a:pPr marL="342900" indent="-342900">
              <a:spcAft>
                <a:spcPts val="1200"/>
              </a:spcAft>
              <a:buClr>
                <a:schemeClr val="tx1">
                  <a:lumMod val="85000"/>
                  <a:lumOff val="15000"/>
                </a:schemeClr>
              </a:buClr>
              <a:buFont typeface="Arial" pitchFamily="34" charset="0"/>
              <a:buChar char="•"/>
            </a:pPr>
            <a:r>
              <a:rPr lang="en-US" sz="2200" b="1" dirty="0"/>
              <a:t>Lessons Learned &amp; Final Conclusions 									</a:t>
            </a:r>
            <a:endParaRPr lang="en-GB" sz="2200" dirty="0"/>
          </a:p>
        </p:txBody>
      </p:sp>
      <p:sp>
        <p:nvSpPr>
          <p:cNvPr id="35" name="Rectangle 34"/>
          <p:cNvSpPr/>
          <p:nvPr/>
        </p:nvSpPr>
        <p:spPr>
          <a:xfrm>
            <a:off x="0" y="0"/>
            <a:ext cx="12192000" cy="213094"/>
          </a:xfrm>
          <a:prstGeom prst="rect">
            <a:avLst/>
          </a:prstGeom>
          <a:solidFill>
            <a:srgbClr val="6C92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Diagram 35"/>
          <p:cNvGraphicFramePr/>
          <p:nvPr>
            <p:extLst>
              <p:ext uri="{D42A27DB-BD31-4B8C-83A1-F6EECF244321}">
                <p14:modId xmlns:p14="http://schemas.microsoft.com/office/powerpoint/2010/main" val="2342015473"/>
              </p:ext>
            </p:extLst>
          </p:nvPr>
        </p:nvGraphicFramePr>
        <p:xfrm>
          <a:off x="9788862" y="250487"/>
          <a:ext cx="2384945" cy="1746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70A20F40-647C-4073-B0CE-DAA032B89257}" type="slidenum">
              <a:rPr lang="en-US" smtClean="0"/>
              <a:pPr/>
              <a:t>3</a:t>
            </a:fld>
            <a:endParaRPr lang="en-US" dirty="0"/>
          </a:p>
        </p:txBody>
      </p:sp>
      <p:pic>
        <p:nvPicPr>
          <p:cNvPr id="8" name="Picture 7">
            <a:extLst>
              <a:ext uri="{FF2B5EF4-FFF2-40B4-BE49-F238E27FC236}">
                <a16:creationId xmlns:a16="http://schemas.microsoft.com/office/drawing/2014/main" id="{E5AE6039-690C-4069-8371-DE5546FEF83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5003033">
            <a:off x="4978033" y="1579240"/>
            <a:ext cx="3924560" cy="2943420"/>
          </a:xfrm>
          <a:prstGeom prst="rect">
            <a:avLst/>
          </a:prstGeom>
        </p:spPr>
      </p:pic>
      <p:pic>
        <p:nvPicPr>
          <p:cNvPr id="11" name="Picture 10">
            <a:extLst>
              <a:ext uri="{FF2B5EF4-FFF2-40B4-BE49-F238E27FC236}">
                <a16:creationId xmlns:a16="http://schemas.microsoft.com/office/drawing/2014/main" id="{7F97E19F-72B3-4E48-9C7F-C9447621CEC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408158">
            <a:off x="7986602" y="3034396"/>
            <a:ext cx="3710846" cy="2783135"/>
          </a:xfrm>
          <a:prstGeom prst="rect">
            <a:avLst/>
          </a:prstGeom>
        </p:spPr>
      </p:pic>
    </p:spTree>
    <p:extLst>
      <p:ext uri="{BB962C8B-B14F-4D97-AF65-F5344CB8AC3E}">
        <p14:creationId xmlns:p14="http://schemas.microsoft.com/office/powerpoint/2010/main" val="2365491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038600" y="6342702"/>
            <a:ext cx="4114800" cy="365125"/>
          </a:xfrm>
        </p:spPr>
        <p:txBody>
          <a:bodyPr/>
          <a:lstStyle/>
          <a:p>
            <a:r>
              <a:rPr lang="pt-BR" dirty="0"/>
              <a:t>Dubai Cares (Aug 2017)</a:t>
            </a:r>
            <a:endParaRPr lang="en-US" dirty="0"/>
          </a:p>
        </p:txBody>
      </p:sp>
      <p:sp>
        <p:nvSpPr>
          <p:cNvPr id="6" name="TextBox 5"/>
          <p:cNvSpPr txBox="1"/>
          <p:nvPr/>
        </p:nvSpPr>
        <p:spPr>
          <a:xfrm>
            <a:off x="512619" y="549776"/>
            <a:ext cx="9276243" cy="477054"/>
          </a:xfrm>
          <a:prstGeom prst="rect">
            <a:avLst/>
          </a:prstGeom>
          <a:noFill/>
        </p:spPr>
        <p:txBody>
          <a:bodyPr wrap="square" rtlCol="0">
            <a:spAutoFit/>
          </a:bodyPr>
          <a:lstStyle/>
          <a:p>
            <a:r>
              <a:rPr lang="en-US" sz="2500" dirty="0">
                <a:solidFill>
                  <a:srgbClr val="C00000"/>
                </a:solidFill>
                <a:latin typeface="Aharoni" panose="02010803020104030203" pitchFamily="2" charset="-79"/>
                <a:cs typeface="Aharoni" panose="02010803020104030203" pitchFamily="2" charset="-79"/>
              </a:rPr>
              <a:t>Conclusions: Success Factors</a:t>
            </a:r>
            <a:endParaRPr lang="en-US" sz="2400" dirty="0">
              <a:solidFill>
                <a:srgbClr val="C00000"/>
              </a:solidFill>
              <a:latin typeface="Aharoni" panose="02010803020104030203" pitchFamily="2" charset="-79"/>
              <a:cs typeface="Aharoni" panose="02010803020104030203" pitchFamily="2" charset="-79"/>
            </a:endParaRPr>
          </a:p>
        </p:txBody>
      </p:sp>
      <p:sp>
        <p:nvSpPr>
          <p:cNvPr id="11" name="Date Placeholder 10"/>
          <p:cNvSpPr>
            <a:spLocks noGrp="1"/>
          </p:cNvSpPr>
          <p:nvPr>
            <p:ph type="dt" sz="half" idx="10"/>
          </p:nvPr>
        </p:nvSpPr>
        <p:spPr>
          <a:xfrm>
            <a:off x="388373" y="6331636"/>
            <a:ext cx="2743200" cy="365125"/>
          </a:xfrm>
        </p:spPr>
        <p:txBody>
          <a:bodyPr/>
          <a:lstStyle/>
          <a:p>
            <a:r>
              <a:rPr lang="en-US" dirty="0"/>
              <a:t>Altamont Group: Draft Report Presentation</a:t>
            </a:r>
          </a:p>
        </p:txBody>
      </p:sp>
      <p:sp>
        <p:nvSpPr>
          <p:cNvPr id="22" name="Rectangle 21"/>
          <p:cNvSpPr/>
          <p:nvPr/>
        </p:nvSpPr>
        <p:spPr>
          <a:xfrm>
            <a:off x="0" y="0"/>
            <a:ext cx="12192000" cy="213094"/>
          </a:xfrm>
          <a:prstGeom prst="rect">
            <a:avLst/>
          </a:prstGeom>
          <a:solidFill>
            <a:srgbClr val="6C92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3" name="Diagram 22"/>
          <p:cNvGraphicFramePr/>
          <p:nvPr>
            <p:extLst/>
          </p:nvPr>
        </p:nvGraphicFramePr>
        <p:xfrm>
          <a:off x="9788862" y="250487"/>
          <a:ext cx="2384945" cy="1746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70A20F40-647C-4073-B0CE-DAA032B89257}" type="slidenum">
              <a:rPr lang="en-US" smtClean="0"/>
              <a:pPr/>
              <a:t>30</a:t>
            </a:fld>
            <a:endParaRPr lang="en-US" dirty="0"/>
          </a:p>
        </p:txBody>
      </p:sp>
      <p:sp>
        <p:nvSpPr>
          <p:cNvPr id="5" name="Rectangle 4">
            <a:extLst>
              <a:ext uri="{FF2B5EF4-FFF2-40B4-BE49-F238E27FC236}">
                <a16:creationId xmlns:a16="http://schemas.microsoft.com/office/drawing/2014/main" id="{FC681F14-A717-4AE7-BD4C-54DCB41B4BF0}"/>
              </a:ext>
            </a:extLst>
          </p:cNvPr>
          <p:cNvSpPr/>
          <p:nvPr/>
        </p:nvSpPr>
        <p:spPr>
          <a:xfrm>
            <a:off x="566637" y="1035010"/>
            <a:ext cx="6723849" cy="3385542"/>
          </a:xfrm>
          <a:prstGeom prst="rect">
            <a:avLst/>
          </a:prstGeom>
        </p:spPr>
        <p:txBody>
          <a:bodyPr wrap="square">
            <a:spAutoFit/>
          </a:bodyPr>
          <a:lstStyle/>
          <a:p>
            <a:r>
              <a:rPr lang="en-US" sz="2000" b="1" dirty="0"/>
              <a:t>5.  Vision for Systems Change</a:t>
            </a:r>
          </a:p>
          <a:p>
            <a:endParaRPr lang="en-US" sz="2000" b="1" dirty="0"/>
          </a:p>
          <a:p>
            <a:pPr marL="742950" lvl="1" indent="-285750">
              <a:buFont typeface="Arial" panose="020B0604020202020204" pitchFamily="34" charset="0"/>
              <a:buChar char="•"/>
            </a:pPr>
            <a:r>
              <a:rPr lang="en-US" sz="2000" dirty="0"/>
              <a:t>Shared goal of changing the education system, not substituting for education provided by government</a:t>
            </a:r>
          </a:p>
          <a:p>
            <a:pPr marL="742950" lvl="1" indent="-285750">
              <a:buFont typeface="Arial" panose="020B0604020202020204" pitchFamily="34" charset="0"/>
              <a:buChar char="•"/>
            </a:pPr>
            <a:r>
              <a:rPr lang="en-US" sz="2000" dirty="0"/>
              <a:t>Commitment to increased partnerships and knowledge sharing</a:t>
            </a:r>
          </a:p>
          <a:p>
            <a:pPr marL="742950" lvl="1" indent="-285750">
              <a:buFont typeface="Arial" panose="020B0604020202020204" pitchFamily="34" charset="0"/>
              <a:buChar char="•"/>
            </a:pPr>
            <a:r>
              <a:rPr lang="en-US" sz="2000" dirty="0"/>
              <a:t>Particularly for ECE, potential to scale up through government partnerships</a:t>
            </a:r>
            <a:endParaRPr lang="en-US" dirty="0"/>
          </a:p>
          <a:p>
            <a:endParaRPr lang="en-US" b="1" dirty="0"/>
          </a:p>
          <a:p>
            <a:endParaRPr lang="en-US" b="1" dirty="0"/>
          </a:p>
          <a:p>
            <a:pPr marL="742950" lvl="1" indent="-285750">
              <a:buFont typeface="Arial" panose="020B0604020202020204" pitchFamily="34" charset="0"/>
              <a:buChar char="•"/>
            </a:pPr>
            <a:endParaRPr lang="en-IN" b="1" dirty="0"/>
          </a:p>
        </p:txBody>
      </p:sp>
      <p:pic>
        <p:nvPicPr>
          <p:cNvPr id="7" name="Picture 6">
            <a:extLst>
              <a:ext uri="{FF2B5EF4-FFF2-40B4-BE49-F238E27FC236}">
                <a16:creationId xmlns:a16="http://schemas.microsoft.com/office/drawing/2014/main" id="{F0D41342-2EB3-464C-B619-F3BE5C7C229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39907" y="3569070"/>
            <a:ext cx="4735475" cy="3031532"/>
          </a:xfrm>
          <a:prstGeom prst="rect">
            <a:avLst/>
          </a:prstGeom>
        </p:spPr>
      </p:pic>
      <p:pic>
        <p:nvPicPr>
          <p:cNvPr id="10" name="Picture 9">
            <a:extLst>
              <a:ext uri="{FF2B5EF4-FFF2-40B4-BE49-F238E27FC236}">
                <a16:creationId xmlns:a16="http://schemas.microsoft.com/office/drawing/2014/main" id="{A62BF2E5-4791-4780-876A-0F6F77302F9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5400000">
            <a:off x="6618509" y="2438935"/>
            <a:ext cx="4633647" cy="3475235"/>
          </a:xfrm>
          <a:prstGeom prst="rect">
            <a:avLst/>
          </a:prstGeom>
        </p:spPr>
      </p:pic>
      <p:sp>
        <p:nvSpPr>
          <p:cNvPr id="12" name="TextBox 11">
            <a:extLst>
              <a:ext uri="{FF2B5EF4-FFF2-40B4-BE49-F238E27FC236}">
                <a16:creationId xmlns:a16="http://schemas.microsoft.com/office/drawing/2014/main" id="{E46BF67E-17C9-41A0-A370-9B33750A60A1}"/>
              </a:ext>
            </a:extLst>
          </p:cNvPr>
          <p:cNvSpPr txBox="1"/>
          <p:nvPr/>
        </p:nvSpPr>
        <p:spPr>
          <a:xfrm>
            <a:off x="2996608" y="6143212"/>
            <a:ext cx="3099391" cy="430887"/>
          </a:xfrm>
          <a:prstGeom prst="rect">
            <a:avLst/>
          </a:prstGeom>
          <a:noFill/>
        </p:spPr>
        <p:txBody>
          <a:bodyPr wrap="square" rtlCol="0">
            <a:spAutoFit/>
          </a:bodyPr>
          <a:lstStyle/>
          <a:p>
            <a:r>
              <a:rPr lang="en-IN" sz="1100" i="1" dirty="0">
                <a:solidFill>
                  <a:schemeClr val="bg1"/>
                </a:solidFill>
              </a:rPr>
              <a:t>Government school classrooms in West Bengal and </a:t>
            </a:r>
            <a:r>
              <a:rPr lang="en-IN" sz="1100" i="1" dirty="0" err="1">
                <a:solidFill>
                  <a:schemeClr val="bg1"/>
                </a:solidFill>
              </a:rPr>
              <a:t>Telegana</a:t>
            </a:r>
            <a:r>
              <a:rPr lang="en-IN" sz="1100" i="1" dirty="0">
                <a:solidFill>
                  <a:schemeClr val="bg1"/>
                </a:solidFill>
              </a:rPr>
              <a:t> (far right).</a:t>
            </a:r>
          </a:p>
        </p:txBody>
      </p:sp>
    </p:spTree>
    <p:extLst>
      <p:ext uri="{BB962C8B-B14F-4D97-AF65-F5344CB8AC3E}">
        <p14:creationId xmlns:p14="http://schemas.microsoft.com/office/powerpoint/2010/main" val="191765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038600" y="6342702"/>
            <a:ext cx="4114800" cy="365125"/>
          </a:xfrm>
        </p:spPr>
        <p:txBody>
          <a:bodyPr/>
          <a:lstStyle/>
          <a:p>
            <a:r>
              <a:rPr lang="pt-BR" dirty="0"/>
              <a:t>Dubai Cares (Oct 2017)</a:t>
            </a:r>
            <a:endParaRPr lang="en-US" dirty="0"/>
          </a:p>
        </p:txBody>
      </p:sp>
      <p:sp>
        <p:nvSpPr>
          <p:cNvPr id="6" name="TextBox 5"/>
          <p:cNvSpPr txBox="1"/>
          <p:nvPr/>
        </p:nvSpPr>
        <p:spPr>
          <a:xfrm>
            <a:off x="512619" y="549776"/>
            <a:ext cx="9276243" cy="477054"/>
          </a:xfrm>
          <a:prstGeom prst="rect">
            <a:avLst/>
          </a:prstGeom>
          <a:noFill/>
        </p:spPr>
        <p:txBody>
          <a:bodyPr wrap="square" rtlCol="0">
            <a:spAutoFit/>
          </a:bodyPr>
          <a:lstStyle/>
          <a:p>
            <a:r>
              <a:rPr lang="en-US" sz="2500" dirty="0">
                <a:solidFill>
                  <a:srgbClr val="C00000"/>
                </a:solidFill>
                <a:latin typeface="Aharoni" panose="02010803020104030203" pitchFamily="2" charset="-79"/>
                <a:cs typeface="Aharoni" panose="02010803020104030203" pitchFamily="2" charset="-79"/>
              </a:rPr>
              <a:t>Conclusions: Success Factors</a:t>
            </a:r>
            <a:endParaRPr lang="en-US" sz="2400" dirty="0">
              <a:solidFill>
                <a:srgbClr val="C00000"/>
              </a:solidFill>
              <a:latin typeface="Aharoni" panose="02010803020104030203" pitchFamily="2" charset="-79"/>
              <a:cs typeface="Aharoni" panose="02010803020104030203" pitchFamily="2" charset="-79"/>
            </a:endParaRPr>
          </a:p>
        </p:txBody>
      </p:sp>
      <p:sp>
        <p:nvSpPr>
          <p:cNvPr id="11" name="Date Placeholder 10"/>
          <p:cNvSpPr>
            <a:spLocks noGrp="1"/>
          </p:cNvSpPr>
          <p:nvPr>
            <p:ph type="dt" sz="half" idx="10"/>
          </p:nvPr>
        </p:nvSpPr>
        <p:spPr/>
        <p:txBody>
          <a:bodyPr/>
          <a:lstStyle/>
          <a:p>
            <a:r>
              <a:rPr lang="en-US" dirty="0"/>
              <a:t>Altamont Group: Final Report Presentation</a:t>
            </a:r>
          </a:p>
        </p:txBody>
      </p:sp>
      <p:sp>
        <p:nvSpPr>
          <p:cNvPr id="22" name="Rectangle 21"/>
          <p:cNvSpPr/>
          <p:nvPr/>
        </p:nvSpPr>
        <p:spPr>
          <a:xfrm>
            <a:off x="0" y="0"/>
            <a:ext cx="12192000" cy="213094"/>
          </a:xfrm>
          <a:prstGeom prst="rect">
            <a:avLst/>
          </a:prstGeom>
          <a:solidFill>
            <a:srgbClr val="6C92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3" name="Diagram 22"/>
          <p:cNvGraphicFramePr/>
          <p:nvPr>
            <p:extLst/>
          </p:nvPr>
        </p:nvGraphicFramePr>
        <p:xfrm>
          <a:off x="9788862" y="250487"/>
          <a:ext cx="2384945" cy="1746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70A20F40-647C-4073-B0CE-DAA032B89257}" type="slidenum">
              <a:rPr lang="en-US" smtClean="0"/>
              <a:pPr/>
              <a:t>31</a:t>
            </a:fld>
            <a:endParaRPr lang="en-US" dirty="0"/>
          </a:p>
        </p:txBody>
      </p:sp>
      <p:sp>
        <p:nvSpPr>
          <p:cNvPr id="7" name="TextBox 6">
            <a:extLst>
              <a:ext uri="{FF2B5EF4-FFF2-40B4-BE49-F238E27FC236}">
                <a16:creationId xmlns:a16="http://schemas.microsoft.com/office/drawing/2014/main" id="{ACAF701F-92DF-4FBE-B3E0-672ED8EEFF6B}"/>
              </a:ext>
            </a:extLst>
          </p:cNvPr>
          <p:cNvSpPr txBox="1"/>
          <p:nvPr/>
        </p:nvSpPr>
        <p:spPr>
          <a:xfrm>
            <a:off x="553715" y="990058"/>
            <a:ext cx="10221377" cy="2831544"/>
          </a:xfrm>
          <a:prstGeom prst="rect">
            <a:avLst/>
          </a:prstGeom>
          <a:noFill/>
        </p:spPr>
        <p:txBody>
          <a:bodyPr wrap="square" rtlCol="0">
            <a:spAutoFit/>
          </a:bodyPr>
          <a:lstStyle/>
          <a:p>
            <a:r>
              <a:rPr lang="en-IN" sz="2000" b="1" dirty="0"/>
              <a:t>6.  Commitment to Innovation, Research, and M&amp;E</a:t>
            </a:r>
          </a:p>
          <a:p>
            <a:endParaRPr lang="en-IN" sz="2000" b="1" dirty="0"/>
          </a:p>
          <a:p>
            <a:pPr marL="742950" lvl="1" indent="-285750">
              <a:buFont typeface="Arial" panose="020B0604020202020204" pitchFamily="34" charset="0"/>
              <a:buChar char="•"/>
            </a:pPr>
            <a:r>
              <a:rPr lang="en-US" sz="2000" dirty="0"/>
              <a:t>CRG specifically mandated to be champions of innovation, quality content, and ongoing research</a:t>
            </a:r>
          </a:p>
          <a:p>
            <a:pPr marL="742950" lvl="1" indent="-285750">
              <a:buFont typeface="Arial" panose="020B0604020202020204" pitchFamily="34" charset="0"/>
              <a:buChar char="•"/>
            </a:pPr>
            <a:r>
              <a:rPr lang="en-US" sz="2000" dirty="0"/>
              <a:t>Strong MME unit focused on capacity building for best data practices and effective utilization of data to inform programming </a:t>
            </a:r>
          </a:p>
          <a:p>
            <a:pPr marL="742950" lvl="1" indent="-285750">
              <a:buFont typeface="Arial" panose="020B0604020202020204" pitchFamily="34" charset="0"/>
              <a:buChar char="•"/>
            </a:pPr>
            <a:r>
              <a:rPr lang="en-US" sz="2000" dirty="0"/>
              <a:t>Commitment to being a learning organization, constantly evolving to meet needs</a:t>
            </a:r>
          </a:p>
          <a:p>
            <a:pPr marL="742950" lvl="1" indent="-285750">
              <a:buFont typeface="Arial" panose="020B0604020202020204" pitchFamily="34" charset="0"/>
              <a:buChar char="•"/>
            </a:pPr>
            <a:r>
              <a:rPr lang="en-US" sz="2000" dirty="0"/>
              <a:t>Opportunities to strengthen several aspects of M&amp;E further as well as reporting</a:t>
            </a:r>
            <a:endParaRPr lang="en-IN" sz="2000" dirty="0"/>
          </a:p>
          <a:p>
            <a:endParaRPr lang="en-IN" b="1" dirty="0"/>
          </a:p>
        </p:txBody>
      </p:sp>
      <p:pic>
        <p:nvPicPr>
          <p:cNvPr id="3" name="Picture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6200000">
            <a:off x="2446919" y="2911198"/>
            <a:ext cx="2727815" cy="4107890"/>
          </a:xfrm>
          <a:prstGeom prst="rect">
            <a:avLst/>
          </a:prstGeom>
        </p:spPr>
      </p:pic>
      <p:pic>
        <p:nvPicPr>
          <p:cNvPr id="5"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a:off x="6701549" y="3033370"/>
            <a:ext cx="2727817" cy="3863546"/>
          </a:xfrm>
          <a:prstGeom prst="rect">
            <a:avLst/>
          </a:prstGeom>
        </p:spPr>
      </p:pic>
      <p:sp>
        <p:nvSpPr>
          <p:cNvPr id="13" name="TextBox 12">
            <a:extLst>
              <a:ext uri="{FF2B5EF4-FFF2-40B4-BE49-F238E27FC236}">
                <a16:creationId xmlns:a16="http://schemas.microsoft.com/office/drawing/2014/main" id="{75963AF0-3B03-4478-8164-ADA8579A6C5C}"/>
              </a:ext>
            </a:extLst>
          </p:cNvPr>
          <p:cNvSpPr txBox="1"/>
          <p:nvPr/>
        </p:nvSpPr>
        <p:spPr>
          <a:xfrm>
            <a:off x="9982200" y="5742538"/>
            <a:ext cx="1739848" cy="600164"/>
          </a:xfrm>
          <a:prstGeom prst="rect">
            <a:avLst/>
          </a:prstGeom>
          <a:noFill/>
        </p:spPr>
        <p:txBody>
          <a:bodyPr wrap="square" rtlCol="0">
            <a:spAutoFit/>
          </a:bodyPr>
          <a:lstStyle/>
          <a:p>
            <a:r>
              <a:rPr lang="en-IN" sz="1100" i="1" dirty="0"/>
              <a:t>ECE report card and assessment cards, designed by the CRG</a:t>
            </a:r>
          </a:p>
        </p:txBody>
      </p:sp>
    </p:spTree>
    <p:extLst>
      <p:ext uri="{BB962C8B-B14F-4D97-AF65-F5344CB8AC3E}">
        <p14:creationId xmlns:p14="http://schemas.microsoft.com/office/powerpoint/2010/main" val="288882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038600" y="6342702"/>
            <a:ext cx="4114800" cy="365125"/>
          </a:xfrm>
        </p:spPr>
        <p:txBody>
          <a:bodyPr/>
          <a:lstStyle/>
          <a:p>
            <a:r>
              <a:rPr lang="pt-BR" dirty="0"/>
              <a:t>Dubai Cares (Oct 2017)</a:t>
            </a:r>
            <a:endParaRPr lang="en-US" dirty="0"/>
          </a:p>
        </p:txBody>
      </p:sp>
      <p:sp>
        <p:nvSpPr>
          <p:cNvPr id="6" name="TextBox 5"/>
          <p:cNvSpPr txBox="1"/>
          <p:nvPr/>
        </p:nvSpPr>
        <p:spPr>
          <a:xfrm>
            <a:off x="512619" y="549776"/>
            <a:ext cx="9276243" cy="477054"/>
          </a:xfrm>
          <a:prstGeom prst="rect">
            <a:avLst/>
          </a:prstGeom>
          <a:noFill/>
        </p:spPr>
        <p:txBody>
          <a:bodyPr wrap="square" rtlCol="0">
            <a:spAutoFit/>
          </a:bodyPr>
          <a:lstStyle/>
          <a:p>
            <a:r>
              <a:rPr lang="en-US" sz="2400" dirty="0">
                <a:solidFill>
                  <a:srgbClr val="C00000"/>
                </a:solidFill>
                <a:latin typeface="Aharoni" panose="02010803020104030203" pitchFamily="2" charset="-79"/>
                <a:cs typeface="Aharoni" panose="02010803020104030203" pitchFamily="2" charset="-79"/>
              </a:rPr>
              <a:t>Recommendations for Pratham</a:t>
            </a:r>
          </a:p>
        </p:txBody>
      </p:sp>
      <p:sp>
        <p:nvSpPr>
          <p:cNvPr id="11" name="Date Placeholder 10"/>
          <p:cNvSpPr>
            <a:spLocks noGrp="1"/>
          </p:cNvSpPr>
          <p:nvPr>
            <p:ph type="dt" sz="half" idx="10"/>
          </p:nvPr>
        </p:nvSpPr>
        <p:spPr/>
        <p:txBody>
          <a:bodyPr/>
          <a:lstStyle/>
          <a:p>
            <a:r>
              <a:rPr lang="en-US" dirty="0"/>
              <a:t>Altamont Group: Final Report Presentation</a:t>
            </a:r>
          </a:p>
        </p:txBody>
      </p:sp>
      <p:sp>
        <p:nvSpPr>
          <p:cNvPr id="22" name="Rectangle 21"/>
          <p:cNvSpPr/>
          <p:nvPr/>
        </p:nvSpPr>
        <p:spPr>
          <a:xfrm>
            <a:off x="0" y="0"/>
            <a:ext cx="12192000" cy="213094"/>
          </a:xfrm>
          <a:prstGeom prst="rect">
            <a:avLst/>
          </a:prstGeom>
          <a:solidFill>
            <a:srgbClr val="6C92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3" name="Diagram 22"/>
          <p:cNvGraphicFramePr/>
          <p:nvPr>
            <p:extLst/>
          </p:nvPr>
        </p:nvGraphicFramePr>
        <p:xfrm>
          <a:off x="9788862" y="250487"/>
          <a:ext cx="2384945" cy="1746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70A20F40-647C-4073-B0CE-DAA032B89257}" type="slidenum">
              <a:rPr lang="en-US" smtClean="0"/>
              <a:pPr/>
              <a:t>32</a:t>
            </a:fld>
            <a:endParaRPr lang="en-US" dirty="0"/>
          </a:p>
        </p:txBody>
      </p:sp>
      <p:sp>
        <p:nvSpPr>
          <p:cNvPr id="5" name="Rectangle 4">
            <a:extLst>
              <a:ext uri="{FF2B5EF4-FFF2-40B4-BE49-F238E27FC236}">
                <a16:creationId xmlns:a16="http://schemas.microsoft.com/office/drawing/2014/main" id="{FC681F14-A717-4AE7-BD4C-54DCB41B4BF0}"/>
              </a:ext>
            </a:extLst>
          </p:cNvPr>
          <p:cNvSpPr/>
          <p:nvPr/>
        </p:nvSpPr>
        <p:spPr>
          <a:xfrm>
            <a:off x="553107" y="857434"/>
            <a:ext cx="6056585" cy="5724644"/>
          </a:xfrm>
          <a:prstGeom prst="rect">
            <a:avLst/>
          </a:prstGeom>
        </p:spPr>
        <p:txBody>
          <a:bodyPr wrap="square">
            <a:spAutoFit/>
          </a:bodyPr>
          <a:lstStyle/>
          <a:p>
            <a:endParaRPr lang="en-US" sz="2200" b="1" dirty="0"/>
          </a:p>
          <a:p>
            <a:pPr marL="342900" lvl="0" indent="-342900">
              <a:buFont typeface="Arial" panose="020B0604020202020204" pitchFamily="34" charset="0"/>
              <a:buChar char="•"/>
            </a:pPr>
            <a:r>
              <a:rPr lang="en-US" sz="2200" dirty="0"/>
              <a:t>Continue to </a:t>
            </a:r>
            <a:r>
              <a:rPr lang="en-US" sz="2200" b="1" dirty="0"/>
              <a:t>develop local volunteers</a:t>
            </a:r>
            <a:r>
              <a:rPr lang="en-US" sz="2200" dirty="0"/>
              <a:t>, where possible further engaging and training mothers </a:t>
            </a:r>
          </a:p>
          <a:p>
            <a:pPr lvl="0"/>
            <a:endParaRPr lang="en-US" sz="2200" dirty="0"/>
          </a:p>
          <a:p>
            <a:pPr marL="342900" lvl="0" indent="-342900">
              <a:buFont typeface="Arial" panose="020B0604020202020204" pitchFamily="34" charset="0"/>
              <a:buChar char="•"/>
            </a:pPr>
            <a:r>
              <a:rPr lang="en-US" sz="2200" dirty="0"/>
              <a:t>Continue to </a:t>
            </a:r>
            <a:r>
              <a:rPr lang="en-US" sz="2200" b="1" dirty="0"/>
              <a:t>invest in research-based content creation</a:t>
            </a:r>
            <a:r>
              <a:rPr lang="en-US" sz="2200" dirty="0"/>
              <a:t>, exploring further the possible benefits to moving into </a:t>
            </a:r>
            <a:r>
              <a:rPr lang="en-US" sz="2200" b="1" dirty="0"/>
              <a:t>increased use of digital materials </a:t>
            </a:r>
            <a:r>
              <a:rPr lang="en-US" sz="2200" dirty="0"/>
              <a:t>and delivery</a:t>
            </a:r>
          </a:p>
          <a:p>
            <a:pPr lvl="0"/>
            <a:endParaRPr lang="en-US" sz="2200" dirty="0"/>
          </a:p>
          <a:p>
            <a:pPr marL="342900" lvl="0" indent="-342900">
              <a:buFont typeface="Arial" panose="020B0604020202020204" pitchFamily="34" charset="0"/>
              <a:buChar char="•"/>
            </a:pPr>
            <a:r>
              <a:rPr lang="en-US" sz="2200" dirty="0"/>
              <a:t>Maintain, or increase, </a:t>
            </a:r>
            <a:r>
              <a:rPr lang="en-US" sz="2200" b="1" dirty="0"/>
              <a:t>capacity development opportunities </a:t>
            </a:r>
            <a:r>
              <a:rPr lang="en-US" sz="2200" dirty="0"/>
              <a:t>(both internal and external) available to staff, providing additional support and mentoring to new or weaker staff</a:t>
            </a:r>
          </a:p>
          <a:p>
            <a:pPr marL="342900" lvl="0" indent="-342900">
              <a:buFont typeface="Arial" panose="020B0604020202020204" pitchFamily="34" charset="0"/>
              <a:buChar char="•"/>
            </a:pPr>
            <a:endParaRPr lang="en-US" sz="2200" dirty="0"/>
          </a:p>
          <a:p>
            <a:pPr lvl="0"/>
            <a:endParaRPr lang="en-US" sz="2200" dirty="0"/>
          </a:p>
          <a:p>
            <a:endParaRPr lang="en-US" b="1" dirty="0"/>
          </a:p>
          <a:p>
            <a:endParaRPr lang="en-US" b="1" dirty="0"/>
          </a:p>
        </p:txBody>
      </p:sp>
      <p:pic>
        <p:nvPicPr>
          <p:cNvPr id="3" name="Picture 2">
            <a:extLst>
              <a:ext uri="{FF2B5EF4-FFF2-40B4-BE49-F238E27FC236}">
                <a16:creationId xmlns:a16="http://schemas.microsoft.com/office/drawing/2014/main" id="{F020820C-A52C-4FC3-98FA-79ED3C6EF16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806858" y="2178145"/>
            <a:ext cx="4911466" cy="3546553"/>
          </a:xfrm>
          <a:prstGeom prst="rect">
            <a:avLst/>
          </a:prstGeom>
        </p:spPr>
      </p:pic>
      <p:sp>
        <p:nvSpPr>
          <p:cNvPr id="7" name="TextBox 6">
            <a:extLst>
              <a:ext uri="{FF2B5EF4-FFF2-40B4-BE49-F238E27FC236}">
                <a16:creationId xmlns:a16="http://schemas.microsoft.com/office/drawing/2014/main" id="{573B46CB-DA5E-4588-A0CF-E9F6DE59A9EB}"/>
              </a:ext>
            </a:extLst>
          </p:cNvPr>
          <p:cNvSpPr txBox="1"/>
          <p:nvPr/>
        </p:nvSpPr>
        <p:spPr>
          <a:xfrm>
            <a:off x="6730610" y="5724698"/>
            <a:ext cx="4250724" cy="261610"/>
          </a:xfrm>
          <a:prstGeom prst="rect">
            <a:avLst/>
          </a:prstGeom>
          <a:noFill/>
        </p:spPr>
        <p:txBody>
          <a:bodyPr wrap="square" rtlCol="0">
            <a:spAutoFit/>
          </a:bodyPr>
          <a:lstStyle/>
          <a:p>
            <a:r>
              <a:rPr lang="en-IN" sz="1100" i="1" dirty="0"/>
              <a:t>Children in Uttar Pradesh use a tablet to record a role play activity</a:t>
            </a:r>
          </a:p>
        </p:txBody>
      </p:sp>
    </p:spTree>
    <p:extLst>
      <p:ext uri="{BB962C8B-B14F-4D97-AF65-F5344CB8AC3E}">
        <p14:creationId xmlns:p14="http://schemas.microsoft.com/office/powerpoint/2010/main" val="319849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038600" y="6342702"/>
            <a:ext cx="4114800" cy="365125"/>
          </a:xfrm>
        </p:spPr>
        <p:txBody>
          <a:bodyPr/>
          <a:lstStyle/>
          <a:p>
            <a:r>
              <a:rPr lang="pt-BR" dirty="0"/>
              <a:t>Dubai Cares (Oct 2017)</a:t>
            </a:r>
            <a:endParaRPr lang="en-US" dirty="0"/>
          </a:p>
        </p:txBody>
      </p:sp>
      <p:sp>
        <p:nvSpPr>
          <p:cNvPr id="6" name="TextBox 5"/>
          <p:cNvSpPr txBox="1"/>
          <p:nvPr/>
        </p:nvSpPr>
        <p:spPr>
          <a:xfrm>
            <a:off x="512619" y="549776"/>
            <a:ext cx="9276243" cy="477054"/>
          </a:xfrm>
          <a:prstGeom prst="rect">
            <a:avLst/>
          </a:prstGeom>
          <a:noFill/>
        </p:spPr>
        <p:txBody>
          <a:bodyPr wrap="square" rtlCol="0">
            <a:spAutoFit/>
          </a:bodyPr>
          <a:lstStyle/>
          <a:p>
            <a:r>
              <a:rPr lang="en-US" sz="2400" dirty="0">
                <a:solidFill>
                  <a:srgbClr val="C00000"/>
                </a:solidFill>
                <a:latin typeface="Aharoni" panose="02010803020104030203" pitchFamily="2" charset="-79"/>
                <a:cs typeface="Aharoni" panose="02010803020104030203" pitchFamily="2" charset="-79"/>
              </a:rPr>
              <a:t>Recommendations for Pratham</a:t>
            </a:r>
          </a:p>
        </p:txBody>
      </p:sp>
      <p:sp>
        <p:nvSpPr>
          <p:cNvPr id="11" name="Date Placeholder 10"/>
          <p:cNvSpPr>
            <a:spLocks noGrp="1"/>
          </p:cNvSpPr>
          <p:nvPr>
            <p:ph type="dt" sz="half" idx="10"/>
          </p:nvPr>
        </p:nvSpPr>
        <p:spPr/>
        <p:txBody>
          <a:bodyPr/>
          <a:lstStyle/>
          <a:p>
            <a:r>
              <a:rPr lang="en-US" dirty="0"/>
              <a:t>Altamont Group: Final  Report Presentation</a:t>
            </a:r>
          </a:p>
        </p:txBody>
      </p:sp>
      <p:sp>
        <p:nvSpPr>
          <p:cNvPr id="22" name="Rectangle 21"/>
          <p:cNvSpPr/>
          <p:nvPr/>
        </p:nvSpPr>
        <p:spPr>
          <a:xfrm>
            <a:off x="0" y="0"/>
            <a:ext cx="12192000" cy="213094"/>
          </a:xfrm>
          <a:prstGeom prst="rect">
            <a:avLst/>
          </a:prstGeom>
          <a:solidFill>
            <a:srgbClr val="6C92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3" name="Diagram 22"/>
          <p:cNvGraphicFramePr/>
          <p:nvPr>
            <p:extLst/>
          </p:nvPr>
        </p:nvGraphicFramePr>
        <p:xfrm>
          <a:off x="9788862" y="250487"/>
          <a:ext cx="2384945" cy="1746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70A20F40-647C-4073-B0CE-DAA032B89257}" type="slidenum">
              <a:rPr lang="en-US" smtClean="0"/>
              <a:pPr/>
              <a:t>33</a:t>
            </a:fld>
            <a:endParaRPr lang="en-US" dirty="0"/>
          </a:p>
        </p:txBody>
      </p:sp>
      <p:sp>
        <p:nvSpPr>
          <p:cNvPr id="5" name="Rectangle 4">
            <a:extLst>
              <a:ext uri="{FF2B5EF4-FFF2-40B4-BE49-F238E27FC236}">
                <a16:creationId xmlns:a16="http://schemas.microsoft.com/office/drawing/2014/main" id="{FC681F14-A717-4AE7-BD4C-54DCB41B4BF0}"/>
              </a:ext>
            </a:extLst>
          </p:cNvPr>
          <p:cNvSpPr/>
          <p:nvPr/>
        </p:nvSpPr>
        <p:spPr>
          <a:xfrm>
            <a:off x="562180" y="701804"/>
            <a:ext cx="9416812" cy="3631763"/>
          </a:xfrm>
          <a:prstGeom prst="rect">
            <a:avLst/>
          </a:prstGeom>
        </p:spPr>
        <p:txBody>
          <a:bodyPr wrap="square">
            <a:spAutoFit/>
          </a:bodyPr>
          <a:lstStyle/>
          <a:p>
            <a:endParaRPr lang="en-US" sz="2200" b="1" dirty="0"/>
          </a:p>
          <a:p>
            <a:pPr marL="342900" lvl="0" indent="-342900">
              <a:buFont typeface="Arial" panose="020B0604020202020204" pitchFamily="34" charset="0"/>
              <a:buChar char="•"/>
            </a:pPr>
            <a:r>
              <a:rPr lang="en-US" sz="2200" dirty="0"/>
              <a:t>Invest in </a:t>
            </a:r>
            <a:r>
              <a:rPr lang="en-US" sz="2200" b="1" dirty="0"/>
              <a:t>research and development for new or expanded programs to address critical competencies beyond foundational literacy and numeracy skills</a:t>
            </a:r>
          </a:p>
          <a:p>
            <a:pPr lvl="0"/>
            <a:endParaRPr lang="en-US" sz="2200" dirty="0"/>
          </a:p>
          <a:p>
            <a:pPr marL="342900" lvl="0" indent="-342900">
              <a:buFont typeface="Arial" panose="020B0604020202020204" pitchFamily="34" charset="0"/>
              <a:buChar char="•"/>
            </a:pPr>
            <a:r>
              <a:rPr lang="en-US" sz="2200" dirty="0"/>
              <a:t>Invest in </a:t>
            </a:r>
            <a:r>
              <a:rPr lang="en-US" sz="2200" b="1" dirty="0"/>
              <a:t>research and development for new or expanded programs to support ECE </a:t>
            </a:r>
            <a:r>
              <a:rPr lang="en-US" sz="2200" dirty="0"/>
              <a:t>more systematically, including methods for effectively working with government partners</a:t>
            </a:r>
          </a:p>
          <a:p>
            <a:endParaRPr lang="en-US" b="1" dirty="0"/>
          </a:p>
          <a:p>
            <a:endParaRPr lang="en-US" b="1" dirty="0"/>
          </a:p>
          <a:p>
            <a:pPr marL="742950" lvl="1" indent="-285750">
              <a:buFont typeface="Arial" panose="020B0604020202020204" pitchFamily="34" charset="0"/>
              <a:buChar char="•"/>
            </a:pPr>
            <a:endParaRPr lang="en-IN" b="1" dirty="0"/>
          </a:p>
        </p:txBody>
      </p:sp>
      <p:pic>
        <p:nvPicPr>
          <p:cNvPr id="3" name="Picture 2">
            <a:extLst>
              <a:ext uri="{FF2B5EF4-FFF2-40B4-BE49-F238E27FC236}">
                <a16:creationId xmlns:a16="http://schemas.microsoft.com/office/drawing/2014/main" id="{3CFF560E-4624-483D-B727-D547B839C87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61516" y="3528699"/>
            <a:ext cx="3767655" cy="2828789"/>
          </a:xfrm>
          <a:prstGeom prst="rect">
            <a:avLst/>
          </a:prstGeom>
        </p:spPr>
      </p:pic>
      <p:pic>
        <p:nvPicPr>
          <p:cNvPr id="8" name="Picture 7" descr="A group of people in a store&#10;&#10;Description generated with high confidence">
            <a:extLst>
              <a:ext uri="{FF2B5EF4-FFF2-40B4-BE49-F238E27FC236}">
                <a16:creationId xmlns:a16="http://schemas.microsoft.com/office/drawing/2014/main" id="{34594713-9C37-4450-8DFD-C7927BDA358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972430" y="3558274"/>
            <a:ext cx="3865605" cy="2799215"/>
          </a:xfrm>
          <a:prstGeom prst="rect">
            <a:avLst/>
          </a:prstGeom>
        </p:spPr>
      </p:pic>
      <p:sp>
        <p:nvSpPr>
          <p:cNvPr id="9" name="TextBox 8">
            <a:extLst>
              <a:ext uri="{FF2B5EF4-FFF2-40B4-BE49-F238E27FC236}">
                <a16:creationId xmlns:a16="http://schemas.microsoft.com/office/drawing/2014/main" id="{06886298-E851-49C0-BF58-8C76A297591D}"/>
              </a:ext>
            </a:extLst>
          </p:cNvPr>
          <p:cNvSpPr txBox="1"/>
          <p:nvPr/>
        </p:nvSpPr>
        <p:spPr>
          <a:xfrm>
            <a:off x="9838035" y="5742538"/>
            <a:ext cx="2102462" cy="600164"/>
          </a:xfrm>
          <a:prstGeom prst="rect">
            <a:avLst/>
          </a:prstGeom>
          <a:noFill/>
        </p:spPr>
        <p:txBody>
          <a:bodyPr wrap="square" rtlCol="0">
            <a:spAutoFit/>
          </a:bodyPr>
          <a:lstStyle/>
          <a:p>
            <a:r>
              <a:rPr lang="en-IN" sz="1100" i="1" dirty="0"/>
              <a:t>A self-sustaining </a:t>
            </a:r>
            <a:r>
              <a:rPr lang="en-IN" sz="1100" i="1" dirty="0" err="1"/>
              <a:t>Balwadi</a:t>
            </a:r>
            <a:r>
              <a:rPr lang="en-IN" sz="1100" i="1" dirty="0"/>
              <a:t> in Mumbai (left) and an Anganwadi in Delhi (right)</a:t>
            </a:r>
          </a:p>
        </p:txBody>
      </p:sp>
    </p:spTree>
    <p:extLst>
      <p:ext uri="{BB962C8B-B14F-4D97-AF65-F5344CB8AC3E}">
        <p14:creationId xmlns:p14="http://schemas.microsoft.com/office/powerpoint/2010/main" val="412207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038600" y="6342702"/>
            <a:ext cx="4114800" cy="365125"/>
          </a:xfrm>
        </p:spPr>
        <p:txBody>
          <a:bodyPr/>
          <a:lstStyle/>
          <a:p>
            <a:r>
              <a:rPr lang="pt-BR" dirty="0"/>
              <a:t>Dubai Cares (Oct 2017)</a:t>
            </a:r>
            <a:endParaRPr lang="en-US" dirty="0"/>
          </a:p>
        </p:txBody>
      </p:sp>
      <p:sp>
        <p:nvSpPr>
          <p:cNvPr id="6" name="TextBox 5"/>
          <p:cNvSpPr txBox="1"/>
          <p:nvPr/>
        </p:nvSpPr>
        <p:spPr>
          <a:xfrm>
            <a:off x="512619" y="549776"/>
            <a:ext cx="9276243" cy="477054"/>
          </a:xfrm>
          <a:prstGeom prst="rect">
            <a:avLst/>
          </a:prstGeom>
          <a:noFill/>
        </p:spPr>
        <p:txBody>
          <a:bodyPr wrap="square" rtlCol="0">
            <a:spAutoFit/>
          </a:bodyPr>
          <a:lstStyle/>
          <a:p>
            <a:r>
              <a:rPr lang="en-US" sz="2400" dirty="0">
                <a:solidFill>
                  <a:srgbClr val="C00000"/>
                </a:solidFill>
                <a:latin typeface="Aharoni" panose="02010803020104030203" pitchFamily="2" charset="-79"/>
                <a:cs typeface="Aharoni" panose="02010803020104030203" pitchFamily="2" charset="-79"/>
              </a:rPr>
              <a:t>Recommendations for Pratham</a:t>
            </a:r>
          </a:p>
        </p:txBody>
      </p:sp>
      <p:sp>
        <p:nvSpPr>
          <p:cNvPr id="11" name="Date Placeholder 10"/>
          <p:cNvSpPr>
            <a:spLocks noGrp="1"/>
          </p:cNvSpPr>
          <p:nvPr>
            <p:ph type="dt" sz="half" idx="10"/>
          </p:nvPr>
        </p:nvSpPr>
        <p:spPr/>
        <p:txBody>
          <a:bodyPr/>
          <a:lstStyle/>
          <a:p>
            <a:r>
              <a:rPr lang="en-US" dirty="0"/>
              <a:t>Altamont Group: Final Report Presentation</a:t>
            </a:r>
          </a:p>
        </p:txBody>
      </p:sp>
      <p:sp>
        <p:nvSpPr>
          <p:cNvPr id="22" name="Rectangle 21"/>
          <p:cNvSpPr/>
          <p:nvPr/>
        </p:nvSpPr>
        <p:spPr>
          <a:xfrm>
            <a:off x="0" y="0"/>
            <a:ext cx="12192000" cy="213094"/>
          </a:xfrm>
          <a:prstGeom prst="rect">
            <a:avLst/>
          </a:prstGeom>
          <a:solidFill>
            <a:srgbClr val="6C92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3" name="Diagram 22"/>
          <p:cNvGraphicFramePr/>
          <p:nvPr>
            <p:extLst/>
          </p:nvPr>
        </p:nvGraphicFramePr>
        <p:xfrm>
          <a:off x="9788862" y="250487"/>
          <a:ext cx="2384945" cy="1746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70A20F40-647C-4073-B0CE-DAA032B89257}" type="slidenum">
              <a:rPr lang="en-US" smtClean="0"/>
              <a:pPr/>
              <a:t>34</a:t>
            </a:fld>
            <a:endParaRPr lang="en-US" dirty="0"/>
          </a:p>
        </p:txBody>
      </p:sp>
      <p:sp>
        <p:nvSpPr>
          <p:cNvPr id="5" name="Rectangle 4">
            <a:extLst>
              <a:ext uri="{FF2B5EF4-FFF2-40B4-BE49-F238E27FC236}">
                <a16:creationId xmlns:a16="http://schemas.microsoft.com/office/drawing/2014/main" id="{FC681F14-A717-4AE7-BD4C-54DCB41B4BF0}"/>
              </a:ext>
            </a:extLst>
          </p:cNvPr>
          <p:cNvSpPr/>
          <p:nvPr/>
        </p:nvSpPr>
        <p:spPr>
          <a:xfrm>
            <a:off x="565388" y="726549"/>
            <a:ext cx="9416812" cy="5447645"/>
          </a:xfrm>
          <a:prstGeom prst="rect">
            <a:avLst/>
          </a:prstGeom>
        </p:spPr>
        <p:txBody>
          <a:bodyPr wrap="square">
            <a:spAutoFit/>
          </a:bodyPr>
          <a:lstStyle/>
          <a:p>
            <a:endParaRPr lang="en-US" b="1" dirty="0"/>
          </a:p>
          <a:p>
            <a:pPr marL="342900" lvl="0" indent="-342900">
              <a:buFont typeface="Arial" panose="020B0604020202020204" pitchFamily="34" charset="0"/>
              <a:buChar char="•"/>
            </a:pPr>
            <a:r>
              <a:rPr lang="en-US" sz="2200" dirty="0"/>
              <a:t>Continue to </a:t>
            </a:r>
            <a:r>
              <a:rPr lang="en-US" sz="2200" b="1" dirty="0"/>
              <a:t>invest in M&amp;E</a:t>
            </a:r>
            <a:r>
              <a:rPr lang="en-US" sz="2200" dirty="0"/>
              <a:t>, where necessary committing additional human and financial resources, to strengthen:</a:t>
            </a:r>
          </a:p>
          <a:p>
            <a:pPr lvl="0"/>
            <a:endParaRPr lang="en-US" sz="2200" dirty="0"/>
          </a:p>
          <a:p>
            <a:pPr marL="800100" lvl="1" indent="-342900">
              <a:buFont typeface="Courier New" panose="02070309020205020404" pitchFamily="49" charset="0"/>
              <a:buChar char="o"/>
            </a:pPr>
            <a:r>
              <a:rPr lang="en-US" sz="2200" dirty="0"/>
              <a:t>Monitoring, evaluating, and reporting on </a:t>
            </a:r>
            <a:r>
              <a:rPr lang="en-US" sz="2200" b="1" dirty="0"/>
              <a:t>indirect programs </a:t>
            </a:r>
            <a:r>
              <a:rPr lang="en-US" sz="2200" dirty="0"/>
              <a:t>such as government partnerships;</a:t>
            </a:r>
          </a:p>
          <a:p>
            <a:pPr marL="800100" lvl="1" indent="-342900">
              <a:buFont typeface="Courier New" panose="02070309020205020404" pitchFamily="49" charset="0"/>
              <a:buChar char="o"/>
            </a:pPr>
            <a:r>
              <a:rPr lang="en-US" sz="2200" dirty="0"/>
              <a:t>Systematizing</a:t>
            </a:r>
            <a:r>
              <a:rPr lang="en-US" sz="2200" b="1" dirty="0"/>
              <a:t> outcome assessments for ECE programs</a:t>
            </a:r>
            <a:r>
              <a:rPr lang="en-US" sz="2200" dirty="0"/>
              <a:t> (in terms of assessment content, schedules, and reporting);</a:t>
            </a:r>
          </a:p>
          <a:p>
            <a:pPr marL="800100" lvl="1" indent="-342900">
              <a:buFont typeface="Courier New" panose="02070309020205020404" pitchFamily="49" charset="0"/>
              <a:buChar char="o"/>
            </a:pPr>
            <a:r>
              <a:rPr lang="en-US" sz="2200" dirty="0"/>
              <a:t>Capturing </a:t>
            </a:r>
            <a:r>
              <a:rPr lang="en-US" sz="2200" b="1" dirty="0"/>
              <a:t>qualitative results</a:t>
            </a:r>
            <a:r>
              <a:rPr lang="en-US" sz="2200" dirty="0"/>
              <a:t> of programming (beyond numerical data) in standard reporting form;</a:t>
            </a:r>
          </a:p>
          <a:p>
            <a:pPr marL="800100" lvl="1" indent="-342900">
              <a:buFont typeface="Courier New" panose="02070309020205020404" pitchFamily="49" charset="0"/>
              <a:buChar char="o"/>
            </a:pPr>
            <a:r>
              <a:rPr lang="en-US" sz="2200" dirty="0"/>
              <a:t>Tracking </a:t>
            </a:r>
            <a:r>
              <a:rPr lang="en-US" sz="2200" b="1" dirty="0"/>
              <a:t>longitudinal effects</a:t>
            </a:r>
            <a:r>
              <a:rPr lang="en-US" sz="2200" dirty="0"/>
              <a:t>, such as impact on school transitions;</a:t>
            </a:r>
          </a:p>
          <a:p>
            <a:pPr marL="800100" lvl="1" indent="-342900">
              <a:buFont typeface="Courier New" panose="02070309020205020404" pitchFamily="49" charset="0"/>
              <a:buChar char="o"/>
            </a:pPr>
            <a:r>
              <a:rPr lang="en-US" sz="2200" dirty="0"/>
              <a:t>Exploring </a:t>
            </a:r>
            <a:r>
              <a:rPr lang="en-US" sz="2200" b="1" dirty="0"/>
              <a:t>gender issues</a:t>
            </a:r>
            <a:r>
              <a:rPr lang="en-US" sz="2200" dirty="0"/>
              <a:t>, including any differences in outcomes by gender and effects of programs on existing gender disparities within the country (which go beyond issues of gender parity); and</a:t>
            </a:r>
          </a:p>
          <a:p>
            <a:pPr marL="800100" lvl="1" indent="-342900">
              <a:buFont typeface="Courier New" panose="02070309020205020404" pitchFamily="49" charset="0"/>
              <a:buChar char="o"/>
            </a:pPr>
            <a:r>
              <a:rPr lang="en-US" sz="2200" dirty="0"/>
              <a:t>Monitoring, evaluation, and reporting </a:t>
            </a:r>
            <a:r>
              <a:rPr lang="en-US" sz="2200" b="1" dirty="0"/>
              <a:t>results of internal trainings </a:t>
            </a:r>
            <a:r>
              <a:rPr lang="en-US" sz="2200" dirty="0"/>
              <a:t>to assess effectiveness.</a:t>
            </a:r>
          </a:p>
        </p:txBody>
      </p:sp>
    </p:spTree>
    <p:extLst>
      <p:ext uri="{BB962C8B-B14F-4D97-AF65-F5344CB8AC3E}">
        <p14:creationId xmlns:p14="http://schemas.microsoft.com/office/powerpoint/2010/main" val="118462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038600" y="6342702"/>
            <a:ext cx="4114800" cy="365125"/>
          </a:xfrm>
        </p:spPr>
        <p:txBody>
          <a:bodyPr/>
          <a:lstStyle/>
          <a:p>
            <a:r>
              <a:rPr lang="pt-BR" dirty="0"/>
              <a:t>Dubai Cares (Sept 2017)</a:t>
            </a:r>
            <a:endParaRPr lang="en-US" dirty="0"/>
          </a:p>
        </p:txBody>
      </p:sp>
      <p:sp>
        <p:nvSpPr>
          <p:cNvPr id="6" name="TextBox 5"/>
          <p:cNvSpPr txBox="1"/>
          <p:nvPr/>
        </p:nvSpPr>
        <p:spPr>
          <a:xfrm>
            <a:off x="512619" y="549776"/>
            <a:ext cx="9276243" cy="477054"/>
          </a:xfrm>
          <a:prstGeom prst="rect">
            <a:avLst/>
          </a:prstGeom>
          <a:noFill/>
        </p:spPr>
        <p:txBody>
          <a:bodyPr wrap="square" rtlCol="0">
            <a:spAutoFit/>
          </a:bodyPr>
          <a:lstStyle/>
          <a:p>
            <a:r>
              <a:rPr lang="en-US" sz="2400" dirty="0">
                <a:solidFill>
                  <a:srgbClr val="C00000"/>
                </a:solidFill>
                <a:latin typeface="Aharoni" panose="02010803020104030203" pitchFamily="2" charset="-79"/>
                <a:cs typeface="Aharoni" panose="02010803020104030203" pitchFamily="2" charset="-79"/>
              </a:rPr>
              <a:t>Recommendations for Pratham</a:t>
            </a:r>
          </a:p>
        </p:txBody>
      </p:sp>
      <p:sp>
        <p:nvSpPr>
          <p:cNvPr id="11" name="Date Placeholder 10"/>
          <p:cNvSpPr>
            <a:spLocks noGrp="1"/>
          </p:cNvSpPr>
          <p:nvPr>
            <p:ph type="dt" sz="half" idx="10"/>
          </p:nvPr>
        </p:nvSpPr>
        <p:spPr/>
        <p:txBody>
          <a:bodyPr/>
          <a:lstStyle/>
          <a:p>
            <a:r>
              <a:rPr lang="en-US" dirty="0"/>
              <a:t>Altamont Group: Draft Report Presentation</a:t>
            </a:r>
          </a:p>
        </p:txBody>
      </p:sp>
      <p:sp>
        <p:nvSpPr>
          <p:cNvPr id="22" name="Rectangle 21"/>
          <p:cNvSpPr/>
          <p:nvPr/>
        </p:nvSpPr>
        <p:spPr>
          <a:xfrm>
            <a:off x="0" y="0"/>
            <a:ext cx="12192000" cy="213094"/>
          </a:xfrm>
          <a:prstGeom prst="rect">
            <a:avLst/>
          </a:prstGeom>
          <a:solidFill>
            <a:srgbClr val="6C92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3" name="Diagram 22"/>
          <p:cNvGraphicFramePr/>
          <p:nvPr>
            <p:extLst/>
          </p:nvPr>
        </p:nvGraphicFramePr>
        <p:xfrm>
          <a:off x="9788862" y="250487"/>
          <a:ext cx="2384945" cy="1746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70A20F40-647C-4073-B0CE-DAA032B89257}" type="slidenum">
              <a:rPr lang="en-US" smtClean="0"/>
              <a:pPr/>
              <a:t>35</a:t>
            </a:fld>
            <a:endParaRPr lang="en-US" dirty="0"/>
          </a:p>
        </p:txBody>
      </p:sp>
      <p:sp>
        <p:nvSpPr>
          <p:cNvPr id="5" name="Rectangle 4">
            <a:extLst>
              <a:ext uri="{FF2B5EF4-FFF2-40B4-BE49-F238E27FC236}">
                <a16:creationId xmlns:a16="http://schemas.microsoft.com/office/drawing/2014/main" id="{FC681F14-A717-4AE7-BD4C-54DCB41B4BF0}"/>
              </a:ext>
            </a:extLst>
          </p:cNvPr>
          <p:cNvSpPr/>
          <p:nvPr/>
        </p:nvSpPr>
        <p:spPr>
          <a:xfrm>
            <a:off x="565388" y="934925"/>
            <a:ext cx="7816612" cy="2893100"/>
          </a:xfrm>
          <a:prstGeom prst="rect">
            <a:avLst/>
          </a:prstGeom>
        </p:spPr>
        <p:txBody>
          <a:bodyPr wrap="square">
            <a:spAutoFit/>
          </a:bodyPr>
          <a:lstStyle/>
          <a:p>
            <a:endParaRPr lang="en-US" b="1" dirty="0"/>
          </a:p>
          <a:p>
            <a:pPr marL="342900" lvl="0" indent="-342900">
              <a:buFont typeface="Arial" panose="020B0604020202020204" pitchFamily="34" charset="0"/>
              <a:buChar char="•"/>
            </a:pPr>
            <a:r>
              <a:rPr lang="en-US" sz="2200" b="1" dirty="0"/>
              <a:t>Enhance reporting processes, </a:t>
            </a:r>
            <a:r>
              <a:rPr lang="en-US" sz="2200" dirty="0"/>
              <a:t>including a more explicit strategy for gender mainstreaming, and put in place </a:t>
            </a:r>
            <a:r>
              <a:rPr lang="en-US" sz="2200" b="1" dirty="0"/>
              <a:t>clear communication channels</a:t>
            </a:r>
            <a:r>
              <a:rPr lang="en-US" sz="2200" dirty="0"/>
              <a:t>, where necessary committing additional human resources towards providing responsive and proactive program and knowledge management</a:t>
            </a:r>
          </a:p>
          <a:p>
            <a:endParaRPr lang="en-US" b="1" dirty="0"/>
          </a:p>
          <a:p>
            <a:endParaRPr lang="en-US" b="1" dirty="0"/>
          </a:p>
          <a:p>
            <a:pPr marL="742950" lvl="1" indent="-285750">
              <a:buFont typeface="Arial" panose="020B0604020202020204" pitchFamily="34" charset="0"/>
              <a:buChar char="•"/>
            </a:pPr>
            <a:endParaRPr lang="en-IN" b="1" dirty="0"/>
          </a:p>
        </p:txBody>
      </p:sp>
      <p:pic>
        <p:nvPicPr>
          <p:cNvPr id="7" name="Picture 6" descr="A group of people sitting in front of a crowd&#10;&#10;Description generated with very high confidence">
            <a:extLst>
              <a:ext uri="{FF2B5EF4-FFF2-40B4-BE49-F238E27FC236}">
                <a16:creationId xmlns:a16="http://schemas.microsoft.com/office/drawing/2014/main" id="{5C77B324-EB48-4E66-AFF5-7F0F18893D0F}"/>
              </a:ext>
            </a:extLst>
          </p:cNvPr>
          <p:cNvPicPr>
            <a:picLocks noChangeAspect="1"/>
          </p:cNvPicPr>
          <p:nvPr/>
        </p:nvPicPr>
        <p:blipFill>
          <a:blip r:embed="rId7" cstate="email">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4151870" y="3183752"/>
            <a:ext cx="4230130" cy="3172598"/>
          </a:xfrm>
          <a:prstGeom prst="rect">
            <a:avLst/>
          </a:prstGeom>
        </p:spPr>
      </p:pic>
      <p:pic>
        <p:nvPicPr>
          <p:cNvPr id="9" name="Picture 8" descr="A close up of text on a white background&#10;&#10;Description generated with very high confidence">
            <a:extLst>
              <a:ext uri="{FF2B5EF4-FFF2-40B4-BE49-F238E27FC236}">
                <a16:creationId xmlns:a16="http://schemas.microsoft.com/office/drawing/2014/main" id="{F63E59F4-D188-4E9D-8E1C-0207030667C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8098567" y="2772118"/>
            <a:ext cx="4096265" cy="3072199"/>
          </a:xfrm>
          <a:prstGeom prst="rect">
            <a:avLst/>
          </a:prstGeom>
        </p:spPr>
      </p:pic>
      <p:sp>
        <p:nvSpPr>
          <p:cNvPr id="10" name="TextBox 9">
            <a:extLst>
              <a:ext uri="{FF2B5EF4-FFF2-40B4-BE49-F238E27FC236}">
                <a16:creationId xmlns:a16="http://schemas.microsoft.com/office/drawing/2014/main" id="{7DD375D9-4D3E-4C46-B25A-6E738ADB9E4E}"/>
              </a:ext>
            </a:extLst>
          </p:cNvPr>
          <p:cNvSpPr txBox="1"/>
          <p:nvPr/>
        </p:nvSpPr>
        <p:spPr>
          <a:xfrm>
            <a:off x="1025610" y="5911815"/>
            <a:ext cx="3311611" cy="430887"/>
          </a:xfrm>
          <a:prstGeom prst="rect">
            <a:avLst/>
          </a:prstGeom>
          <a:noFill/>
        </p:spPr>
        <p:txBody>
          <a:bodyPr wrap="square" rtlCol="0">
            <a:spAutoFit/>
          </a:bodyPr>
          <a:lstStyle/>
          <a:p>
            <a:r>
              <a:rPr lang="en-IN" sz="1100" i="1" dirty="0"/>
              <a:t>A summary sheet of student data (right) and a focus group discussion with children in West Bengal (left)</a:t>
            </a:r>
          </a:p>
        </p:txBody>
      </p:sp>
    </p:spTree>
    <p:extLst>
      <p:ext uri="{BB962C8B-B14F-4D97-AF65-F5344CB8AC3E}">
        <p14:creationId xmlns:p14="http://schemas.microsoft.com/office/powerpoint/2010/main" val="328058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038600" y="6342702"/>
            <a:ext cx="4114800" cy="365125"/>
          </a:xfrm>
        </p:spPr>
        <p:txBody>
          <a:bodyPr/>
          <a:lstStyle/>
          <a:p>
            <a:r>
              <a:rPr lang="pt-BR" dirty="0"/>
              <a:t>Dubai Cares (Oct 2017)</a:t>
            </a:r>
            <a:endParaRPr lang="en-US" dirty="0"/>
          </a:p>
        </p:txBody>
      </p:sp>
      <p:sp>
        <p:nvSpPr>
          <p:cNvPr id="6" name="TextBox 5"/>
          <p:cNvSpPr txBox="1"/>
          <p:nvPr/>
        </p:nvSpPr>
        <p:spPr>
          <a:xfrm>
            <a:off x="512619" y="549776"/>
            <a:ext cx="9276243" cy="461665"/>
          </a:xfrm>
          <a:prstGeom prst="rect">
            <a:avLst/>
          </a:prstGeom>
          <a:noFill/>
        </p:spPr>
        <p:txBody>
          <a:bodyPr wrap="square" rtlCol="0">
            <a:spAutoFit/>
          </a:bodyPr>
          <a:lstStyle/>
          <a:p>
            <a:r>
              <a:rPr lang="en-US" sz="2400" dirty="0">
                <a:solidFill>
                  <a:srgbClr val="C00000"/>
                </a:solidFill>
                <a:latin typeface="Aharoni" panose="02010803020104030203" pitchFamily="2" charset="-79"/>
                <a:cs typeface="Aharoni" panose="02010803020104030203" pitchFamily="2" charset="-79"/>
              </a:rPr>
              <a:t>Lessons Learned</a:t>
            </a:r>
          </a:p>
        </p:txBody>
      </p:sp>
      <p:sp>
        <p:nvSpPr>
          <p:cNvPr id="11" name="Date Placeholder 10"/>
          <p:cNvSpPr>
            <a:spLocks noGrp="1"/>
          </p:cNvSpPr>
          <p:nvPr>
            <p:ph type="dt" sz="half" idx="10"/>
          </p:nvPr>
        </p:nvSpPr>
        <p:spPr/>
        <p:txBody>
          <a:bodyPr/>
          <a:lstStyle/>
          <a:p>
            <a:r>
              <a:rPr lang="en-US" dirty="0"/>
              <a:t>Altamont Group: Final Report Presentation</a:t>
            </a:r>
          </a:p>
        </p:txBody>
      </p:sp>
      <p:sp>
        <p:nvSpPr>
          <p:cNvPr id="22" name="Rectangle 21"/>
          <p:cNvSpPr/>
          <p:nvPr/>
        </p:nvSpPr>
        <p:spPr>
          <a:xfrm>
            <a:off x="0" y="0"/>
            <a:ext cx="12192000" cy="213094"/>
          </a:xfrm>
          <a:prstGeom prst="rect">
            <a:avLst/>
          </a:prstGeom>
          <a:solidFill>
            <a:srgbClr val="6C92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3" name="Diagram 22"/>
          <p:cNvGraphicFramePr/>
          <p:nvPr>
            <p:extLst/>
          </p:nvPr>
        </p:nvGraphicFramePr>
        <p:xfrm>
          <a:off x="9788862" y="250487"/>
          <a:ext cx="2384945" cy="1746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70A20F40-647C-4073-B0CE-DAA032B89257}" type="slidenum">
              <a:rPr lang="en-US" smtClean="0"/>
              <a:pPr/>
              <a:t>36</a:t>
            </a:fld>
            <a:endParaRPr lang="en-US" dirty="0"/>
          </a:p>
        </p:txBody>
      </p:sp>
      <p:sp>
        <p:nvSpPr>
          <p:cNvPr id="5" name="Rectangle 4">
            <a:extLst>
              <a:ext uri="{FF2B5EF4-FFF2-40B4-BE49-F238E27FC236}">
                <a16:creationId xmlns:a16="http://schemas.microsoft.com/office/drawing/2014/main" id="{FC681F14-A717-4AE7-BD4C-54DCB41B4BF0}"/>
              </a:ext>
            </a:extLst>
          </p:cNvPr>
          <p:cNvSpPr/>
          <p:nvPr/>
        </p:nvSpPr>
        <p:spPr>
          <a:xfrm>
            <a:off x="512619" y="1011441"/>
            <a:ext cx="10645532" cy="5570756"/>
          </a:xfrm>
          <a:prstGeom prst="rect">
            <a:avLst/>
          </a:prstGeom>
        </p:spPr>
        <p:txBody>
          <a:bodyPr wrap="square">
            <a:spAutoFit/>
          </a:bodyPr>
          <a:lstStyle/>
          <a:p>
            <a:r>
              <a:rPr lang="en-US" sz="2600" b="1" u="sng" dirty="0"/>
              <a:t>Five strategic areas to be considered in future funding strategies: </a:t>
            </a:r>
          </a:p>
          <a:p>
            <a:endParaRPr lang="en-US" sz="2600" b="1" dirty="0"/>
          </a:p>
          <a:p>
            <a:pPr marL="514350" indent="-514350">
              <a:buAutoNum type="arabicPeriod"/>
            </a:pPr>
            <a:r>
              <a:rPr lang="en-US" sz="2600" b="1" dirty="0"/>
              <a:t>Reporting Process and Communication Channels: </a:t>
            </a:r>
            <a:r>
              <a:rPr lang="en-US" sz="2600" dirty="0"/>
              <a:t>All future grants to include robust reporting guidelines, formats, and schedules </a:t>
            </a:r>
          </a:p>
          <a:p>
            <a:pPr marL="514350" indent="-514350">
              <a:buAutoNum type="arabicPeriod"/>
            </a:pPr>
            <a:endParaRPr lang="en-US" sz="2600" dirty="0"/>
          </a:p>
          <a:p>
            <a:pPr marL="514350" indent="-514350">
              <a:buAutoNum type="arabicPeriod"/>
            </a:pPr>
            <a:r>
              <a:rPr lang="en-US" sz="2600" b="1" dirty="0"/>
              <a:t>Internal Capacity Development: </a:t>
            </a:r>
            <a:r>
              <a:rPr lang="en-US" sz="2600" dirty="0"/>
              <a:t>Provision of capacity development opportunities with sufficient follow-up and support; support in managing government partnerships</a:t>
            </a:r>
          </a:p>
          <a:p>
            <a:pPr marL="514350" indent="-514350">
              <a:buAutoNum type="arabicPeriod"/>
            </a:pPr>
            <a:endParaRPr lang="en-US" sz="2600" dirty="0"/>
          </a:p>
          <a:p>
            <a:pPr marL="514350" indent="-514350">
              <a:buAutoNum type="arabicPeriod"/>
            </a:pPr>
            <a:r>
              <a:rPr lang="en-US" sz="2600" b="1" dirty="0"/>
              <a:t>Early Childhood Programs: </a:t>
            </a:r>
            <a:r>
              <a:rPr lang="en-US" sz="2800" dirty="0"/>
              <a:t>R&amp;D for systematic ECE model; strengthened process for working with government; potential for utilizing digital learning tools</a:t>
            </a:r>
          </a:p>
          <a:p>
            <a:endParaRPr lang="en-US" sz="2000" b="1" dirty="0"/>
          </a:p>
          <a:p>
            <a:endParaRPr lang="en-US" b="1" dirty="0"/>
          </a:p>
        </p:txBody>
      </p:sp>
    </p:spTree>
    <p:extLst>
      <p:ext uri="{BB962C8B-B14F-4D97-AF65-F5344CB8AC3E}">
        <p14:creationId xmlns:p14="http://schemas.microsoft.com/office/powerpoint/2010/main" val="2481735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038600" y="6342702"/>
            <a:ext cx="4114800" cy="365125"/>
          </a:xfrm>
        </p:spPr>
        <p:txBody>
          <a:bodyPr/>
          <a:lstStyle/>
          <a:p>
            <a:r>
              <a:rPr lang="pt-BR" dirty="0"/>
              <a:t>Dubai Cares (Oct 2017)</a:t>
            </a:r>
            <a:endParaRPr lang="en-US" dirty="0"/>
          </a:p>
        </p:txBody>
      </p:sp>
      <p:sp>
        <p:nvSpPr>
          <p:cNvPr id="6" name="TextBox 5"/>
          <p:cNvSpPr txBox="1"/>
          <p:nvPr/>
        </p:nvSpPr>
        <p:spPr>
          <a:xfrm>
            <a:off x="512619" y="549776"/>
            <a:ext cx="9276243" cy="461665"/>
          </a:xfrm>
          <a:prstGeom prst="rect">
            <a:avLst/>
          </a:prstGeom>
          <a:noFill/>
        </p:spPr>
        <p:txBody>
          <a:bodyPr wrap="square" rtlCol="0">
            <a:spAutoFit/>
          </a:bodyPr>
          <a:lstStyle/>
          <a:p>
            <a:r>
              <a:rPr lang="en-US" sz="2400" dirty="0">
                <a:solidFill>
                  <a:srgbClr val="C00000"/>
                </a:solidFill>
                <a:latin typeface="Aharoni" panose="02010803020104030203" pitchFamily="2" charset="-79"/>
                <a:cs typeface="Aharoni" panose="02010803020104030203" pitchFamily="2" charset="-79"/>
              </a:rPr>
              <a:t>Lessons Learned </a:t>
            </a:r>
          </a:p>
        </p:txBody>
      </p:sp>
      <p:sp>
        <p:nvSpPr>
          <p:cNvPr id="11" name="Date Placeholder 10"/>
          <p:cNvSpPr>
            <a:spLocks noGrp="1"/>
          </p:cNvSpPr>
          <p:nvPr>
            <p:ph type="dt" sz="half" idx="10"/>
          </p:nvPr>
        </p:nvSpPr>
        <p:spPr/>
        <p:txBody>
          <a:bodyPr/>
          <a:lstStyle/>
          <a:p>
            <a:r>
              <a:rPr lang="en-US" dirty="0"/>
              <a:t>Altamont Group: Final Report Presentation</a:t>
            </a:r>
          </a:p>
        </p:txBody>
      </p:sp>
      <p:sp>
        <p:nvSpPr>
          <p:cNvPr id="22" name="Rectangle 21"/>
          <p:cNvSpPr/>
          <p:nvPr/>
        </p:nvSpPr>
        <p:spPr>
          <a:xfrm>
            <a:off x="0" y="0"/>
            <a:ext cx="12192000" cy="213094"/>
          </a:xfrm>
          <a:prstGeom prst="rect">
            <a:avLst/>
          </a:prstGeom>
          <a:solidFill>
            <a:srgbClr val="6C92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3" name="Diagram 22"/>
          <p:cNvGraphicFramePr/>
          <p:nvPr>
            <p:extLst/>
          </p:nvPr>
        </p:nvGraphicFramePr>
        <p:xfrm>
          <a:off x="9788862" y="250487"/>
          <a:ext cx="2384945" cy="1746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70A20F40-647C-4073-B0CE-DAA032B89257}" type="slidenum">
              <a:rPr lang="en-US" smtClean="0"/>
              <a:pPr/>
              <a:t>37</a:t>
            </a:fld>
            <a:endParaRPr lang="en-US" dirty="0"/>
          </a:p>
        </p:txBody>
      </p:sp>
      <p:sp>
        <p:nvSpPr>
          <p:cNvPr id="5" name="Rectangle 4">
            <a:extLst>
              <a:ext uri="{FF2B5EF4-FFF2-40B4-BE49-F238E27FC236}">
                <a16:creationId xmlns:a16="http://schemas.microsoft.com/office/drawing/2014/main" id="{FC681F14-A717-4AE7-BD4C-54DCB41B4BF0}"/>
              </a:ext>
            </a:extLst>
          </p:cNvPr>
          <p:cNvSpPr/>
          <p:nvPr/>
        </p:nvSpPr>
        <p:spPr>
          <a:xfrm>
            <a:off x="512619" y="1171480"/>
            <a:ext cx="10645532" cy="677108"/>
          </a:xfrm>
          <a:prstGeom prst="rect">
            <a:avLst/>
          </a:prstGeom>
        </p:spPr>
        <p:txBody>
          <a:bodyPr wrap="square">
            <a:spAutoFit/>
          </a:bodyPr>
          <a:lstStyle/>
          <a:p>
            <a:endParaRPr lang="en-US" sz="2000" b="1" dirty="0"/>
          </a:p>
          <a:p>
            <a:endParaRPr lang="en-US" b="1" dirty="0"/>
          </a:p>
        </p:txBody>
      </p:sp>
      <p:sp>
        <p:nvSpPr>
          <p:cNvPr id="10" name="Rectangle 9">
            <a:extLst>
              <a:ext uri="{FF2B5EF4-FFF2-40B4-BE49-F238E27FC236}">
                <a16:creationId xmlns:a16="http://schemas.microsoft.com/office/drawing/2014/main" id="{591F39E0-338A-4C47-BF49-4DB0BD8E1CB0}"/>
              </a:ext>
            </a:extLst>
          </p:cNvPr>
          <p:cNvSpPr/>
          <p:nvPr/>
        </p:nvSpPr>
        <p:spPr>
          <a:xfrm>
            <a:off x="512619" y="726636"/>
            <a:ext cx="9780559" cy="5201424"/>
          </a:xfrm>
          <a:prstGeom prst="rect">
            <a:avLst/>
          </a:prstGeom>
        </p:spPr>
        <p:txBody>
          <a:bodyPr wrap="square">
            <a:spAutoFit/>
          </a:bodyPr>
          <a:lstStyle/>
          <a:p>
            <a:pPr lvl="1"/>
            <a:endParaRPr lang="en-US" sz="2600" b="1" dirty="0"/>
          </a:p>
          <a:p>
            <a:pPr marL="514350" indent="-514350">
              <a:buAutoNum type="arabicPeriod" startAt="4"/>
            </a:pPr>
            <a:r>
              <a:rPr lang="en-US" sz="2600" b="1" dirty="0"/>
              <a:t>Beyond Basic Skills: </a:t>
            </a:r>
            <a:r>
              <a:rPr lang="en-US" sz="2600" dirty="0"/>
              <a:t>R&amp;D for model to support learning beyond basic literacy and numeracy; strategies to scale up pilots conducted by CRG; opportunities to use digital tools</a:t>
            </a:r>
          </a:p>
          <a:p>
            <a:pPr marL="514350" indent="-514350">
              <a:buAutoNum type="arabicPeriod" startAt="4"/>
            </a:pPr>
            <a:endParaRPr lang="en-US" sz="2600" dirty="0"/>
          </a:p>
          <a:p>
            <a:pPr marL="514350" indent="-514350">
              <a:buAutoNum type="arabicPeriod" startAt="4"/>
            </a:pPr>
            <a:r>
              <a:rPr lang="en-US" sz="2600" b="1" dirty="0"/>
              <a:t>Empowering Mothers: </a:t>
            </a:r>
            <a:r>
              <a:rPr lang="en-US" sz="2800" dirty="0"/>
              <a:t>R&amp;D for new/expanded programs to support mothers with complete health, nutrition, and education package; potential use of digital programs for further engagement and education</a:t>
            </a:r>
          </a:p>
          <a:p>
            <a:pPr marL="514350" indent="-514350">
              <a:buAutoNum type="arabicPeriod" startAt="4"/>
            </a:pPr>
            <a:endParaRPr lang="en-US" sz="2600" b="1" dirty="0"/>
          </a:p>
          <a:p>
            <a:pPr marL="514350" indent="-514350">
              <a:buAutoNum type="arabicPeriod" startAt="4"/>
            </a:pPr>
            <a:endParaRPr lang="en-US" sz="2600" b="1" dirty="0"/>
          </a:p>
          <a:p>
            <a:pPr marL="457200" indent="-457200">
              <a:buAutoNum type="arabicPeriod"/>
            </a:pPr>
            <a:endParaRPr lang="en-US" sz="2000" b="1" dirty="0"/>
          </a:p>
          <a:p>
            <a:endParaRPr lang="en-US" b="1" dirty="0"/>
          </a:p>
        </p:txBody>
      </p:sp>
    </p:spTree>
    <p:extLst>
      <p:ext uri="{BB962C8B-B14F-4D97-AF65-F5344CB8AC3E}">
        <p14:creationId xmlns:p14="http://schemas.microsoft.com/office/powerpoint/2010/main" val="136142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038600" y="6342702"/>
            <a:ext cx="4114800" cy="365125"/>
          </a:xfrm>
        </p:spPr>
        <p:txBody>
          <a:bodyPr/>
          <a:lstStyle/>
          <a:p>
            <a:r>
              <a:rPr lang="pt-BR" dirty="0"/>
              <a:t>Dubai Cares (Oct  2017)</a:t>
            </a:r>
            <a:endParaRPr lang="en-US" dirty="0"/>
          </a:p>
        </p:txBody>
      </p:sp>
      <p:sp>
        <p:nvSpPr>
          <p:cNvPr id="6" name="TextBox 5"/>
          <p:cNvSpPr txBox="1"/>
          <p:nvPr/>
        </p:nvSpPr>
        <p:spPr>
          <a:xfrm>
            <a:off x="512619" y="549776"/>
            <a:ext cx="9276243" cy="461665"/>
          </a:xfrm>
          <a:prstGeom prst="rect">
            <a:avLst/>
          </a:prstGeom>
          <a:noFill/>
        </p:spPr>
        <p:txBody>
          <a:bodyPr wrap="square" rtlCol="0">
            <a:spAutoFit/>
          </a:bodyPr>
          <a:lstStyle/>
          <a:p>
            <a:r>
              <a:rPr lang="en-US" sz="2400" b="1" dirty="0">
                <a:solidFill>
                  <a:srgbClr val="C00000"/>
                </a:solidFill>
                <a:latin typeface="Aharoni" panose="02010803020104030203" pitchFamily="2" charset="-79"/>
                <a:cs typeface="Aharoni" panose="02010803020104030203" pitchFamily="2" charset="-79"/>
              </a:rPr>
              <a:t>FINAL CONCLUSION</a:t>
            </a:r>
          </a:p>
        </p:txBody>
      </p:sp>
      <p:sp>
        <p:nvSpPr>
          <p:cNvPr id="11" name="Date Placeholder 10"/>
          <p:cNvSpPr>
            <a:spLocks noGrp="1"/>
          </p:cNvSpPr>
          <p:nvPr>
            <p:ph type="dt" sz="half" idx="10"/>
          </p:nvPr>
        </p:nvSpPr>
        <p:spPr/>
        <p:txBody>
          <a:bodyPr/>
          <a:lstStyle/>
          <a:p>
            <a:r>
              <a:rPr lang="en-US" dirty="0"/>
              <a:t>Altamont Group: Final Report Presentation</a:t>
            </a:r>
          </a:p>
        </p:txBody>
      </p:sp>
      <p:sp>
        <p:nvSpPr>
          <p:cNvPr id="22" name="Rectangle 21"/>
          <p:cNvSpPr/>
          <p:nvPr/>
        </p:nvSpPr>
        <p:spPr>
          <a:xfrm>
            <a:off x="0" y="0"/>
            <a:ext cx="12192000" cy="213094"/>
          </a:xfrm>
          <a:prstGeom prst="rect">
            <a:avLst/>
          </a:prstGeom>
          <a:solidFill>
            <a:srgbClr val="6C92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3" name="Diagram 22"/>
          <p:cNvGraphicFramePr/>
          <p:nvPr>
            <p:extLst>
              <p:ext uri="{D42A27DB-BD31-4B8C-83A1-F6EECF244321}">
                <p14:modId xmlns:p14="http://schemas.microsoft.com/office/powerpoint/2010/main" val="2896617072"/>
              </p:ext>
            </p:extLst>
          </p:nvPr>
        </p:nvGraphicFramePr>
        <p:xfrm>
          <a:off x="9788862" y="250487"/>
          <a:ext cx="2384945" cy="1746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70A20F40-647C-4073-B0CE-DAA032B89257}" type="slidenum">
              <a:rPr lang="en-US" smtClean="0"/>
              <a:pPr/>
              <a:t>38</a:t>
            </a:fld>
            <a:endParaRPr lang="en-US" dirty="0"/>
          </a:p>
        </p:txBody>
      </p:sp>
      <p:sp>
        <p:nvSpPr>
          <p:cNvPr id="5" name="Rectangle 4">
            <a:extLst>
              <a:ext uri="{FF2B5EF4-FFF2-40B4-BE49-F238E27FC236}">
                <a16:creationId xmlns:a16="http://schemas.microsoft.com/office/drawing/2014/main" id="{FC681F14-A717-4AE7-BD4C-54DCB41B4BF0}"/>
              </a:ext>
            </a:extLst>
          </p:cNvPr>
          <p:cNvSpPr/>
          <p:nvPr/>
        </p:nvSpPr>
        <p:spPr>
          <a:xfrm>
            <a:off x="512619" y="1171480"/>
            <a:ext cx="10645532" cy="677108"/>
          </a:xfrm>
          <a:prstGeom prst="rect">
            <a:avLst/>
          </a:prstGeom>
        </p:spPr>
        <p:txBody>
          <a:bodyPr wrap="square">
            <a:spAutoFit/>
          </a:bodyPr>
          <a:lstStyle/>
          <a:p>
            <a:endParaRPr lang="en-US" sz="2000" b="1" dirty="0"/>
          </a:p>
          <a:p>
            <a:endParaRPr lang="en-US" b="1" dirty="0"/>
          </a:p>
        </p:txBody>
      </p:sp>
      <p:sp>
        <p:nvSpPr>
          <p:cNvPr id="3" name="TextBox 2">
            <a:extLst>
              <a:ext uri="{FF2B5EF4-FFF2-40B4-BE49-F238E27FC236}">
                <a16:creationId xmlns:a16="http://schemas.microsoft.com/office/drawing/2014/main" id="{18231EAD-AC66-4B51-9BFC-CDA31EDBF37A}"/>
              </a:ext>
            </a:extLst>
          </p:cNvPr>
          <p:cNvSpPr txBox="1"/>
          <p:nvPr/>
        </p:nvSpPr>
        <p:spPr>
          <a:xfrm>
            <a:off x="107580" y="641771"/>
            <a:ext cx="6789806" cy="6001643"/>
          </a:xfrm>
          <a:prstGeom prst="rect">
            <a:avLst/>
          </a:prstGeom>
          <a:noFill/>
        </p:spPr>
        <p:txBody>
          <a:bodyPr wrap="square" rtlCol="0">
            <a:spAutoFit/>
          </a:bodyPr>
          <a:lstStyle/>
          <a:p>
            <a:endParaRPr lang="en-US" sz="2400" dirty="0"/>
          </a:p>
          <a:p>
            <a:pPr marL="742950" lvl="1" indent="-285750">
              <a:buFont typeface="Arial" panose="020B0604020202020204" pitchFamily="34" charset="0"/>
              <a:buChar char="•"/>
            </a:pPr>
            <a:r>
              <a:rPr lang="en-US" sz="2600" dirty="0"/>
              <a:t>Similar and synergistic goals shared by Dubai Cares and Pratham with potential for ongoing strategic partnership</a:t>
            </a:r>
          </a:p>
          <a:p>
            <a:pPr lvl="1"/>
            <a:endParaRPr lang="en-US" sz="2600" dirty="0"/>
          </a:p>
          <a:p>
            <a:pPr marL="742950" lvl="1" indent="-285750">
              <a:buFont typeface="Arial" panose="020B0604020202020204" pitchFamily="34" charset="0"/>
              <a:buChar char="•"/>
            </a:pPr>
            <a:r>
              <a:rPr lang="en-US" sz="2600" dirty="0"/>
              <a:t>Overall, 600,000 children reached through the funds provided, with a unit cost of less than USD 9 per child</a:t>
            </a:r>
          </a:p>
          <a:p>
            <a:pPr lvl="1"/>
            <a:endParaRPr lang="en-US" sz="2600" dirty="0"/>
          </a:p>
          <a:p>
            <a:pPr marL="742950" lvl="1" indent="-285750">
              <a:buFont typeface="Arial" panose="020B0604020202020204" pitchFamily="34" charset="0"/>
              <a:buChar char="•"/>
            </a:pPr>
            <a:r>
              <a:rPr lang="en-US" sz="2600" dirty="0"/>
              <a:t>With incorporation of above five strategies into future funding agreements, additional support can be considered a low-cost high-impact investment</a:t>
            </a:r>
          </a:p>
          <a:p>
            <a:endParaRPr lang="en-IN" sz="2400" dirty="0"/>
          </a:p>
          <a:p>
            <a:r>
              <a:rPr lang="en-US" sz="2400" dirty="0"/>
              <a:t> </a:t>
            </a:r>
            <a:endParaRPr lang="en-IN" sz="2400" dirty="0"/>
          </a:p>
        </p:txBody>
      </p:sp>
      <p:pic>
        <p:nvPicPr>
          <p:cNvPr id="7" name="Picture 6">
            <a:extLst>
              <a:ext uri="{FF2B5EF4-FFF2-40B4-BE49-F238E27FC236}">
                <a16:creationId xmlns:a16="http://schemas.microsoft.com/office/drawing/2014/main" id="{8423A758-929C-43B4-9CC0-D9E87E71977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1095112">
            <a:off x="7012495" y="881648"/>
            <a:ext cx="3968840" cy="2828789"/>
          </a:xfrm>
          <a:prstGeom prst="rect">
            <a:avLst/>
          </a:prstGeom>
        </p:spPr>
      </p:pic>
      <p:pic>
        <p:nvPicPr>
          <p:cNvPr id="8" name="Picture 7">
            <a:extLst>
              <a:ext uri="{FF2B5EF4-FFF2-40B4-BE49-F238E27FC236}">
                <a16:creationId xmlns:a16="http://schemas.microsoft.com/office/drawing/2014/main" id="{CF620566-43C3-4761-A83E-A1B174E6B13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361010">
            <a:off x="7839542" y="3395047"/>
            <a:ext cx="3898639" cy="2592875"/>
          </a:xfrm>
          <a:prstGeom prst="rect">
            <a:avLst/>
          </a:prstGeom>
        </p:spPr>
      </p:pic>
      <p:sp>
        <p:nvSpPr>
          <p:cNvPr id="13" name="TextBox 12">
            <a:extLst>
              <a:ext uri="{FF2B5EF4-FFF2-40B4-BE49-F238E27FC236}">
                <a16:creationId xmlns:a16="http://schemas.microsoft.com/office/drawing/2014/main" id="{7680769B-2D97-4622-82B4-E115ABA580E1}"/>
              </a:ext>
            </a:extLst>
          </p:cNvPr>
          <p:cNvSpPr txBox="1"/>
          <p:nvPr/>
        </p:nvSpPr>
        <p:spPr>
          <a:xfrm>
            <a:off x="7284078" y="5980334"/>
            <a:ext cx="3355091" cy="461665"/>
          </a:xfrm>
          <a:prstGeom prst="rect">
            <a:avLst/>
          </a:prstGeom>
          <a:noFill/>
        </p:spPr>
        <p:txBody>
          <a:bodyPr wrap="square" rtlCol="0">
            <a:spAutoFit/>
          </a:bodyPr>
          <a:lstStyle/>
          <a:p>
            <a:r>
              <a:rPr lang="en-IN" sz="1200" i="1" dirty="0"/>
              <a:t>Children at an Anganwadi in Ahmedabad (above) and an advanced camp in Gujarat (below)</a:t>
            </a:r>
          </a:p>
        </p:txBody>
      </p:sp>
    </p:spTree>
    <p:extLst>
      <p:ext uri="{BB962C8B-B14F-4D97-AF65-F5344CB8AC3E}">
        <p14:creationId xmlns:p14="http://schemas.microsoft.com/office/powerpoint/2010/main" val="599160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 name="Rectangle 2047"/>
          <p:cNvSpPr/>
          <p:nvPr/>
        </p:nvSpPr>
        <p:spPr>
          <a:xfrm>
            <a:off x="712764" y="1860504"/>
            <a:ext cx="5719033" cy="3706180"/>
          </a:xfrm>
          <a:prstGeom prst="rect">
            <a:avLst/>
          </a:prstGeom>
          <a:solidFill>
            <a:schemeClr val="bg1">
              <a:lumMod val="9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p:cNvSpPr>
            <a:spLocks noGrp="1"/>
          </p:cNvSpPr>
          <p:nvPr>
            <p:ph type="ftr" sz="quarter" idx="11"/>
          </p:nvPr>
        </p:nvSpPr>
        <p:spPr/>
        <p:txBody>
          <a:bodyPr/>
          <a:lstStyle/>
          <a:p>
            <a:r>
              <a:rPr lang="pt-BR" dirty="0"/>
              <a:t>Dubai Cares (Oct 2017)</a:t>
            </a:r>
            <a:endParaRPr lang="en-US" dirty="0"/>
          </a:p>
        </p:txBody>
      </p:sp>
      <p:sp>
        <p:nvSpPr>
          <p:cNvPr id="6" name="Date Placeholder 5"/>
          <p:cNvSpPr>
            <a:spLocks noGrp="1"/>
          </p:cNvSpPr>
          <p:nvPr>
            <p:ph type="dt" sz="half" idx="10"/>
          </p:nvPr>
        </p:nvSpPr>
        <p:spPr/>
        <p:txBody>
          <a:bodyPr/>
          <a:lstStyle/>
          <a:p>
            <a:r>
              <a:rPr lang="en-US" dirty="0"/>
              <a:t>Altamont Group: Final Report Presentation</a:t>
            </a:r>
          </a:p>
        </p:txBody>
      </p:sp>
      <p:sp>
        <p:nvSpPr>
          <p:cNvPr id="14" name="TextBox 13"/>
          <p:cNvSpPr txBox="1"/>
          <p:nvPr/>
        </p:nvSpPr>
        <p:spPr>
          <a:xfrm>
            <a:off x="930057" y="874793"/>
            <a:ext cx="1685077" cy="523220"/>
          </a:xfrm>
          <a:prstGeom prst="rect">
            <a:avLst/>
          </a:prstGeom>
          <a:noFill/>
        </p:spPr>
        <p:txBody>
          <a:bodyPr wrap="none" rtlCol="0">
            <a:spAutoFit/>
          </a:bodyPr>
          <a:lstStyle/>
          <a:p>
            <a:r>
              <a:rPr lang="en-US" sz="2800" dirty="0">
                <a:latin typeface="Aharoni" panose="02010803020104030203" pitchFamily="2" charset="-79"/>
                <a:cs typeface="Aharoni" panose="02010803020104030203" pitchFamily="2" charset="-79"/>
              </a:rPr>
              <a:t>Appendix</a:t>
            </a:r>
          </a:p>
        </p:txBody>
      </p:sp>
      <p:sp>
        <p:nvSpPr>
          <p:cNvPr id="2" name="TextBox 1"/>
          <p:cNvSpPr txBox="1"/>
          <p:nvPr/>
        </p:nvSpPr>
        <p:spPr>
          <a:xfrm>
            <a:off x="838200" y="1974572"/>
            <a:ext cx="9681147" cy="1415772"/>
          </a:xfrm>
          <a:prstGeom prst="rect">
            <a:avLst/>
          </a:prstGeom>
          <a:noFill/>
        </p:spPr>
        <p:txBody>
          <a:bodyPr wrap="square" rtlCol="0">
            <a:spAutoFit/>
          </a:bodyPr>
          <a:lstStyle/>
          <a:p>
            <a:pPr marL="342900" indent="-342900" fontAlgn="ctr">
              <a:spcAft>
                <a:spcPts val="1200"/>
              </a:spcAft>
              <a:buClr>
                <a:schemeClr val="tx1">
                  <a:lumMod val="85000"/>
                  <a:lumOff val="15000"/>
                </a:schemeClr>
              </a:buClr>
              <a:buFont typeface="Arial" pitchFamily="34" charset="0"/>
              <a:buChar char="•"/>
            </a:pPr>
            <a:r>
              <a:rPr lang="en-US" sz="2200" b="1" dirty="0"/>
              <a:t>About Altamont Group</a:t>
            </a:r>
          </a:p>
          <a:p>
            <a:pPr marL="342900" indent="-342900" fontAlgn="ctr">
              <a:spcAft>
                <a:spcPts val="1200"/>
              </a:spcAft>
              <a:buClr>
                <a:schemeClr val="tx1">
                  <a:lumMod val="85000"/>
                  <a:lumOff val="15000"/>
                </a:schemeClr>
              </a:buClr>
              <a:buFont typeface="Arial" pitchFamily="34" charset="0"/>
              <a:buChar char="•"/>
            </a:pPr>
            <a:r>
              <a:rPr lang="en-US" sz="2200" b="1" dirty="0"/>
              <a:t>Altamont Group’s Evaluation Team</a:t>
            </a:r>
            <a:endParaRPr lang="en-GB" sz="2200" b="1" dirty="0"/>
          </a:p>
          <a:p>
            <a:pPr marL="342900" indent="-342900" fontAlgn="ctr">
              <a:spcAft>
                <a:spcPts val="1200"/>
              </a:spcAft>
              <a:buClr>
                <a:schemeClr val="tx1">
                  <a:lumMod val="85000"/>
                  <a:lumOff val="15000"/>
                </a:schemeClr>
              </a:buClr>
              <a:buFont typeface="Arial" pitchFamily="34" charset="0"/>
              <a:buChar char="•"/>
            </a:pPr>
            <a:r>
              <a:rPr lang="en-GB" sz="2200" b="1" dirty="0"/>
              <a:t>Evaluation Schedule</a:t>
            </a:r>
            <a:r>
              <a:rPr lang="en-US" sz="2200" b="1" dirty="0"/>
              <a:t>								</a:t>
            </a:r>
            <a:endParaRPr lang="en-GB" sz="2200" dirty="0"/>
          </a:p>
        </p:txBody>
      </p:sp>
      <p:sp>
        <p:nvSpPr>
          <p:cNvPr id="35" name="Rectangle 34"/>
          <p:cNvSpPr/>
          <p:nvPr/>
        </p:nvSpPr>
        <p:spPr>
          <a:xfrm>
            <a:off x="0" y="0"/>
            <a:ext cx="12192000" cy="213094"/>
          </a:xfrm>
          <a:prstGeom prst="rect">
            <a:avLst/>
          </a:prstGeom>
          <a:solidFill>
            <a:srgbClr val="6C92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Diagram 35"/>
          <p:cNvGraphicFramePr/>
          <p:nvPr>
            <p:extLst/>
          </p:nvPr>
        </p:nvGraphicFramePr>
        <p:xfrm>
          <a:off x="9788862" y="250487"/>
          <a:ext cx="2384945" cy="1746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70A20F40-647C-4073-B0CE-DAA032B89257}" type="slidenum">
              <a:rPr lang="en-US" smtClean="0"/>
              <a:pPr/>
              <a:t>39</a:t>
            </a:fld>
            <a:endParaRPr lang="en-US" dirty="0"/>
          </a:p>
        </p:txBody>
      </p:sp>
    </p:spTree>
    <p:extLst>
      <p:ext uri="{BB962C8B-B14F-4D97-AF65-F5344CB8AC3E}">
        <p14:creationId xmlns:p14="http://schemas.microsoft.com/office/powerpoint/2010/main" val="21255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5150882"/>
            <a:ext cx="12192000" cy="1707118"/>
          </a:xfrm>
          <a:prstGeom prst="rect">
            <a:avLst/>
          </a:prstGeom>
          <a:solidFill>
            <a:srgbClr val="6C9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p:cNvSpPr>
            <a:spLocks noGrp="1"/>
          </p:cNvSpPr>
          <p:nvPr>
            <p:ph type="ftr" sz="quarter" idx="11"/>
          </p:nvPr>
        </p:nvSpPr>
        <p:spPr/>
        <p:txBody>
          <a:bodyPr/>
          <a:lstStyle/>
          <a:p>
            <a:r>
              <a:rPr lang="pt-BR" dirty="0">
                <a:solidFill>
                  <a:schemeClr val="bg1"/>
                </a:solidFill>
              </a:rPr>
              <a:t>Dubai Cares (Oct 2017)</a:t>
            </a:r>
            <a:endParaRPr lang="en-US" dirty="0">
              <a:solidFill>
                <a:schemeClr val="bg1"/>
              </a:solidFill>
            </a:endParaRPr>
          </a:p>
        </p:txBody>
      </p:sp>
      <p:sp>
        <p:nvSpPr>
          <p:cNvPr id="6" name="Date Placeholder 5"/>
          <p:cNvSpPr>
            <a:spLocks noGrp="1"/>
          </p:cNvSpPr>
          <p:nvPr>
            <p:ph type="dt" sz="half" idx="10"/>
          </p:nvPr>
        </p:nvSpPr>
        <p:spPr/>
        <p:txBody>
          <a:bodyPr/>
          <a:lstStyle/>
          <a:p>
            <a:r>
              <a:rPr lang="en-US" dirty="0">
                <a:solidFill>
                  <a:schemeClr val="bg1"/>
                </a:solidFill>
              </a:rPr>
              <a:t>Altamont Group:  Final Report Presentation</a:t>
            </a:r>
          </a:p>
        </p:txBody>
      </p:sp>
      <p:sp>
        <p:nvSpPr>
          <p:cNvPr id="11" name="Rectangle 10"/>
          <p:cNvSpPr/>
          <p:nvPr/>
        </p:nvSpPr>
        <p:spPr>
          <a:xfrm>
            <a:off x="0" y="0"/>
            <a:ext cx="12192000" cy="213094"/>
          </a:xfrm>
          <a:prstGeom prst="rect">
            <a:avLst/>
          </a:prstGeom>
          <a:solidFill>
            <a:srgbClr val="6C9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2" name="Diagram 11"/>
          <p:cNvGraphicFramePr/>
          <p:nvPr>
            <p:extLst>
              <p:ext uri="{D42A27DB-BD31-4B8C-83A1-F6EECF244321}">
                <p14:modId xmlns:p14="http://schemas.microsoft.com/office/powerpoint/2010/main" val="592661432"/>
              </p:ext>
            </p:extLst>
          </p:nvPr>
        </p:nvGraphicFramePr>
        <p:xfrm>
          <a:off x="9788862" y="250487"/>
          <a:ext cx="2384945" cy="1746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441216" y="2192555"/>
            <a:ext cx="6051277" cy="1692771"/>
          </a:xfrm>
          <a:prstGeom prst="rect">
            <a:avLst/>
          </a:prstGeom>
          <a:noFill/>
        </p:spPr>
        <p:txBody>
          <a:bodyPr wrap="square" rtlCol="0">
            <a:spAutoFit/>
          </a:bodyPr>
          <a:lstStyle/>
          <a:p>
            <a:pPr algn="ctr"/>
            <a:r>
              <a:rPr lang="en-US" sz="2600" b="1" dirty="0"/>
              <a:t>Improving the Quality of Learning in India: </a:t>
            </a:r>
          </a:p>
          <a:p>
            <a:pPr algn="ctr"/>
            <a:r>
              <a:rPr lang="en-US" sz="2600" b="1" dirty="0"/>
              <a:t>A Dubai Cares program with Pratham India</a:t>
            </a:r>
          </a:p>
          <a:p>
            <a:pPr algn="ctr"/>
            <a:endParaRPr lang="en-US" sz="2600" b="1" dirty="0"/>
          </a:p>
          <a:p>
            <a:pPr algn="ctr"/>
            <a:r>
              <a:rPr lang="en-US" sz="2600" b="1" dirty="0"/>
              <a:t>FINAL REPORT PRESENTATION</a:t>
            </a:r>
            <a:endParaRPr lang="en-IN" sz="2600" b="1" dirty="0"/>
          </a:p>
        </p:txBody>
      </p:sp>
      <p:sp>
        <p:nvSpPr>
          <p:cNvPr id="5" name="Slide Number Placeholder 4"/>
          <p:cNvSpPr>
            <a:spLocks noGrp="1"/>
          </p:cNvSpPr>
          <p:nvPr>
            <p:ph type="sldNum" sz="quarter" idx="12"/>
          </p:nvPr>
        </p:nvSpPr>
        <p:spPr/>
        <p:txBody>
          <a:bodyPr/>
          <a:lstStyle/>
          <a:p>
            <a:fld id="{70A20F40-647C-4073-B0CE-DAA032B89257}" type="slidenum">
              <a:rPr lang="en-US" smtClean="0"/>
              <a:pPr/>
              <a:t>4</a:t>
            </a:fld>
            <a:endParaRPr lang="en-US" dirty="0"/>
          </a:p>
        </p:txBody>
      </p:sp>
      <p:pic>
        <p:nvPicPr>
          <p:cNvPr id="7" name="Picture 6">
            <a:extLst>
              <a:ext uri="{FF2B5EF4-FFF2-40B4-BE49-F238E27FC236}">
                <a16:creationId xmlns:a16="http://schemas.microsoft.com/office/drawing/2014/main" id="{67876C50-D12A-47B5-A22C-54E1C47B42D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652757" y="1898840"/>
            <a:ext cx="3915685" cy="2936764"/>
          </a:xfrm>
          <a:prstGeom prst="rect">
            <a:avLst/>
          </a:prstGeom>
        </p:spPr>
      </p:pic>
    </p:spTree>
    <p:extLst>
      <p:ext uri="{BB962C8B-B14F-4D97-AF65-F5344CB8AC3E}">
        <p14:creationId xmlns:p14="http://schemas.microsoft.com/office/powerpoint/2010/main" val="3936286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pt-BR" dirty="0"/>
              <a:t>Dubai Cares (Oct 2017)</a:t>
            </a:r>
            <a:endParaRPr lang="en-US" dirty="0"/>
          </a:p>
        </p:txBody>
      </p:sp>
      <p:sp>
        <p:nvSpPr>
          <p:cNvPr id="6" name="TextBox 5"/>
          <p:cNvSpPr txBox="1"/>
          <p:nvPr/>
        </p:nvSpPr>
        <p:spPr>
          <a:xfrm>
            <a:off x="166918" y="160638"/>
            <a:ext cx="7986482" cy="523220"/>
          </a:xfrm>
          <a:prstGeom prst="rect">
            <a:avLst/>
          </a:prstGeom>
          <a:noFill/>
        </p:spPr>
        <p:txBody>
          <a:bodyPr wrap="none" rtlCol="0">
            <a:spAutoFit/>
          </a:bodyPr>
          <a:lstStyle/>
          <a:p>
            <a:r>
              <a:rPr lang="en-US" sz="2800" dirty="0">
                <a:solidFill>
                  <a:srgbClr val="C00000"/>
                </a:solidFill>
                <a:latin typeface="Aharoni" panose="02010803020104030203" pitchFamily="2" charset="-79"/>
                <a:cs typeface="Aharoni" panose="02010803020104030203" pitchFamily="2" charset="-79"/>
              </a:rPr>
              <a:t>About Altamont Group: Company Information</a:t>
            </a:r>
          </a:p>
        </p:txBody>
      </p:sp>
      <p:graphicFrame>
        <p:nvGraphicFramePr>
          <p:cNvPr id="7" name="Diagram 6"/>
          <p:cNvGraphicFramePr/>
          <p:nvPr>
            <p:extLst/>
          </p:nvPr>
        </p:nvGraphicFramePr>
        <p:xfrm>
          <a:off x="7912641" y="5240840"/>
          <a:ext cx="2880829" cy="2109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Date Placeholder 10"/>
          <p:cNvSpPr>
            <a:spLocks noGrp="1"/>
          </p:cNvSpPr>
          <p:nvPr>
            <p:ph type="dt" sz="half" idx="10"/>
          </p:nvPr>
        </p:nvSpPr>
        <p:spPr/>
        <p:txBody>
          <a:bodyPr/>
          <a:lstStyle/>
          <a:p>
            <a:r>
              <a:rPr lang="en-US" dirty="0"/>
              <a:t>Altamont Group: Final Report Presentation</a:t>
            </a:r>
          </a:p>
        </p:txBody>
      </p:sp>
      <p:sp>
        <p:nvSpPr>
          <p:cNvPr id="9" name="Rectangle 3"/>
          <p:cNvSpPr>
            <a:spLocks noChangeArrowheads="1"/>
          </p:cNvSpPr>
          <p:nvPr/>
        </p:nvSpPr>
        <p:spPr bwMode="gray">
          <a:xfrm>
            <a:off x="1402817" y="901543"/>
            <a:ext cx="7371069" cy="1275413"/>
          </a:xfrm>
          <a:prstGeom prst="rect">
            <a:avLst/>
          </a:prstGeom>
          <a:noFill/>
          <a:ln>
            <a:noFill/>
          </a:ln>
          <a:effectLst/>
          <a:extLst>
            <a:ext uri="{909E8E84-426E-40dd-AFC4-6F175D3DCCD1}">
              <a14:hiddenFill xmlns:a14="http://schemas.microsoft.com/office/drawing/2010/main" xmlns="">
                <a:solidFill>
                  <a:srgbClr val="37A2B3"/>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tx1"/>
                  </a:outerShdw>
                </a:effectLst>
              </a14:hiddenEffects>
            </a:ext>
          </a:extLst>
        </p:spPr>
        <p:txBody>
          <a:bodyPr wrap="square" lIns="0" tIns="0" rIns="0" bIns="0">
            <a:noAutofit/>
          </a:bodyPr>
          <a:lstStyle/>
          <a:p>
            <a:pPr marL="119063" indent="-119063">
              <a:buClr>
                <a:srgbClr val="002060"/>
              </a:buClr>
              <a:buSzPct val="90000"/>
              <a:buFont typeface="Arial" panose="020B0604020202020204" pitchFamily="34" charset="0"/>
              <a:buChar char="•"/>
            </a:pPr>
            <a:r>
              <a:rPr lang="en-US" sz="1200" dirty="0">
                <a:solidFill>
                  <a:srgbClr val="002060"/>
                </a:solidFill>
              </a:rPr>
              <a:t>Altamont Group is a boutique education and social development advisory firm </a:t>
            </a:r>
          </a:p>
          <a:p>
            <a:pPr marL="119063" indent="-119063">
              <a:buClr>
                <a:srgbClr val="002060"/>
              </a:buClr>
              <a:buSzPct val="90000"/>
              <a:buFont typeface="Arial" panose="020B0604020202020204" pitchFamily="34" charset="0"/>
              <a:buChar char="•"/>
            </a:pPr>
            <a:r>
              <a:rPr lang="en-US" sz="1200" dirty="0">
                <a:solidFill>
                  <a:srgbClr val="002060"/>
                </a:solidFill>
              </a:rPr>
              <a:t>Altamont Group aims to break the typical advisory model by provided hands-on, flexible, and quality support around key areas of concern, from research and design to implementation of solutions</a:t>
            </a:r>
          </a:p>
          <a:p>
            <a:pPr marL="119063" indent="-119063">
              <a:buClr>
                <a:srgbClr val="002060"/>
              </a:buClr>
              <a:buSzPct val="90000"/>
              <a:buFont typeface="Arial" panose="020B0604020202020204" pitchFamily="34" charset="0"/>
              <a:buChar char="•"/>
            </a:pPr>
            <a:r>
              <a:rPr lang="en-US" sz="1200" dirty="0">
                <a:solidFill>
                  <a:srgbClr val="002060"/>
                </a:solidFill>
              </a:rPr>
              <a:t>Founded in the USA in 2002 by a passionate educator, Altamont Group first came to the United Arab Emirates in 2006 and opened an office in Dubai in 2014</a:t>
            </a:r>
          </a:p>
          <a:p>
            <a:pPr marL="119063" indent="-119063">
              <a:buClr>
                <a:srgbClr val="002060"/>
              </a:buClr>
              <a:buSzPct val="90000"/>
              <a:buFont typeface="Arial" panose="020B0604020202020204" pitchFamily="34" charset="0"/>
              <a:buChar char="•"/>
            </a:pPr>
            <a:r>
              <a:rPr lang="en-US" sz="1200" dirty="0">
                <a:solidFill>
                  <a:srgbClr val="002060"/>
                </a:solidFill>
              </a:rPr>
              <a:t>We aim to accompany our clients along their growth and transformation journeys, and become partners of their success</a:t>
            </a:r>
          </a:p>
        </p:txBody>
      </p:sp>
      <p:sp>
        <p:nvSpPr>
          <p:cNvPr id="10" name="Rectangle 9"/>
          <p:cNvSpPr/>
          <p:nvPr/>
        </p:nvSpPr>
        <p:spPr>
          <a:xfrm>
            <a:off x="1402817" y="626533"/>
            <a:ext cx="7182379" cy="278649"/>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90000" bIns="90000" rtlCol="0" anchor="ctr" anchorCtr="0"/>
          <a:lstStyle/>
          <a:p>
            <a:pPr>
              <a:lnSpc>
                <a:spcPct val="120000"/>
              </a:lnSpc>
              <a:spcBef>
                <a:spcPct val="20000"/>
              </a:spcBef>
              <a:spcAft>
                <a:spcPct val="20000"/>
              </a:spcAft>
              <a:buClr>
                <a:srgbClr val="7ECCBD"/>
              </a:buClr>
              <a:buSzPct val="90000"/>
              <a:buFont typeface="Wingdings" pitchFamily="2" charset="2"/>
              <a:buNone/>
            </a:pPr>
            <a:r>
              <a:rPr lang="en-US" sz="1600" b="1" dirty="0">
                <a:solidFill>
                  <a:srgbClr val="99CC00"/>
                </a:solidFill>
              </a:rPr>
              <a:t>Our Firm </a:t>
            </a:r>
            <a:endParaRPr lang="en-US" sz="1050" dirty="0">
              <a:solidFill>
                <a:srgbClr val="99CC00"/>
              </a:solidFill>
            </a:endParaRPr>
          </a:p>
        </p:txBody>
      </p:sp>
      <p:sp>
        <p:nvSpPr>
          <p:cNvPr id="12" name="Rectangle 3"/>
          <p:cNvSpPr>
            <a:spLocks noChangeArrowheads="1"/>
          </p:cNvSpPr>
          <p:nvPr/>
        </p:nvSpPr>
        <p:spPr bwMode="gray">
          <a:xfrm>
            <a:off x="1402818" y="2548577"/>
            <a:ext cx="7133810" cy="829822"/>
          </a:xfrm>
          <a:prstGeom prst="rect">
            <a:avLst/>
          </a:prstGeom>
          <a:noFill/>
          <a:ln>
            <a:noFill/>
          </a:ln>
          <a:effectLst/>
          <a:extLst>
            <a:ext uri="{909E8E84-426E-40dd-AFC4-6F175D3DCCD1}">
              <a14:hiddenFill xmlns:a14="http://schemas.microsoft.com/office/drawing/2010/main" xmlns="">
                <a:solidFill>
                  <a:srgbClr val="37A2B3"/>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tx1"/>
                  </a:outerShdw>
                </a:effectLst>
              </a14:hiddenEffects>
            </a:ext>
          </a:extLst>
        </p:spPr>
        <p:txBody>
          <a:bodyPr wrap="square" lIns="0" tIns="0" rIns="0" bIns="0">
            <a:noAutofit/>
          </a:bodyPr>
          <a:lstStyle/>
          <a:p>
            <a:pPr marL="1588" lvl="1">
              <a:spcAft>
                <a:spcPct val="10000"/>
              </a:spcAft>
              <a:buClr>
                <a:schemeClr val="tx1"/>
              </a:buClr>
            </a:pPr>
            <a:r>
              <a:rPr lang="en-US" sz="1200" dirty="0">
                <a:solidFill>
                  <a:srgbClr val="002060"/>
                </a:solidFill>
              </a:rPr>
              <a:t>We primarily focus on four key sectors</a:t>
            </a:r>
          </a:p>
          <a:p>
            <a:pPr marL="227013" lvl="1" indent="-225425">
              <a:spcAft>
                <a:spcPct val="10000"/>
              </a:spcAft>
              <a:buClr>
                <a:schemeClr val="tx1"/>
              </a:buClr>
              <a:buFont typeface="Arial" panose="020B0604020202020204" pitchFamily="34" charset="0"/>
              <a:buChar char="•"/>
            </a:pPr>
            <a:r>
              <a:rPr lang="en-US" sz="1200" dirty="0">
                <a:solidFill>
                  <a:srgbClr val="002060"/>
                </a:solidFill>
              </a:rPr>
              <a:t>Education</a:t>
            </a:r>
          </a:p>
          <a:p>
            <a:pPr marL="227013" lvl="1" indent="-225425">
              <a:spcAft>
                <a:spcPct val="10000"/>
              </a:spcAft>
              <a:buClr>
                <a:schemeClr val="tx1"/>
              </a:buClr>
              <a:buFont typeface="Arial" panose="020B0604020202020204" pitchFamily="34" charset="0"/>
              <a:buChar char="•"/>
            </a:pPr>
            <a:r>
              <a:rPr lang="en-US" sz="1200" dirty="0">
                <a:solidFill>
                  <a:srgbClr val="002060"/>
                </a:solidFill>
              </a:rPr>
              <a:t>Youth</a:t>
            </a:r>
          </a:p>
          <a:p>
            <a:pPr marL="227013" lvl="1" indent="-225425">
              <a:spcAft>
                <a:spcPct val="10000"/>
              </a:spcAft>
              <a:buClr>
                <a:schemeClr val="tx1"/>
              </a:buClr>
              <a:buFont typeface="Arial" panose="020B0604020202020204" pitchFamily="34" charset="0"/>
              <a:buChar char="•"/>
            </a:pPr>
            <a:r>
              <a:rPr lang="en-US" sz="1200" dirty="0">
                <a:solidFill>
                  <a:srgbClr val="002060"/>
                </a:solidFill>
              </a:rPr>
              <a:t>Social Development</a:t>
            </a:r>
          </a:p>
          <a:p>
            <a:pPr marL="227013" lvl="1" indent="-225425">
              <a:spcAft>
                <a:spcPct val="10000"/>
              </a:spcAft>
              <a:buClr>
                <a:schemeClr val="tx1"/>
              </a:buClr>
              <a:buFont typeface="Arial" panose="020B0604020202020204" pitchFamily="34" charset="0"/>
              <a:buChar char="•"/>
            </a:pPr>
            <a:r>
              <a:rPr lang="en-US" sz="1200" dirty="0">
                <a:solidFill>
                  <a:srgbClr val="002060"/>
                </a:solidFill>
              </a:rPr>
              <a:t>Public sector</a:t>
            </a:r>
          </a:p>
        </p:txBody>
      </p:sp>
      <p:sp>
        <p:nvSpPr>
          <p:cNvPr id="13" name="Rectangle 3"/>
          <p:cNvSpPr>
            <a:spLocks noChangeArrowheads="1"/>
          </p:cNvSpPr>
          <p:nvPr/>
        </p:nvSpPr>
        <p:spPr bwMode="gray">
          <a:xfrm>
            <a:off x="1378533" y="3883173"/>
            <a:ext cx="7182379" cy="867754"/>
          </a:xfrm>
          <a:prstGeom prst="rect">
            <a:avLst/>
          </a:prstGeom>
          <a:noFill/>
          <a:ln>
            <a:noFill/>
          </a:ln>
          <a:effectLst/>
          <a:extLst>
            <a:ext uri="{909E8E84-426E-40dd-AFC4-6F175D3DCCD1}">
              <a14:hiddenFill xmlns:a14="http://schemas.microsoft.com/office/drawing/2010/main" xmlns="">
                <a:solidFill>
                  <a:srgbClr val="37A2B3"/>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tx1"/>
                  </a:outerShdw>
                </a:effectLst>
              </a14:hiddenEffects>
            </a:ext>
          </a:extLst>
        </p:spPr>
        <p:txBody>
          <a:bodyPr wrap="square" lIns="0" tIns="0" rIns="0" bIns="0">
            <a:noAutofit/>
          </a:bodyPr>
          <a:lstStyle/>
          <a:p>
            <a:pPr marL="227013" lvl="1" indent="-225425">
              <a:spcAft>
                <a:spcPct val="10000"/>
              </a:spcAft>
              <a:buClr>
                <a:schemeClr val="tx1"/>
              </a:buClr>
              <a:buFont typeface="Arial" panose="020B0604020202020204" pitchFamily="34" charset="0"/>
              <a:buChar char="•"/>
            </a:pPr>
            <a:r>
              <a:rPr lang="en-US" sz="1200" dirty="0">
                <a:solidFill>
                  <a:srgbClr val="002060"/>
                </a:solidFill>
              </a:rPr>
              <a:t>Organic and inorganic Strategy Development and Business Planning</a:t>
            </a:r>
          </a:p>
          <a:p>
            <a:pPr marL="227013" lvl="1" indent="-225425">
              <a:spcAft>
                <a:spcPct val="10000"/>
              </a:spcAft>
              <a:buClr>
                <a:schemeClr val="tx1"/>
              </a:buClr>
              <a:buFont typeface="Arial" panose="020B0604020202020204" pitchFamily="34" charset="0"/>
              <a:buChar char="•"/>
            </a:pPr>
            <a:r>
              <a:rPr lang="en-US" sz="1200" dirty="0">
                <a:solidFill>
                  <a:srgbClr val="002060"/>
                </a:solidFill>
              </a:rPr>
              <a:t>Education Optimization: Curriculum, Innovation, Efficiency</a:t>
            </a:r>
          </a:p>
          <a:p>
            <a:pPr marL="227013" lvl="1" indent="-225425">
              <a:spcAft>
                <a:spcPct val="10000"/>
              </a:spcAft>
              <a:buClr>
                <a:schemeClr val="tx1"/>
              </a:buClr>
              <a:buFont typeface="Arial" panose="020B0604020202020204" pitchFamily="34" charset="0"/>
              <a:buChar char="•"/>
            </a:pPr>
            <a:r>
              <a:rPr lang="en-US" sz="1200" dirty="0">
                <a:solidFill>
                  <a:srgbClr val="002060"/>
                </a:solidFill>
              </a:rPr>
              <a:t>Research and Analysis</a:t>
            </a:r>
          </a:p>
          <a:p>
            <a:pPr marL="227013" lvl="1" indent="-225425">
              <a:spcAft>
                <a:spcPct val="10000"/>
              </a:spcAft>
              <a:buClr>
                <a:schemeClr val="tx1"/>
              </a:buClr>
              <a:buFont typeface="Arial" panose="020B0604020202020204" pitchFamily="34" charset="0"/>
              <a:buChar char="•"/>
            </a:pPr>
            <a:r>
              <a:rPr lang="en-US" sz="1200" dirty="0">
                <a:solidFill>
                  <a:srgbClr val="002060"/>
                </a:solidFill>
              </a:rPr>
              <a:t>Evidence based Policy Development </a:t>
            </a:r>
          </a:p>
          <a:p>
            <a:pPr marL="227013" lvl="1" indent="-225425">
              <a:spcAft>
                <a:spcPct val="10000"/>
              </a:spcAft>
              <a:buClr>
                <a:schemeClr val="tx1"/>
              </a:buClr>
              <a:buFont typeface="Arial" panose="020B0604020202020204" pitchFamily="34" charset="0"/>
              <a:buChar char="•"/>
            </a:pPr>
            <a:r>
              <a:rPr lang="en-US" sz="1200" dirty="0">
                <a:solidFill>
                  <a:srgbClr val="002060"/>
                </a:solidFill>
              </a:rPr>
              <a:t>Re-organization, restructuring, and rightsizing</a:t>
            </a:r>
          </a:p>
          <a:p>
            <a:pPr marL="227013" lvl="1" indent="-225425">
              <a:spcAft>
                <a:spcPct val="10000"/>
              </a:spcAft>
              <a:buClr>
                <a:schemeClr val="tx1"/>
              </a:buClr>
              <a:buFont typeface="Arial" panose="020B0604020202020204" pitchFamily="34" charset="0"/>
              <a:buChar char="•"/>
            </a:pPr>
            <a:r>
              <a:rPr lang="en-US" sz="1200" dirty="0">
                <a:solidFill>
                  <a:srgbClr val="002060"/>
                </a:solidFill>
              </a:rPr>
              <a:t>Operational Enablement, business process Reengineering, Optimization, and Transformation</a:t>
            </a:r>
          </a:p>
          <a:p>
            <a:pPr marL="227013" lvl="1" indent="-225425">
              <a:spcAft>
                <a:spcPct val="10000"/>
              </a:spcAft>
              <a:buClr>
                <a:schemeClr val="tx1"/>
              </a:buClr>
              <a:buFont typeface="Arial" panose="020B0604020202020204" pitchFamily="34" charset="0"/>
              <a:buChar char="•"/>
            </a:pPr>
            <a:r>
              <a:rPr lang="en-US" sz="1200" dirty="0">
                <a:solidFill>
                  <a:srgbClr val="002060"/>
                </a:solidFill>
              </a:rPr>
              <a:t>Leadership, Training, and Talent Development </a:t>
            </a:r>
          </a:p>
        </p:txBody>
      </p:sp>
      <p:sp>
        <p:nvSpPr>
          <p:cNvPr id="14" name="Rectangle 13"/>
          <p:cNvSpPr/>
          <p:nvPr/>
        </p:nvSpPr>
        <p:spPr>
          <a:xfrm>
            <a:off x="1402817" y="3530039"/>
            <a:ext cx="7182379" cy="278649"/>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90000" bIns="90000" rtlCol="0" anchor="ctr" anchorCtr="0"/>
          <a:lstStyle/>
          <a:p>
            <a:pPr>
              <a:lnSpc>
                <a:spcPct val="120000"/>
              </a:lnSpc>
              <a:spcBef>
                <a:spcPct val="20000"/>
              </a:spcBef>
              <a:spcAft>
                <a:spcPct val="20000"/>
              </a:spcAft>
              <a:buClr>
                <a:srgbClr val="7ECCBD"/>
              </a:buClr>
              <a:buSzPct val="90000"/>
              <a:buFont typeface="Wingdings" pitchFamily="2" charset="2"/>
              <a:buNone/>
            </a:pPr>
            <a:r>
              <a:rPr lang="en-US" sz="1600" b="1" dirty="0">
                <a:solidFill>
                  <a:srgbClr val="99CC00"/>
                </a:solidFill>
              </a:rPr>
              <a:t>Our Areas of Expertise</a:t>
            </a:r>
          </a:p>
        </p:txBody>
      </p:sp>
      <p:sp>
        <p:nvSpPr>
          <p:cNvPr id="15" name="Rectangle 3"/>
          <p:cNvSpPr>
            <a:spLocks noChangeArrowheads="1"/>
          </p:cNvSpPr>
          <p:nvPr/>
        </p:nvSpPr>
        <p:spPr bwMode="gray">
          <a:xfrm>
            <a:off x="1354248" y="5577547"/>
            <a:ext cx="7182379" cy="673020"/>
          </a:xfrm>
          <a:prstGeom prst="rect">
            <a:avLst/>
          </a:prstGeom>
          <a:noFill/>
          <a:ln>
            <a:noFill/>
          </a:ln>
          <a:effectLst/>
          <a:extLst>
            <a:ext uri="{909E8E84-426E-40dd-AFC4-6F175D3DCCD1}">
              <a14:hiddenFill xmlns:a14="http://schemas.microsoft.com/office/drawing/2010/main" xmlns="">
                <a:solidFill>
                  <a:srgbClr val="37A2B3"/>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tx1"/>
                  </a:outerShdw>
                </a:effectLst>
              </a14:hiddenEffects>
            </a:ext>
          </a:extLst>
        </p:spPr>
        <p:txBody>
          <a:bodyPr wrap="square" lIns="0" tIns="0" rIns="0" bIns="0">
            <a:noAutofit/>
          </a:bodyPr>
          <a:lstStyle/>
          <a:p>
            <a:pPr marL="173038" lvl="1" indent="-171450">
              <a:spcAft>
                <a:spcPct val="10000"/>
              </a:spcAft>
              <a:buClr>
                <a:schemeClr val="tx1"/>
              </a:buClr>
              <a:buFont typeface="Arial" panose="020B0604020202020204" pitchFamily="34" charset="0"/>
              <a:buChar char="•"/>
            </a:pPr>
            <a:r>
              <a:rPr lang="en-US" sz="1200" dirty="0">
                <a:solidFill>
                  <a:srgbClr val="002060"/>
                </a:solidFill>
              </a:rPr>
              <a:t>Staff of ~35 experienced permanent and part-time consultants with projects in the entire MENA</a:t>
            </a:r>
          </a:p>
          <a:p>
            <a:pPr marL="173038" lvl="1" indent="-171450">
              <a:spcAft>
                <a:spcPct val="10000"/>
              </a:spcAft>
              <a:buClr>
                <a:schemeClr val="tx1"/>
              </a:buClr>
              <a:buFont typeface="Arial" panose="020B0604020202020204" pitchFamily="34" charset="0"/>
              <a:buChar char="•"/>
            </a:pPr>
            <a:r>
              <a:rPr lang="en-US" sz="1200" dirty="0">
                <a:solidFill>
                  <a:srgbClr val="002060"/>
                </a:solidFill>
              </a:rPr>
              <a:t>Established network of subject-matter experts from around the world</a:t>
            </a:r>
          </a:p>
          <a:p>
            <a:pPr marL="173038" lvl="1" indent="-171450">
              <a:spcAft>
                <a:spcPct val="10000"/>
              </a:spcAft>
              <a:buClr>
                <a:schemeClr val="tx1"/>
              </a:buClr>
              <a:buFont typeface="Arial" panose="020B0604020202020204" pitchFamily="34" charset="0"/>
              <a:buChar char="•"/>
            </a:pPr>
            <a:r>
              <a:rPr lang="en-US" sz="1200" dirty="0">
                <a:solidFill>
                  <a:srgbClr val="002060"/>
                </a:solidFill>
              </a:rPr>
              <a:t>~80% of our projects are follow-on projects, reflecting our intense client relationships</a:t>
            </a:r>
          </a:p>
        </p:txBody>
      </p:sp>
      <p:sp>
        <p:nvSpPr>
          <p:cNvPr id="16" name="Rectangle 15"/>
          <p:cNvSpPr/>
          <p:nvPr/>
        </p:nvSpPr>
        <p:spPr>
          <a:xfrm>
            <a:off x="1378533" y="5257116"/>
            <a:ext cx="7182379" cy="278649"/>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90000" bIns="90000" rtlCol="0" anchor="ctr" anchorCtr="0"/>
          <a:lstStyle/>
          <a:p>
            <a:pPr>
              <a:lnSpc>
                <a:spcPct val="120000"/>
              </a:lnSpc>
              <a:spcBef>
                <a:spcPct val="20000"/>
              </a:spcBef>
              <a:spcAft>
                <a:spcPct val="20000"/>
              </a:spcAft>
              <a:buClr>
                <a:srgbClr val="7ECCBD"/>
              </a:buClr>
              <a:buSzPct val="90000"/>
              <a:buFont typeface="Wingdings" pitchFamily="2" charset="2"/>
              <a:buNone/>
            </a:pPr>
            <a:r>
              <a:rPr lang="en-US" sz="1600" b="1" dirty="0">
                <a:solidFill>
                  <a:srgbClr val="99CC00"/>
                </a:solidFill>
              </a:rPr>
              <a:t>Our Presence and Clients</a:t>
            </a:r>
          </a:p>
        </p:txBody>
      </p:sp>
      <p:sp>
        <p:nvSpPr>
          <p:cNvPr id="17" name="Rectangle 16"/>
          <p:cNvSpPr/>
          <p:nvPr/>
        </p:nvSpPr>
        <p:spPr>
          <a:xfrm>
            <a:off x="1354248" y="2213697"/>
            <a:ext cx="7182379" cy="278649"/>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90000" bIns="90000" rtlCol="0" anchor="ctr" anchorCtr="0"/>
          <a:lstStyle/>
          <a:p>
            <a:pPr>
              <a:lnSpc>
                <a:spcPct val="120000"/>
              </a:lnSpc>
              <a:spcBef>
                <a:spcPct val="20000"/>
              </a:spcBef>
              <a:spcAft>
                <a:spcPct val="20000"/>
              </a:spcAft>
              <a:buClr>
                <a:srgbClr val="7ECCBD"/>
              </a:buClr>
              <a:buSzPct val="90000"/>
              <a:buFont typeface="Wingdings" pitchFamily="2" charset="2"/>
              <a:buNone/>
            </a:pPr>
            <a:r>
              <a:rPr lang="en-US" sz="1600" b="1" dirty="0">
                <a:solidFill>
                  <a:srgbClr val="99CC00"/>
                </a:solidFill>
              </a:rPr>
              <a:t>Our Industry Focus</a:t>
            </a:r>
          </a:p>
        </p:txBody>
      </p:sp>
      <p:graphicFrame>
        <p:nvGraphicFramePr>
          <p:cNvPr id="18" name="Table 785"/>
          <p:cNvGraphicFramePr/>
          <p:nvPr>
            <p:extLst/>
          </p:nvPr>
        </p:nvGraphicFramePr>
        <p:xfrm>
          <a:off x="7912641" y="2145671"/>
          <a:ext cx="4079420" cy="2874121"/>
        </p:xfrm>
        <a:graphic>
          <a:graphicData uri="http://schemas.openxmlformats.org/drawingml/2006/table">
            <a:tbl>
              <a:tblPr bandRow="1">
                <a:tableStyleId>{74C1A8A3-306A-4EB7-A6B1-4F7E0EB9C5D6}</a:tableStyleId>
              </a:tblPr>
              <a:tblGrid>
                <a:gridCol w="1803864">
                  <a:extLst>
                    <a:ext uri="{9D8B030D-6E8A-4147-A177-3AD203B41FA5}">
                      <a16:colId xmlns:a16="http://schemas.microsoft.com/office/drawing/2014/main" val="20000"/>
                    </a:ext>
                  </a:extLst>
                </a:gridCol>
                <a:gridCol w="2275556">
                  <a:extLst>
                    <a:ext uri="{9D8B030D-6E8A-4147-A177-3AD203B41FA5}">
                      <a16:colId xmlns:a16="http://schemas.microsoft.com/office/drawing/2014/main" val="20001"/>
                    </a:ext>
                  </a:extLst>
                </a:gridCol>
              </a:tblGrid>
              <a:tr h="428664">
                <a:tc>
                  <a:txBody>
                    <a:bodyPr/>
                    <a:lstStyle/>
                    <a:p>
                      <a:pPr algn="ctr">
                        <a:lnSpc>
                          <a:spcPct val="100000"/>
                        </a:lnSpc>
                        <a:defRPr sz="1800">
                          <a:solidFill>
                            <a:srgbClr val="000000"/>
                          </a:solidFill>
                        </a:defRPr>
                      </a:pPr>
                      <a:r>
                        <a:rPr lang="en-US" sz="1100" dirty="0">
                          <a:sym typeface="Avenir Next Demi Bold"/>
                        </a:rPr>
                        <a:t>REQUIRED INFORMATION</a:t>
                      </a:r>
                      <a:endParaRPr lang="en-US" sz="1100" b="1" dirty="0">
                        <a:solidFill>
                          <a:srgbClr val="FFFFFF"/>
                        </a:solidFill>
                        <a:latin typeface="+mn-lt"/>
                        <a:ea typeface="Avenir Next Demi Bold"/>
                        <a:cs typeface="Avenir Next Demi Bold"/>
                        <a:sym typeface="Avenir Next Demi Bold"/>
                      </a:endParaRPr>
                    </a:p>
                  </a:txBody>
                  <a:tcPr marL="50800" marR="50800" marT="50800" marB="50800" anchor="ctr" horzOverflow="overflow"/>
                </a:tc>
                <a:tc>
                  <a:txBody>
                    <a:bodyPr/>
                    <a:lstStyle/>
                    <a:p>
                      <a:pPr algn="ctr">
                        <a:lnSpc>
                          <a:spcPct val="100000"/>
                        </a:lnSpc>
                        <a:defRPr sz="1800">
                          <a:solidFill>
                            <a:srgbClr val="000000"/>
                          </a:solidFill>
                        </a:defRPr>
                      </a:pPr>
                      <a:r>
                        <a:rPr lang="en-US" sz="1100" dirty="0">
                          <a:sym typeface="Avenir Next Demi Bold"/>
                        </a:rPr>
                        <a:t>DETAILS</a:t>
                      </a:r>
                      <a:endParaRPr lang="en-US" sz="1100" b="1" dirty="0">
                        <a:solidFill>
                          <a:srgbClr val="FFFFFF"/>
                        </a:solidFill>
                        <a:latin typeface="+mn-lt"/>
                        <a:ea typeface="Avenir Next Demi Bold"/>
                        <a:cs typeface="Avenir Next Demi Bold"/>
                        <a:sym typeface="Avenir Next Demi Bold"/>
                      </a:endParaRPr>
                    </a:p>
                  </a:txBody>
                  <a:tcPr marL="50800" marR="50800" marT="50800" marB="50800" anchor="ctr" horzOverflow="overflow"/>
                </a:tc>
                <a:extLst>
                  <a:ext uri="{0D108BD9-81ED-4DB2-BD59-A6C34878D82A}">
                    <a16:rowId xmlns:a16="http://schemas.microsoft.com/office/drawing/2014/main" val="10000"/>
                  </a:ext>
                </a:extLst>
              </a:tr>
              <a:tr h="344359">
                <a:tc>
                  <a:txBody>
                    <a:bodyPr/>
                    <a:lstStyle/>
                    <a:p>
                      <a:pPr algn="ctr">
                        <a:lnSpc>
                          <a:spcPct val="100000"/>
                        </a:lnSpc>
                        <a:defRPr sz="1800">
                          <a:solidFill>
                            <a:srgbClr val="000000"/>
                          </a:solidFill>
                        </a:defRPr>
                      </a:pPr>
                      <a:r>
                        <a:rPr sz="1100" dirty="0">
                          <a:sym typeface="Avenir Next Medium"/>
                        </a:rPr>
                        <a:t>Registered Name</a:t>
                      </a:r>
                      <a:endParaRPr sz="1100" dirty="0">
                        <a:solidFill>
                          <a:schemeClr val="tx1"/>
                        </a:solidFill>
                        <a:latin typeface="+mn-lt"/>
                        <a:sym typeface="Avenir Next Medium"/>
                      </a:endParaRPr>
                    </a:p>
                  </a:txBody>
                  <a:tcPr marL="50800" marR="50800" marT="50800" marB="50800" anchor="ctr" horzOverflow="overflow"/>
                </a:tc>
                <a:tc>
                  <a:txBody>
                    <a:bodyPr/>
                    <a:lstStyle/>
                    <a:p>
                      <a:pPr algn="ctr">
                        <a:lnSpc>
                          <a:spcPct val="100000"/>
                        </a:lnSpc>
                        <a:defRPr sz="1800">
                          <a:solidFill>
                            <a:srgbClr val="000000"/>
                          </a:solidFill>
                        </a:defRPr>
                      </a:pPr>
                      <a:r>
                        <a:rPr lang="en-US" sz="1100" dirty="0">
                          <a:sym typeface="Avenir Next Medium"/>
                        </a:rPr>
                        <a:t>Altamont Group FZE</a:t>
                      </a:r>
                      <a:endParaRPr sz="1100" dirty="0">
                        <a:solidFill>
                          <a:schemeClr val="tx1"/>
                        </a:solidFill>
                        <a:latin typeface="+mn-lt"/>
                        <a:sym typeface="Avenir Next Medium"/>
                      </a:endParaRPr>
                    </a:p>
                  </a:txBody>
                  <a:tcPr marL="50800" marR="50800" marT="50800" marB="50800" anchor="ctr" horzOverflow="overflow"/>
                </a:tc>
                <a:extLst>
                  <a:ext uri="{0D108BD9-81ED-4DB2-BD59-A6C34878D82A}">
                    <a16:rowId xmlns:a16="http://schemas.microsoft.com/office/drawing/2014/main" val="10001"/>
                  </a:ext>
                </a:extLst>
              </a:tr>
              <a:tr h="912562">
                <a:tc>
                  <a:txBody>
                    <a:bodyPr/>
                    <a:lstStyle/>
                    <a:p>
                      <a:pPr algn="ctr">
                        <a:lnSpc>
                          <a:spcPct val="100000"/>
                        </a:lnSpc>
                        <a:defRPr sz="1800">
                          <a:solidFill>
                            <a:srgbClr val="000000"/>
                          </a:solidFill>
                        </a:defRPr>
                      </a:pPr>
                      <a:r>
                        <a:rPr sz="1100" dirty="0">
                          <a:sym typeface="Avenir Next Medium"/>
                        </a:rPr>
                        <a:t>Registered Address</a:t>
                      </a:r>
                      <a:endParaRPr sz="1100" dirty="0">
                        <a:solidFill>
                          <a:schemeClr val="tx1"/>
                        </a:solidFill>
                        <a:latin typeface="+mn-lt"/>
                        <a:sym typeface="Avenir Next Medium"/>
                      </a:endParaRPr>
                    </a:p>
                  </a:txBody>
                  <a:tcPr marL="50800" marR="50800" marT="50800" marB="50800" anchor="ctr" horzOverflow="overflow"/>
                </a:tc>
                <a:tc>
                  <a:txBody>
                    <a:bodyPr/>
                    <a:lstStyle/>
                    <a:p>
                      <a:pPr algn="ctr">
                        <a:lnSpc>
                          <a:spcPct val="100000"/>
                        </a:lnSpc>
                        <a:defRPr sz="1800">
                          <a:solidFill>
                            <a:srgbClr val="000000"/>
                          </a:solidFill>
                        </a:defRPr>
                      </a:pPr>
                      <a:r>
                        <a:rPr lang="en-CA" sz="1100" dirty="0"/>
                        <a:t>Suite 1401 - Boulevard Plaza Tower 1, </a:t>
                      </a:r>
                    </a:p>
                    <a:p>
                      <a:pPr algn="ctr">
                        <a:lnSpc>
                          <a:spcPct val="100000"/>
                        </a:lnSpc>
                        <a:defRPr sz="1800">
                          <a:solidFill>
                            <a:srgbClr val="000000"/>
                          </a:solidFill>
                        </a:defRPr>
                      </a:pPr>
                      <a:r>
                        <a:rPr lang="en-CA" sz="1100" dirty="0"/>
                        <a:t>Sh Mohammed Bin Rashid Boulevard,</a:t>
                      </a:r>
                      <a:r>
                        <a:rPr lang="en-CA" sz="1100" baseline="0" dirty="0"/>
                        <a:t> </a:t>
                      </a:r>
                    </a:p>
                    <a:p>
                      <a:pPr algn="ctr">
                        <a:lnSpc>
                          <a:spcPct val="100000"/>
                        </a:lnSpc>
                        <a:defRPr sz="1800">
                          <a:solidFill>
                            <a:srgbClr val="000000"/>
                          </a:solidFill>
                        </a:defRPr>
                      </a:pPr>
                      <a:r>
                        <a:rPr lang="en-CA" sz="1100" dirty="0"/>
                        <a:t>Downtown Dubai,</a:t>
                      </a:r>
                      <a:r>
                        <a:rPr lang="en-CA" sz="1100" baseline="0" dirty="0"/>
                        <a:t> </a:t>
                      </a:r>
                      <a:r>
                        <a:rPr lang="en-CA" sz="1100" dirty="0"/>
                        <a:t>P O Box 334036,</a:t>
                      </a:r>
                      <a:r>
                        <a:rPr lang="en-CA" sz="1100" baseline="0" dirty="0"/>
                        <a:t> </a:t>
                      </a:r>
                      <a:r>
                        <a:rPr lang="en-CA" sz="1100" dirty="0"/>
                        <a:t>Dubai,</a:t>
                      </a:r>
                      <a:r>
                        <a:rPr lang="en-CA" sz="1100" baseline="0" dirty="0"/>
                        <a:t> </a:t>
                      </a:r>
                      <a:r>
                        <a:rPr lang="en-CA" sz="1100" dirty="0"/>
                        <a:t>UAE </a:t>
                      </a:r>
                      <a:endParaRPr sz="1100" dirty="0">
                        <a:solidFill>
                          <a:schemeClr val="tx1"/>
                        </a:solidFill>
                        <a:latin typeface="+mn-lt"/>
                        <a:sym typeface="Avenir Next Medium"/>
                      </a:endParaRPr>
                    </a:p>
                  </a:txBody>
                  <a:tcPr marL="50800" marR="50800" marT="50800" marB="50800" anchor="ctr" horzOverflow="overflow"/>
                </a:tc>
                <a:extLst>
                  <a:ext uri="{0D108BD9-81ED-4DB2-BD59-A6C34878D82A}">
                    <a16:rowId xmlns:a16="http://schemas.microsoft.com/office/drawing/2014/main" val="10002"/>
                  </a:ext>
                </a:extLst>
              </a:tr>
              <a:tr h="324937">
                <a:tc>
                  <a:txBody>
                    <a:bodyPr/>
                    <a:lstStyle/>
                    <a:p>
                      <a:pPr algn="ctr">
                        <a:lnSpc>
                          <a:spcPct val="100000"/>
                        </a:lnSpc>
                        <a:defRPr sz="1800">
                          <a:solidFill>
                            <a:srgbClr val="000000"/>
                          </a:solidFill>
                        </a:defRPr>
                      </a:pPr>
                      <a:r>
                        <a:rPr sz="1100" dirty="0">
                          <a:sym typeface="Avenir Next Medium"/>
                        </a:rPr>
                        <a:t>Legal Status</a:t>
                      </a:r>
                      <a:endParaRPr sz="1100" dirty="0">
                        <a:solidFill>
                          <a:schemeClr val="tx1"/>
                        </a:solidFill>
                        <a:latin typeface="+mn-lt"/>
                        <a:sym typeface="Avenir Next Medium"/>
                      </a:endParaRPr>
                    </a:p>
                  </a:txBody>
                  <a:tcPr marL="50800" marR="50800" marT="50800" marB="50800" anchor="ctr" horzOverflow="overflow"/>
                </a:tc>
                <a:tc>
                  <a:txBody>
                    <a:bodyPr/>
                    <a:lstStyle/>
                    <a:p>
                      <a:pPr algn="ctr">
                        <a:lnSpc>
                          <a:spcPct val="100000"/>
                        </a:lnSpc>
                        <a:defRPr sz="1800">
                          <a:solidFill>
                            <a:srgbClr val="000000"/>
                          </a:solidFill>
                        </a:defRPr>
                      </a:pPr>
                      <a:r>
                        <a:rPr lang="en-US" sz="1100" dirty="0">
                          <a:sym typeface="Avenir Next Medium"/>
                        </a:rPr>
                        <a:t>Free Zone Enterprise</a:t>
                      </a:r>
                      <a:endParaRPr sz="1100" dirty="0">
                        <a:solidFill>
                          <a:schemeClr val="tx1"/>
                        </a:solidFill>
                        <a:latin typeface="+mn-lt"/>
                        <a:sym typeface="Avenir Next Medium"/>
                      </a:endParaRPr>
                    </a:p>
                  </a:txBody>
                  <a:tcPr marL="50800" marR="50800" marT="50800" marB="50800" anchor="ctr" horzOverflow="overflow"/>
                </a:tc>
                <a:extLst>
                  <a:ext uri="{0D108BD9-81ED-4DB2-BD59-A6C34878D82A}">
                    <a16:rowId xmlns:a16="http://schemas.microsoft.com/office/drawing/2014/main" val="10003"/>
                  </a:ext>
                </a:extLst>
              </a:tr>
              <a:tr h="330285">
                <a:tc>
                  <a:txBody>
                    <a:bodyPr/>
                    <a:lstStyle/>
                    <a:p>
                      <a:pPr algn="ctr">
                        <a:lnSpc>
                          <a:spcPct val="100000"/>
                        </a:lnSpc>
                        <a:defRPr sz="1800">
                          <a:solidFill>
                            <a:srgbClr val="000000"/>
                          </a:solidFill>
                        </a:defRPr>
                      </a:pPr>
                      <a:r>
                        <a:rPr sz="1100" dirty="0">
                          <a:sym typeface="Avenir Next Medium"/>
                        </a:rPr>
                        <a:t>Country of Incorporation</a:t>
                      </a:r>
                      <a:endParaRPr sz="1100" dirty="0">
                        <a:solidFill>
                          <a:schemeClr val="tx1"/>
                        </a:solidFill>
                        <a:latin typeface="+mn-lt"/>
                        <a:sym typeface="Avenir Next Medium"/>
                      </a:endParaRPr>
                    </a:p>
                  </a:txBody>
                  <a:tcPr marL="50800" marR="50800" marT="50800" marB="50800" anchor="ctr" horzOverflow="overflow"/>
                </a:tc>
                <a:tc>
                  <a:txBody>
                    <a:bodyPr/>
                    <a:lstStyle/>
                    <a:p>
                      <a:pPr algn="ctr">
                        <a:lnSpc>
                          <a:spcPct val="100000"/>
                        </a:lnSpc>
                        <a:defRPr sz="1800">
                          <a:solidFill>
                            <a:srgbClr val="000000"/>
                          </a:solidFill>
                        </a:defRPr>
                      </a:pPr>
                      <a:r>
                        <a:rPr lang="en-US" sz="1100" dirty="0">
                          <a:sym typeface="Avenir Next Medium"/>
                        </a:rPr>
                        <a:t>United Arab Emirates</a:t>
                      </a:r>
                      <a:endParaRPr sz="1100" dirty="0">
                        <a:solidFill>
                          <a:schemeClr val="tx1"/>
                        </a:solidFill>
                        <a:latin typeface="+mn-lt"/>
                        <a:sym typeface="Avenir Next Medium"/>
                      </a:endParaRPr>
                    </a:p>
                  </a:txBody>
                  <a:tcPr marL="50800" marR="50800" marT="50800" marB="50800" anchor="ctr" horzOverflow="overflow"/>
                </a:tc>
                <a:extLst>
                  <a:ext uri="{0D108BD9-81ED-4DB2-BD59-A6C34878D82A}">
                    <a16:rowId xmlns:a16="http://schemas.microsoft.com/office/drawing/2014/main" val="10004"/>
                  </a:ext>
                </a:extLst>
              </a:tr>
              <a:tr h="533314">
                <a:tc>
                  <a:txBody>
                    <a:bodyPr/>
                    <a:lstStyle/>
                    <a:p>
                      <a:pPr algn="ctr">
                        <a:lnSpc>
                          <a:spcPct val="100000"/>
                        </a:lnSpc>
                        <a:defRPr sz="1800">
                          <a:solidFill>
                            <a:srgbClr val="000000"/>
                          </a:solidFill>
                        </a:defRPr>
                      </a:pPr>
                      <a:r>
                        <a:rPr sz="1100" dirty="0">
                          <a:sym typeface="Avenir Next Medium"/>
                        </a:rPr>
                        <a:t>Valid Registration and Licensing Number</a:t>
                      </a:r>
                      <a:endParaRPr sz="1100" dirty="0">
                        <a:solidFill>
                          <a:schemeClr val="tx1"/>
                        </a:solidFill>
                        <a:latin typeface="+mn-lt"/>
                        <a:sym typeface="Avenir Next Medium"/>
                      </a:endParaRPr>
                    </a:p>
                  </a:txBody>
                  <a:tcPr marL="50800" marR="50800" marT="50800" marB="50800" anchor="ctr" horzOverflow="overflow"/>
                </a:tc>
                <a:tc>
                  <a:txBody>
                    <a:bodyPr/>
                    <a:lstStyle/>
                    <a:p>
                      <a:pPr algn="ctr">
                        <a:lnSpc>
                          <a:spcPct val="100000"/>
                        </a:lnSpc>
                        <a:defRPr sz="2300">
                          <a:sym typeface="Avenir Next Medium"/>
                        </a:defRPr>
                      </a:pPr>
                      <a:r>
                        <a:rPr lang="en-US" sz="1100" dirty="0"/>
                        <a:t>4500/2014</a:t>
                      </a:r>
                      <a:endParaRPr sz="1100" dirty="0">
                        <a:solidFill>
                          <a:schemeClr val="tx1"/>
                        </a:solidFill>
                        <a:latin typeface="+mn-lt"/>
                      </a:endParaRPr>
                    </a:p>
                  </a:txBody>
                  <a:tcPr marL="50800" marR="50800" marT="50800" marB="50800" anchor="ctr" horzOverflow="overflow"/>
                </a:tc>
                <a:extLst>
                  <a:ext uri="{0D108BD9-81ED-4DB2-BD59-A6C34878D82A}">
                    <a16:rowId xmlns:a16="http://schemas.microsoft.com/office/drawing/2014/main" val="10007"/>
                  </a:ext>
                </a:extLst>
              </a:tr>
            </a:tbl>
          </a:graphicData>
        </a:graphic>
      </p:graphicFrame>
      <p:sp>
        <p:nvSpPr>
          <p:cNvPr id="19" name="Rectangle 18"/>
          <p:cNvSpPr/>
          <p:nvPr/>
        </p:nvSpPr>
        <p:spPr>
          <a:xfrm>
            <a:off x="0" y="0"/>
            <a:ext cx="12192000" cy="213094"/>
          </a:xfrm>
          <a:prstGeom prst="rect">
            <a:avLst/>
          </a:prstGeom>
          <a:solidFill>
            <a:srgbClr val="6C9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p:cNvSpPr>
            <a:spLocks noGrp="1"/>
          </p:cNvSpPr>
          <p:nvPr>
            <p:ph type="sldNum" sz="quarter" idx="12"/>
          </p:nvPr>
        </p:nvSpPr>
        <p:spPr/>
        <p:txBody>
          <a:bodyPr/>
          <a:lstStyle/>
          <a:p>
            <a:fld id="{70A20F40-647C-4073-B0CE-DAA032B89257}" type="slidenum">
              <a:rPr lang="en-US" smtClean="0"/>
              <a:pPr/>
              <a:t>40</a:t>
            </a:fld>
            <a:endParaRPr lang="en-US" dirty="0"/>
          </a:p>
        </p:txBody>
      </p:sp>
    </p:spTree>
    <p:extLst>
      <p:ext uri="{BB962C8B-B14F-4D97-AF65-F5344CB8AC3E}">
        <p14:creationId xmlns:p14="http://schemas.microsoft.com/office/powerpoint/2010/main" val="31397174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eople standing next to a child&#10;&#10;Description generated with high confidence">
            <a:extLst>
              <a:ext uri="{FF2B5EF4-FFF2-40B4-BE49-F238E27FC236}">
                <a16:creationId xmlns:a16="http://schemas.microsoft.com/office/drawing/2014/main" id="{C93CEF5C-9D81-4083-9D44-CECEB1633D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471256">
            <a:off x="8757645" y="1995811"/>
            <a:ext cx="3158554" cy="2368915"/>
          </a:xfrm>
          <a:prstGeom prst="rect">
            <a:avLst/>
          </a:prstGeom>
        </p:spPr>
      </p:pic>
      <p:sp>
        <p:nvSpPr>
          <p:cNvPr id="4" name="Footer Placeholder 3"/>
          <p:cNvSpPr>
            <a:spLocks noGrp="1"/>
          </p:cNvSpPr>
          <p:nvPr>
            <p:ph type="ftr" sz="quarter" idx="11"/>
          </p:nvPr>
        </p:nvSpPr>
        <p:spPr>
          <a:xfrm>
            <a:off x="4038600" y="6342702"/>
            <a:ext cx="4114800" cy="365125"/>
          </a:xfrm>
        </p:spPr>
        <p:txBody>
          <a:bodyPr/>
          <a:lstStyle/>
          <a:p>
            <a:r>
              <a:rPr lang="pt-BR" dirty="0"/>
              <a:t>Dubai Cares (Oct 2017)</a:t>
            </a:r>
            <a:endParaRPr lang="en-US" dirty="0"/>
          </a:p>
        </p:txBody>
      </p:sp>
      <p:sp>
        <p:nvSpPr>
          <p:cNvPr id="6" name="TextBox 5"/>
          <p:cNvSpPr txBox="1"/>
          <p:nvPr/>
        </p:nvSpPr>
        <p:spPr>
          <a:xfrm>
            <a:off x="512619" y="549776"/>
            <a:ext cx="9276243" cy="477054"/>
          </a:xfrm>
          <a:prstGeom prst="rect">
            <a:avLst/>
          </a:prstGeom>
          <a:noFill/>
        </p:spPr>
        <p:txBody>
          <a:bodyPr wrap="square" rtlCol="0">
            <a:spAutoFit/>
          </a:bodyPr>
          <a:lstStyle/>
          <a:p>
            <a:r>
              <a:rPr lang="en-US" sz="2500" dirty="0">
                <a:solidFill>
                  <a:srgbClr val="C00000"/>
                </a:solidFill>
                <a:latin typeface="Aharoni" panose="02010803020104030203" pitchFamily="2" charset="-79"/>
                <a:cs typeface="Aharoni" panose="02010803020104030203" pitchFamily="2" charset="-79"/>
              </a:rPr>
              <a:t>Evaluation Team</a:t>
            </a:r>
            <a:endParaRPr lang="en-US" sz="2400" dirty="0">
              <a:solidFill>
                <a:srgbClr val="C00000"/>
              </a:solidFill>
              <a:latin typeface="Aharoni" panose="02010803020104030203" pitchFamily="2" charset="-79"/>
              <a:cs typeface="Aharoni" panose="02010803020104030203" pitchFamily="2" charset="-79"/>
            </a:endParaRPr>
          </a:p>
        </p:txBody>
      </p:sp>
      <p:sp>
        <p:nvSpPr>
          <p:cNvPr id="11" name="Date Placeholder 10"/>
          <p:cNvSpPr>
            <a:spLocks noGrp="1"/>
          </p:cNvSpPr>
          <p:nvPr>
            <p:ph type="dt" sz="half" idx="10"/>
          </p:nvPr>
        </p:nvSpPr>
        <p:spPr/>
        <p:txBody>
          <a:bodyPr/>
          <a:lstStyle/>
          <a:p>
            <a:r>
              <a:rPr lang="en-US" dirty="0"/>
              <a:t>Altamont Group: Final Report Presentation</a:t>
            </a:r>
          </a:p>
        </p:txBody>
      </p:sp>
      <p:sp>
        <p:nvSpPr>
          <p:cNvPr id="22" name="Rectangle 21"/>
          <p:cNvSpPr/>
          <p:nvPr/>
        </p:nvSpPr>
        <p:spPr>
          <a:xfrm>
            <a:off x="0" y="0"/>
            <a:ext cx="12192000" cy="213094"/>
          </a:xfrm>
          <a:prstGeom prst="rect">
            <a:avLst/>
          </a:prstGeom>
          <a:solidFill>
            <a:srgbClr val="6C92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3" name="Diagram 22"/>
          <p:cNvGraphicFramePr/>
          <p:nvPr>
            <p:extLst/>
          </p:nvPr>
        </p:nvGraphicFramePr>
        <p:xfrm>
          <a:off x="9788862" y="250487"/>
          <a:ext cx="2384945" cy="1746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70A20F40-647C-4073-B0CE-DAA032B89257}" type="slidenum">
              <a:rPr lang="en-US" smtClean="0"/>
              <a:pPr/>
              <a:t>41</a:t>
            </a:fld>
            <a:endParaRPr lang="en-US" dirty="0"/>
          </a:p>
        </p:txBody>
      </p:sp>
      <p:sp>
        <p:nvSpPr>
          <p:cNvPr id="12" name="TextBox 11">
            <a:extLst>
              <a:ext uri="{FF2B5EF4-FFF2-40B4-BE49-F238E27FC236}">
                <a16:creationId xmlns:a16="http://schemas.microsoft.com/office/drawing/2014/main" id="{E46BF67E-17C9-41A0-A370-9B33750A60A1}"/>
              </a:ext>
            </a:extLst>
          </p:cNvPr>
          <p:cNvSpPr txBox="1"/>
          <p:nvPr/>
        </p:nvSpPr>
        <p:spPr>
          <a:xfrm>
            <a:off x="2657142" y="5885758"/>
            <a:ext cx="3099391" cy="430887"/>
          </a:xfrm>
          <a:prstGeom prst="rect">
            <a:avLst/>
          </a:prstGeom>
          <a:noFill/>
        </p:spPr>
        <p:txBody>
          <a:bodyPr wrap="square" rtlCol="0">
            <a:spAutoFit/>
          </a:bodyPr>
          <a:lstStyle/>
          <a:p>
            <a:r>
              <a:rPr lang="en-IN" sz="1100" i="1" dirty="0">
                <a:solidFill>
                  <a:schemeClr val="bg1"/>
                </a:solidFill>
              </a:rPr>
              <a:t>Government school classrooms in West Bengal and </a:t>
            </a:r>
            <a:r>
              <a:rPr lang="en-IN" sz="1100" i="1" dirty="0" err="1">
                <a:solidFill>
                  <a:schemeClr val="bg1"/>
                </a:solidFill>
              </a:rPr>
              <a:t>Telegana</a:t>
            </a:r>
            <a:r>
              <a:rPr lang="en-IN" sz="1100" i="1" dirty="0">
                <a:solidFill>
                  <a:schemeClr val="bg1"/>
                </a:solidFill>
              </a:rPr>
              <a:t> (far right).</a:t>
            </a:r>
          </a:p>
        </p:txBody>
      </p:sp>
      <p:pic>
        <p:nvPicPr>
          <p:cNvPr id="5" name="Picture 4" descr="A group of people posing for a photo&#10;&#10;Description generated with very high confidence">
            <a:extLst>
              <a:ext uri="{FF2B5EF4-FFF2-40B4-BE49-F238E27FC236}">
                <a16:creationId xmlns:a16="http://schemas.microsoft.com/office/drawing/2014/main" id="{73123426-7A72-4DE1-962A-E9C9A64FD2B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1066453">
            <a:off x="6933386" y="421298"/>
            <a:ext cx="3120667" cy="2340501"/>
          </a:xfrm>
          <a:prstGeom prst="rect">
            <a:avLst/>
          </a:prstGeom>
        </p:spPr>
      </p:pic>
      <p:sp>
        <p:nvSpPr>
          <p:cNvPr id="9" name="Rectangle 8">
            <a:extLst>
              <a:ext uri="{FF2B5EF4-FFF2-40B4-BE49-F238E27FC236}">
                <a16:creationId xmlns:a16="http://schemas.microsoft.com/office/drawing/2014/main" id="{4C29370C-B0C6-40EB-9CBF-751B122132BA}"/>
              </a:ext>
            </a:extLst>
          </p:cNvPr>
          <p:cNvSpPr/>
          <p:nvPr/>
        </p:nvSpPr>
        <p:spPr>
          <a:xfrm>
            <a:off x="512619" y="904323"/>
            <a:ext cx="6319007" cy="7330212"/>
          </a:xfrm>
          <a:prstGeom prst="rect">
            <a:avLst/>
          </a:prstGeom>
        </p:spPr>
        <p:txBody>
          <a:bodyPr wrap="square">
            <a:spAutoFit/>
          </a:bodyPr>
          <a:lstStyle/>
          <a:p>
            <a:pPr>
              <a:spcAft>
                <a:spcPts val="0"/>
              </a:spcAft>
            </a:pPr>
            <a:r>
              <a:rPr lang="en-US" sz="1400" dirty="0">
                <a:latin typeface="Calibri" panose="020F0502020204030204" pitchFamily="34" charset="0"/>
                <a:ea typeface="Times New Roman" panose="02020603050405020304" pitchFamily="18" charset="0"/>
              </a:rPr>
              <a:t> </a:t>
            </a:r>
            <a:r>
              <a:rPr lang="en-US" b="1" dirty="0">
                <a:latin typeface="Calibri" panose="020F0502020204030204" pitchFamily="34" charset="0"/>
                <a:ea typeface="Times New Roman" panose="02020603050405020304" pitchFamily="18" charset="0"/>
              </a:rPr>
              <a:t>Project Manager: Sajida Shroff – </a:t>
            </a:r>
            <a:r>
              <a:rPr lang="en-US" b="1" dirty="0" err="1">
                <a:latin typeface="Calibri" panose="020F0502020204030204" pitchFamily="34" charset="0"/>
                <a:ea typeface="Times New Roman" panose="02020603050405020304" pitchFamily="18" charset="0"/>
              </a:rPr>
              <a:t>EdM</a:t>
            </a:r>
            <a:r>
              <a:rPr lang="en-US" b="1" dirty="0">
                <a:latin typeface="Calibri" panose="020F0502020204030204" pitchFamily="34" charset="0"/>
                <a:ea typeface="Times New Roman" panose="02020603050405020304" pitchFamily="18" charset="0"/>
              </a:rPr>
              <a:t> (Harvard); MBA (Emory) </a:t>
            </a:r>
            <a:endParaRPr lang="en-IN" b="1" dirty="0">
              <a:latin typeface="Times New Roman" panose="02020603050405020304" pitchFamily="18" charset="0"/>
              <a:ea typeface="Times New Roman" panose="02020603050405020304" pitchFamily="18" charset="0"/>
            </a:endParaRPr>
          </a:p>
          <a:p>
            <a:pPr marL="171450" indent="-171450">
              <a:spcAft>
                <a:spcPts val="0"/>
              </a:spcAft>
              <a:buFont typeface="Arial" panose="020B0604020202020204" pitchFamily="34" charset="0"/>
              <a:buChar char="•"/>
            </a:pPr>
            <a:r>
              <a:rPr lang="en-US" sz="1400" dirty="0">
                <a:latin typeface="Calibri" panose="020F0502020204030204" pitchFamily="34" charset="0"/>
                <a:ea typeface="Times New Roman" panose="02020603050405020304" pitchFamily="18" charset="0"/>
              </a:rPr>
              <a:t>International educationist with over 20 years’ experience in strategy, policy, program evaluation and relationship management with a focus on quality and access </a:t>
            </a:r>
            <a:endParaRPr lang="en-IN" sz="1400" dirty="0">
              <a:latin typeface="Times New Roman" panose="02020603050405020304" pitchFamily="18" charset="0"/>
              <a:ea typeface="Times New Roman" panose="02020603050405020304" pitchFamily="18" charset="0"/>
            </a:endParaRPr>
          </a:p>
          <a:p>
            <a:pPr marL="171450" indent="-171450">
              <a:spcAft>
                <a:spcPts val="0"/>
              </a:spcAft>
              <a:buFont typeface="Arial" panose="020B0604020202020204" pitchFamily="34" charset="0"/>
              <a:buChar char="•"/>
            </a:pPr>
            <a:r>
              <a:rPr lang="en-US" sz="1400" dirty="0">
                <a:latin typeface="Calibri" panose="020F0502020204030204" pitchFamily="34" charset="0"/>
                <a:ea typeface="Times New Roman" panose="02020603050405020304" pitchFamily="18" charset="0"/>
              </a:rPr>
              <a:t>Completed management audits/program evaluations for funding agencies, including: ADB, World Bank, IFC, Aga Khan Development Network, Qatar Foundation, US Department of Health &amp; Human Services, World Health Organization, and North Atlantic Treaty Organization (NATO)</a:t>
            </a:r>
          </a:p>
          <a:p>
            <a:pPr marL="171450" indent="-171450">
              <a:spcAft>
                <a:spcPts val="0"/>
              </a:spcAft>
              <a:buFont typeface="Arial" panose="020B0604020202020204" pitchFamily="34" charset="0"/>
              <a:buChar char="•"/>
            </a:pPr>
            <a:r>
              <a:rPr lang="en-US" sz="1400" dirty="0">
                <a:latin typeface="Calibri" panose="020F0502020204030204" pitchFamily="34" charset="0"/>
                <a:ea typeface="Times New Roman" panose="02020603050405020304" pitchFamily="18" charset="0"/>
              </a:rPr>
              <a:t>Deep experiences in India with strong understanding of India and UAE context; Fluent in Hindi </a:t>
            </a:r>
            <a:endParaRPr lang="en-IN" sz="1400" dirty="0">
              <a:latin typeface="Times New Roman" panose="02020603050405020304" pitchFamily="18" charset="0"/>
              <a:ea typeface="Times New Roman" panose="02020603050405020304" pitchFamily="18" charset="0"/>
            </a:endParaRPr>
          </a:p>
          <a:p>
            <a:pPr marL="171450" indent="-171450">
              <a:spcAft>
                <a:spcPts val="0"/>
              </a:spcAft>
              <a:buFont typeface="Arial" panose="020B0604020202020204" pitchFamily="34" charset="0"/>
              <a:buChar char="•"/>
            </a:pPr>
            <a:r>
              <a:rPr lang="en-US" sz="1400" dirty="0">
                <a:latin typeface="Calibri" panose="020F0502020204030204" pitchFamily="34" charset="0"/>
                <a:ea typeface="Times New Roman" panose="02020603050405020304" pitchFamily="18" charset="0"/>
              </a:rPr>
              <a:t>Project Manager for Prime Minister’s Office UAE Reading Strategy Project; Public Diplomacy Office, PMO, UAE for Obesity Policy Research Project; MBRSG/Smart Dubai Education; </a:t>
            </a:r>
            <a:r>
              <a:rPr lang="en-US" sz="1400" dirty="0" err="1">
                <a:latin typeface="Calibri" panose="020F0502020204030204" pitchFamily="34" charset="0"/>
                <a:ea typeface="Times New Roman" panose="02020603050405020304" pitchFamily="18" charset="0"/>
              </a:rPr>
              <a:t>Shastri</a:t>
            </a:r>
            <a:r>
              <a:rPr lang="en-US" sz="1400" dirty="0">
                <a:latin typeface="Calibri" panose="020F0502020204030204" pitchFamily="34" charset="0"/>
                <a:ea typeface="Times New Roman" panose="02020603050405020304" pitchFamily="18" charset="0"/>
              </a:rPr>
              <a:t> Indo Canadian Institute India Fellowship; CIDA and UNESCO Education Evaluation, Maharashtra, India; CIDA teacher capacity development program, in conjunction with MOE Maharashtra, India </a:t>
            </a:r>
          </a:p>
          <a:p>
            <a:pPr marL="171450" indent="-171450">
              <a:spcAft>
                <a:spcPts val="0"/>
              </a:spcAft>
              <a:buFont typeface="Arial" panose="020B0604020202020204" pitchFamily="34" charset="0"/>
              <a:buChar char="•"/>
            </a:pPr>
            <a:endParaRPr lang="en-US" sz="1400" dirty="0">
              <a:latin typeface="Calibri" panose="020F0502020204030204" pitchFamily="34" charset="0"/>
              <a:ea typeface="Times New Roman" panose="02020603050405020304" pitchFamily="18" charset="0"/>
            </a:endParaRPr>
          </a:p>
          <a:p>
            <a:pPr>
              <a:spcAft>
                <a:spcPts val="0"/>
              </a:spcAft>
            </a:pPr>
            <a:r>
              <a:rPr lang="en-US" b="1" dirty="0">
                <a:latin typeface="Calibri" panose="020F0502020204030204" pitchFamily="34" charset="0"/>
                <a:ea typeface="Times New Roman" panose="02020603050405020304" pitchFamily="18" charset="0"/>
              </a:rPr>
              <a:t>Senior Evaluator: Jamie Vinson – </a:t>
            </a:r>
            <a:r>
              <a:rPr lang="en-US" b="1" dirty="0" err="1">
                <a:latin typeface="Calibri" panose="020F0502020204030204" pitchFamily="34" charset="0"/>
                <a:ea typeface="Times New Roman" panose="02020603050405020304" pitchFamily="18" charset="0"/>
              </a:rPr>
              <a:t>EdM</a:t>
            </a:r>
            <a:r>
              <a:rPr lang="en-US" b="1" dirty="0">
                <a:latin typeface="Calibri" panose="020F0502020204030204" pitchFamily="34" charset="0"/>
                <a:ea typeface="Times New Roman" panose="02020603050405020304" pitchFamily="18" charset="0"/>
              </a:rPr>
              <a:t> (Harvard)</a:t>
            </a:r>
            <a:r>
              <a:rPr lang="en-US" dirty="0">
                <a:latin typeface="Calibri" panose="020F0502020204030204" pitchFamily="34" charset="0"/>
                <a:ea typeface="Times New Roman" panose="02020603050405020304" pitchFamily="18" charset="0"/>
              </a:rPr>
              <a:t> </a:t>
            </a:r>
            <a:endParaRPr lang="en-IN" dirty="0">
              <a:latin typeface="Times New Roman" panose="02020603050405020304" pitchFamily="18" charset="0"/>
              <a:ea typeface="Times New Roman" panose="02020603050405020304" pitchFamily="18" charset="0"/>
            </a:endParaRPr>
          </a:p>
          <a:p>
            <a:pPr marL="171450" indent="-171450">
              <a:spcAft>
                <a:spcPts val="0"/>
              </a:spcAft>
              <a:buFont typeface="Arial" panose="020B0604020202020204" pitchFamily="34" charset="0"/>
              <a:buChar char="•"/>
            </a:pPr>
            <a:r>
              <a:rPr lang="en-US" sz="1400" dirty="0">
                <a:latin typeface="Calibri" panose="020F0502020204030204" pitchFamily="34" charset="0"/>
                <a:ea typeface="Times New Roman" panose="02020603050405020304" pitchFamily="18" charset="0"/>
              </a:rPr>
              <a:t>Education specialist with experience working for UNESCO, the Inter-Agency Network for Education in Emergencies (INEE), and UNICEF as well as schools in Mozambique, India, Serbia and Myanmar </a:t>
            </a:r>
            <a:endParaRPr lang="en-IN" sz="1400" dirty="0">
              <a:latin typeface="Times New Roman" panose="02020603050405020304" pitchFamily="18" charset="0"/>
              <a:ea typeface="Times New Roman" panose="02020603050405020304" pitchFamily="18" charset="0"/>
            </a:endParaRPr>
          </a:p>
          <a:p>
            <a:pPr marL="171450" indent="-171450">
              <a:spcAft>
                <a:spcPts val="0"/>
              </a:spcAft>
              <a:buFont typeface="Arial" panose="020B0604020202020204" pitchFamily="34" charset="0"/>
              <a:buChar char="•"/>
            </a:pPr>
            <a:r>
              <a:rPr lang="en-US" sz="1400" dirty="0">
                <a:latin typeface="Calibri" panose="020F0502020204030204" pitchFamily="34" charset="0"/>
                <a:ea typeface="Times New Roman" panose="02020603050405020304" pitchFamily="18" charset="0"/>
              </a:rPr>
              <a:t>Member of the UNICEF Education Global Talent Pool (P-3) </a:t>
            </a:r>
            <a:endParaRPr lang="en-IN" sz="1400" dirty="0">
              <a:latin typeface="Times New Roman" panose="02020603050405020304" pitchFamily="18" charset="0"/>
              <a:ea typeface="Times New Roman" panose="02020603050405020304" pitchFamily="18" charset="0"/>
            </a:endParaRPr>
          </a:p>
          <a:p>
            <a:pPr marL="171450" indent="-171450">
              <a:spcAft>
                <a:spcPts val="0"/>
              </a:spcAft>
              <a:buFont typeface="Arial" panose="020B0604020202020204" pitchFamily="34" charset="0"/>
              <a:buChar char="•"/>
            </a:pPr>
            <a:r>
              <a:rPr lang="en-US" sz="1400" dirty="0">
                <a:latin typeface="Calibri" panose="020F0502020204030204" pitchFamily="34" charset="0"/>
                <a:ea typeface="Times New Roman" panose="02020603050405020304" pitchFamily="18" charset="0"/>
              </a:rPr>
              <a:t>Areas of expertise: education policy development, teacher education, education in emergencies, curriculum development, and monitoring and evaluation  </a:t>
            </a:r>
            <a:endParaRPr lang="en-IN" sz="1400" dirty="0">
              <a:latin typeface="Times New Roman" panose="02020603050405020304" pitchFamily="18" charset="0"/>
              <a:ea typeface="Times New Roman" panose="02020603050405020304" pitchFamily="18" charset="0"/>
            </a:endParaRPr>
          </a:p>
          <a:p>
            <a:pPr marL="171450" indent="-171450">
              <a:spcAft>
                <a:spcPts val="0"/>
              </a:spcAft>
              <a:buFont typeface="Arial" panose="020B0604020202020204" pitchFamily="34" charset="0"/>
              <a:buChar char="•"/>
            </a:pPr>
            <a:r>
              <a:rPr lang="en-US" sz="1400" dirty="0">
                <a:latin typeface="Calibri" panose="020F0502020204030204" pitchFamily="34" charset="0"/>
                <a:ea typeface="Times New Roman" panose="02020603050405020304" pitchFamily="18" charset="0"/>
              </a:rPr>
              <a:t>Program evaluation experiences with UNESCO, UNICEF, and Altamont Group </a:t>
            </a:r>
            <a:endParaRPr lang="en-IN" sz="1400" dirty="0">
              <a:latin typeface="Times New Roman" panose="02020603050405020304" pitchFamily="18" charset="0"/>
              <a:ea typeface="Times New Roman" panose="02020603050405020304" pitchFamily="18" charset="0"/>
            </a:endParaRPr>
          </a:p>
          <a:p>
            <a:pPr marL="171450" indent="-171450">
              <a:spcAft>
                <a:spcPts val="0"/>
              </a:spcAft>
              <a:buFont typeface="Arial" panose="020B0604020202020204" pitchFamily="34" charset="0"/>
              <a:buChar char="•"/>
            </a:pPr>
            <a:r>
              <a:rPr lang="en-US" sz="1400" dirty="0">
                <a:latin typeface="Calibri" panose="020F0502020204030204" pitchFamily="34" charset="0"/>
                <a:ea typeface="Times New Roman" panose="02020603050405020304" pitchFamily="18" charset="0"/>
              </a:rPr>
              <a:t>Deep Experiences in India with basic fluency in Hindi </a:t>
            </a:r>
            <a:endParaRPr lang="en-IN" sz="1400" dirty="0">
              <a:latin typeface="Times New Roman" panose="02020603050405020304" pitchFamily="18" charset="0"/>
              <a:ea typeface="Times New Roman" panose="02020603050405020304" pitchFamily="18" charset="0"/>
            </a:endParaRPr>
          </a:p>
          <a:p>
            <a:pPr>
              <a:spcAft>
                <a:spcPts val="0"/>
              </a:spcAft>
            </a:pPr>
            <a:endParaRPr lang="en-IN" sz="1400" dirty="0">
              <a:latin typeface="Times New Roman" panose="02020603050405020304" pitchFamily="18" charset="0"/>
              <a:ea typeface="Times New Roman" panose="02020603050405020304" pitchFamily="18" charset="0"/>
            </a:endParaRPr>
          </a:p>
          <a:p>
            <a:pPr>
              <a:spcAft>
                <a:spcPts val="0"/>
              </a:spcAft>
            </a:pPr>
            <a:r>
              <a:rPr lang="en-US" sz="1400" b="1" dirty="0">
                <a:latin typeface="Calibri" panose="020F0502020204030204" pitchFamily="34" charset="0"/>
                <a:ea typeface="Times New Roman" panose="02020603050405020304" pitchFamily="18" charset="0"/>
              </a:rPr>
              <a:t> </a:t>
            </a:r>
            <a:endParaRPr lang="en-IN" sz="1400" dirty="0">
              <a:latin typeface="Times New Roman" panose="02020603050405020304" pitchFamily="18" charset="0"/>
              <a:ea typeface="Times New Roman" panose="02020603050405020304" pitchFamily="18" charset="0"/>
            </a:endParaRPr>
          </a:p>
          <a:p>
            <a:pPr>
              <a:spcBef>
                <a:spcPts val="1000"/>
              </a:spcBef>
              <a:spcAft>
                <a:spcPts val="0"/>
              </a:spcAft>
            </a:pPr>
            <a:r>
              <a:rPr lang="en-CA" sz="2000" b="1" dirty="0">
                <a:solidFill>
                  <a:srgbClr val="549E39"/>
                </a:solidFill>
                <a:latin typeface="Calibri" panose="020F0502020204030204" pitchFamily="34" charset="0"/>
                <a:ea typeface="Times New Roman" panose="02020603050405020304" pitchFamily="18" charset="0"/>
                <a:cs typeface="Times New Roman" panose="02020603050405020304" pitchFamily="18" charset="0"/>
              </a:rPr>
              <a:t> </a:t>
            </a:r>
            <a:endParaRPr lang="en-IN" sz="2000" b="1" dirty="0">
              <a:solidFill>
                <a:srgbClr val="549E39"/>
              </a:solidFill>
              <a:latin typeface="Cambria" panose="02040503050406030204" pitchFamily="18" charset="0"/>
              <a:ea typeface="Times New Roman" panose="02020603050405020304" pitchFamily="18" charset="0"/>
              <a:cs typeface="Times New Roman" panose="02020603050405020304" pitchFamily="18" charset="0"/>
            </a:endParaRPr>
          </a:p>
          <a:p>
            <a:pPr>
              <a:spcAft>
                <a:spcPts val="0"/>
              </a:spcAft>
            </a:pPr>
            <a:r>
              <a:rPr lang="en-US" sz="2000" dirty="0">
                <a:latin typeface="Times New Roman" panose="02020603050405020304" pitchFamily="18" charset="0"/>
                <a:ea typeface="Times New Roman" panose="02020603050405020304" pitchFamily="18" charset="0"/>
              </a:rPr>
              <a:t> </a:t>
            </a:r>
            <a:endParaRPr lang="en-IN" sz="2000" dirty="0">
              <a:latin typeface="Times New Roman" panose="02020603050405020304" pitchFamily="18" charset="0"/>
              <a:ea typeface="Times New Roman" panose="02020603050405020304" pitchFamily="18" charset="0"/>
            </a:endParaRPr>
          </a:p>
          <a:p>
            <a:pPr>
              <a:spcAft>
                <a:spcPts val="0"/>
              </a:spcAft>
            </a:pPr>
            <a:r>
              <a:rPr lang="en-US"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IN" sz="2000" dirty="0">
              <a:latin typeface="Times New Roman" panose="02020603050405020304" pitchFamily="18" charset="0"/>
              <a:ea typeface="Times New Roman" panose="02020603050405020304" pitchFamily="18" charset="0"/>
            </a:endParaRPr>
          </a:p>
          <a:p>
            <a:pPr>
              <a:spcAft>
                <a:spcPts val="0"/>
              </a:spcAft>
            </a:pPr>
            <a:r>
              <a:rPr lang="en-US"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IN" sz="2000" dirty="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DCA2F8EE-BFEF-4DF5-9E34-8A8796980D48}"/>
              </a:ext>
            </a:extLst>
          </p:cNvPr>
          <p:cNvSpPr txBox="1"/>
          <p:nvPr/>
        </p:nvSpPr>
        <p:spPr>
          <a:xfrm>
            <a:off x="6807684" y="4448291"/>
            <a:ext cx="5289723" cy="2154436"/>
          </a:xfrm>
          <a:prstGeom prst="rect">
            <a:avLst/>
          </a:prstGeom>
          <a:noFill/>
        </p:spPr>
        <p:txBody>
          <a:bodyPr wrap="square" rtlCol="0">
            <a:spAutoFit/>
          </a:bodyPr>
          <a:lstStyle/>
          <a:p>
            <a:pPr>
              <a:spcAft>
                <a:spcPts val="0"/>
              </a:spcAft>
            </a:pPr>
            <a:r>
              <a:rPr lang="en-US" b="1" dirty="0">
                <a:latin typeface="Calibri" panose="020F0502020204030204" pitchFamily="34" charset="0"/>
                <a:ea typeface="Times New Roman" panose="02020603050405020304" pitchFamily="18" charset="0"/>
              </a:rPr>
              <a:t>Junior Evaluator: </a:t>
            </a:r>
            <a:r>
              <a:rPr lang="en-US" b="1" dirty="0" err="1">
                <a:latin typeface="Calibri" panose="020F0502020204030204" pitchFamily="34" charset="0"/>
                <a:ea typeface="Times New Roman" panose="02020603050405020304" pitchFamily="18" charset="0"/>
              </a:rPr>
              <a:t>Ishita</a:t>
            </a:r>
            <a:r>
              <a:rPr lang="en-US" b="1" dirty="0">
                <a:latin typeface="Calibri" panose="020F0502020204030204" pitchFamily="34" charset="0"/>
                <a:ea typeface="Times New Roman" panose="02020603050405020304" pitchFamily="18" charset="0"/>
              </a:rPr>
              <a:t> </a:t>
            </a:r>
            <a:r>
              <a:rPr lang="en-US" b="1" dirty="0" err="1">
                <a:latin typeface="Calibri" panose="020F0502020204030204" pitchFamily="34" charset="0"/>
                <a:ea typeface="Times New Roman" panose="02020603050405020304" pitchFamily="18" charset="0"/>
              </a:rPr>
              <a:t>Ghai</a:t>
            </a:r>
            <a:r>
              <a:rPr lang="en-US" b="1" dirty="0">
                <a:latin typeface="Calibri" panose="020F0502020204030204" pitchFamily="34" charset="0"/>
                <a:ea typeface="Times New Roman" panose="02020603050405020304" pitchFamily="18" charset="0"/>
              </a:rPr>
              <a:t> – </a:t>
            </a:r>
            <a:r>
              <a:rPr lang="en-US" b="1" dirty="0" err="1">
                <a:latin typeface="Calibri" panose="020F0502020204030204" pitchFamily="34" charset="0"/>
                <a:ea typeface="Times New Roman" panose="02020603050405020304" pitchFamily="18" charset="0"/>
              </a:rPr>
              <a:t>EdM</a:t>
            </a:r>
            <a:r>
              <a:rPr lang="en-US" b="1" dirty="0">
                <a:latin typeface="Calibri" panose="020F0502020204030204" pitchFamily="34" charset="0"/>
                <a:ea typeface="Times New Roman" panose="02020603050405020304" pitchFamily="18" charset="0"/>
              </a:rPr>
              <a:t> (Harvard)</a:t>
            </a:r>
            <a:r>
              <a:rPr lang="en-US" dirty="0">
                <a:latin typeface="Calibri" panose="020F0502020204030204" pitchFamily="34" charset="0"/>
                <a:ea typeface="Times New Roman" panose="02020603050405020304" pitchFamily="18" charset="0"/>
              </a:rPr>
              <a:t> </a:t>
            </a:r>
            <a:endParaRPr lang="en-IN" dirty="0">
              <a:latin typeface="Times New Roman" panose="02020603050405020304" pitchFamily="18" charset="0"/>
              <a:ea typeface="Times New Roman" panose="02020603050405020304" pitchFamily="18" charset="0"/>
            </a:endParaRPr>
          </a:p>
          <a:p>
            <a:pPr marL="285750" indent="-285750">
              <a:spcAft>
                <a:spcPts val="0"/>
              </a:spcAft>
              <a:buFont typeface="Arial" panose="020B0604020202020204" pitchFamily="34" charset="0"/>
              <a:buChar char="•"/>
            </a:pPr>
            <a:r>
              <a:rPr lang="en-US" sz="1400" dirty="0">
                <a:latin typeface="Calibri" panose="020F0502020204030204" pitchFamily="34" charset="0"/>
                <a:ea typeface="Times New Roman" panose="02020603050405020304" pitchFamily="18" charset="0"/>
              </a:rPr>
              <a:t>Education specialist with experience in non-profit strategy, education quality and equity </a:t>
            </a:r>
            <a:endParaRPr lang="en-IN" sz="1400" dirty="0">
              <a:latin typeface="Times New Roman" panose="02020603050405020304" pitchFamily="18" charset="0"/>
              <a:ea typeface="Times New Roman" panose="02020603050405020304" pitchFamily="18" charset="0"/>
            </a:endParaRPr>
          </a:p>
          <a:p>
            <a:pPr marL="285750" indent="-285750">
              <a:spcAft>
                <a:spcPts val="0"/>
              </a:spcAft>
              <a:buFont typeface="Arial" panose="020B0604020202020204" pitchFamily="34" charset="0"/>
              <a:buChar char="•"/>
            </a:pPr>
            <a:r>
              <a:rPr lang="en-US" sz="1400" dirty="0">
                <a:latin typeface="Calibri" panose="020F0502020204030204" pitchFamily="34" charset="0"/>
                <a:ea typeface="Times New Roman" panose="02020603050405020304" pitchFamily="18" charset="0"/>
              </a:rPr>
              <a:t>Expertise in impact function including experiences at Harvard’s Law and International Development Society, Boston Collegiate Charter School, and Make a Difference, India </a:t>
            </a:r>
            <a:endParaRPr lang="en-IN" sz="1400" dirty="0">
              <a:latin typeface="Times New Roman" panose="02020603050405020304" pitchFamily="18" charset="0"/>
              <a:ea typeface="Times New Roman" panose="02020603050405020304" pitchFamily="18" charset="0"/>
            </a:endParaRPr>
          </a:p>
          <a:p>
            <a:pPr marL="285750" indent="-285750">
              <a:spcAft>
                <a:spcPts val="0"/>
              </a:spcAft>
              <a:buFont typeface="Arial" panose="020B0604020202020204" pitchFamily="34" charset="0"/>
              <a:buChar char="•"/>
            </a:pPr>
            <a:r>
              <a:rPr lang="en-US" sz="1400" dirty="0">
                <a:latin typeface="Calibri" panose="020F0502020204030204" pitchFamily="34" charset="0"/>
                <a:ea typeface="Times New Roman" panose="02020603050405020304" pitchFamily="18" charset="0"/>
              </a:rPr>
              <a:t>Experienced researcher and analytical writer </a:t>
            </a:r>
            <a:endParaRPr lang="en-IN" sz="1400" dirty="0">
              <a:latin typeface="Times New Roman" panose="02020603050405020304" pitchFamily="18" charset="0"/>
              <a:ea typeface="Times New Roman" panose="02020603050405020304" pitchFamily="18" charset="0"/>
            </a:endParaRPr>
          </a:p>
          <a:p>
            <a:pPr marL="285750" indent="-285750">
              <a:spcAft>
                <a:spcPts val="0"/>
              </a:spcAft>
              <a:buFont typeface="Arial" panose="020B0604020202020204" pitchFamily="34" charset="0"/>
              <a:buChar char="•"/>
            </a:pPr>
            <a:r>
              <a:rPr lang="en-US" sz="1400" dirty="0">
                <a:latin typeface="Calibri" panose="020F0502020204030204" pitchFamily="34" charset="0"/>
                <a:ea typeface="Times New Roman" panose="02020603050405020304" pitchFamily="18" charset="0"/>
              </a:rPr>
              <a:t>Deep Experiences in India; Fluent in Hindi </a:t>
            </a:r>
            <a:endParaRPr lang="en-IN" sz="1400" dirty="0">
              <a:latin typeface="Times New Roman" panose="02020603050405020304" pitchFamily="18" charset="0"/>
              <a:ea typeface="Times New Roman" panose="02020603050405020304" pitchFamily="18" charset="0"/>
            </a:endParaRPr>
          </a:p>
          <a:p>
            <a:endParaRPr lang="en-IN" dirty="0"/>
          </a:p>
        </p:txBody>
      </p:sp>
    </p:spTree>
    <p:extLst>
      <p:ext uri="{BB962C8B-B14F-4D97-AF65-F5344CB8AC3E}">
        <p14:creationId xmlns:p14="http://schemas.microsoft.com/office/powerpoint/2010/main" val="237545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038600" y="6342702"/>
            <a:ext cx="4114800" cy="365125"/>
          </a:xfrm>
        </p:spPr>
        <p:txBody>
          <a:bodyPr/>
          <a:lstStyle/>
          <a:p>
            <a:r>
              <a:rPr lang="pt-BR" dirty="0"/>
              <a:t>Dubai Cares (Aug 2017)</a:t>
            </a:r>
            <a:endParaRPr lang="en-US" dirty="0"/>
          </a:p>
        </p:txBody>
      </p:sp>
      <p:sp>
        <p:nvSpPr>
          <p:cNvPr id="6" name="TextBox 5"/>
          <p:cNvSpPr txBox="1"/>
          <p:nvPr/>
        </p:nvSpPr>
        <p:spPr>
          <a:xfrm>
            <a:off x="512619" y="549776"/>
            <a:ext cx="9276243" cy="477054"/>
          </a:xfrm>
          <a:prstGeom prst="rect">
            <a:avLst/>
          </a:prstGeom>
          <a:noFill/>
        </p:spPr>
        <p:txBody>
          <a:bodyPr wrap="square" rtlCol="0">
            <a:spAutoFit/>
          </a:bodyPr>
          <a:lstStyle/>
          <a:p>
            <a:r>
              <a:rPr lang="en-US" sz="2500" dirty="0">
                <a:solidFill>
                  <a:srgbClr val="C00000"/>
                </a:solidFill>
                <a:latin typeface="Aharoni" panose="02010803020104030203" pitchFamily="2" charset="-79"/>
                <a:cs typeface="Aharoni" panose="02010803020104030203" pitchFamily="2" charset="-79"/>
              </a:rPr>
              <a:t>Evaluation Schedule</a:t>
            </a:r>
            <a:endParaRPr lang="en-US" sz="2400" dirty="0">
              <a:solidFill>
                <a:srgbClr val="C00000"/>
              </a:solidFill>
              <a:latin typeface="Aharoni" panose="02010803020104030203" pitchFamily="2" charset="-79"/>
              <a:cs typeface="Aharoni" panose="02010803020104030203" pitchFamily="2" charset="-79"/>
            </a:endParaRPr>
          </a:p>
        </p:txBody>
      </p:sp>
      <p:sp>
        <p:nvSpPr>
          <p:cNvPr id="11" name="Date Placeholder 10"/>
          <p:cNvSpPr>
            <a:spLocks noGrp="1"/>
          </p:cNvSpPr>
          <p:nvPr>
            <p:ph type="dt" sz="half" idx="10"/>
          </p:nvPr>
        </p:nvSpPr>
        <p:spPr/>
        <p:txBody>
          <a:bodyPr/>
          <a:lstStyle/>
          <a:p>
            <a:r>
              <a:rPr lang="en-US" dirty="0"/>
              <a:t>Altamont Group: Final Report Presentation</a:t>
            </a:r>
          </a:p>
        </p:txBody>
      </p:sp>
      <p:sp>
        <p:nvSpPr>
          <p:cNvPr id="22" name="Rectangle 21"/>
          <p:cNvSpPr/>
          <p:nvPr/>
        </p:nvSpPr>
        <p:spPr>
          <a:xfrm>
            <a:off x="0" y="0"/>
            <a:ext cx="12192000" cy="213094"/>
          </a:xfrm>
          <a:prstGeom prst="rect">
            <a:avLst/>
          </a:prstGeom>
          <a:solidFill>
            <a:srgbClr val="6C92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p:cNvSpPr>
            <a:spLocks noGrp="1"/>
          </p:cNvSpPr>
          <p:nvPr>
            <p:ph type="sldNum" sz="quarter" idx="12"/>
          </p:nvPr>
        </p:nvSpPr>
        <p:spPr/>
        <p:txBody>
          <a:bodyPr/>
          <a:lstStyle/>
          <a:p>
            <a:fld id="{70A20F40-647C-4073-B0CE-DAA032B89257}" type="slidenum">
              <a:rPr lang="en-US" smtClean="0"/>
              <a:pPr/>
              <a:t>42</a:t>
            </a:fld>
            <a:endParaRPr lang="en-US" dirty="0"/>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142970" y="257992"/>
            <a:ext cx="5561474" cy="6600008"/>
          </a:xfrm>
          <a:prstGeom prst="rect">
            <a:avLst/>
          </a:prstGeom>
        </p:spPr>
      </p:pic>
      <p:graphicFrame>
        <p:nvGraphicFramePr>
          <p:cNvPr id="5" name="Table 4"/>
          <p:cNvGraphicFramePr>
            <a:graphicFrameLocks noGrp="1"/>
          </p:cNvGraphicFramePr>
          <p:nvPr>
            <p:extLst/>
          </p:nvPr>
        </p:nvGraphicFramePr>
        <p:xfrm>
          <a:off x="366937" y="1525556"/>
          <a:ext cx="4602628" cy="3682550"/>
        </p:xfrm>
        <a:graphic>
          <a:graphicData uri="http://schemas.openxmlformats.org/drawingml/2006/table">
            <a:tbl>
              <a:tblPr firstRow="1" bandRow="1">
                <a:tableStyleId>{93296810-A885-4BE3-A3E7-6D5BEEA58F35}</a:tableStyleId>
              </a:tblPr>
              <a:tblGrid>
                <a:gridCol w="4602628">
                  <a:extLst>
                    <a:ext uri="{9D8B030D-6E8A-4147-A177-3AD203B41FA5}">
                      <a16:colId xmlns:a16="http://schemas.microsoft.com/office/drawing/2014/main" val="20000"/>
                    </a:ext>
                  </a:extLst>
                </a:gridCol>
              </a:tblGrid>
              <a:tr h="723349">
                <a:tc>
                  <a:txBody>
                    <a:bodyPr/>
                    <a:lstStyle/>
                    <a:p>
                      <a:pPr algn="ctr"/>
                      <a:r>
                        <a:rPr lang="en-US" sz="2200" baseline="0" dirty="0"/>
                        <a:t>Program Site Visits </a:t>
                      </a:r>
                    </a:p>
                    <a:p>
                      <a:pPr algn="ctr"/>
                      <a:r>
                        <a:rPr lang="en-US" baseline="0" dirty="0"/>
                        <a:t>July 30</a:t>
                      </a:r>
                      <a:r>
                        <a:rPr lang="en-US" baseline="30000" dirty="0"/>
                        <a:t> </a:t>
                      </a:r>
                      <a:r>
                        <a:rPr lang="en-US" baseline="0" dirty="0"/>
                        <a:t>- August 14, 2017</a:t>
                      </a:r>
                      <a:endParaRPr lang="en-US" dirty="0"/>
                    </a:p>
                  </a:txBody>
                  <a:tcPr/>
                </a:tc>
                <a:extLst>
                  <a:ext uri="{0D108BD9-81ED-4DB2-BD59-A6C34878D82A}">
                    <a16:rowId xmlns:a16="http://schemas.microsoft.com/office/drawing/2014/main" val="10000"/>
                  </a:ext>
                </a:extLst>
              </a:tr>
              <a:tr h="422743">
                <a:tc>
                  <a:txBody>
                    <a:bodyPr/>
                    <a:lstStyle/>
                    <a:p>
                      <a:pPr marL="0" indent="0">
                        <a:buNone/>
                      </a:pPr>
                      <a:r>
                        <a:rPr lang="en-US" dirty="0"/>
                        <a:t>1. Delhi (July 30</a:t>
                      </a:r>
                      <a:r>
                        <a:rPr lang="en-US" baseline="30000" dirty="0"/>
                        <a:t> </a:t>
                      </a:r>
                      <a:r>
                        <a:rPr lang="en-US" dirty="0"/>
                        <a:t>- August</a:t>
                      </a:r>
                      <a:r>
                        <a:rPr lang="en-US" baseline="0" dirty="0"/>
                        <a:t> 1, 2017)</a:t>
                      </a:r>
                      <a:endParaRPr lang="en-US" dirty="0"/>
                    </a:p>
                  </a:txBody>
                  <a:tcPr/>
                </a:tc>
                <a:extLst>
                  <a:ext uri="{0D108BD9-81ED-4DB2-BD59-A6C34878D82A}">
                    <a16:rowId xmlns:a16="http://schemas.microsoft.com/office/drawing/2014/main" val="10001"/>
                  </a:ext>
                </a:extLst>
              </a:tr>
              <a:tr h="422743">
                <a:tc>
                  <a:txBody>
                    <a:bodyPr/>
                    <a:lstStyle/>
                    <a:p>
                      <a:r>
                        <a:rPr lang="en-US" dirty="0"/>
                        <a:t>2. Uttar Pradesh (August 1</a:t>
                      </a:r>
                      <a:r>
                        <a:rPr lang="en-US" baseline="0" dirty="0"/>
                        <a:t> – August 2, 2017)</a:t>
                      </a:r>
                      <a:endParaRPr lang="en-US" dirty="0"/>
                    </a:p>
                  </a:txBody>
                  <a:tcPr/>
                </a:tc>
                <a:extLst>
                  <a:ext uri="{0D108BD9-81ED-4DB2-BD59-A6C34878D82A}">
                    <a16:rowId xmlns:a16="http://schemas.microsoft.com/office/drawing/2014/main" val="10002"/>
                  </a:ext>
                </a:extLst>
              </a:tr>
              <a:tr h="422743">
                <a:tc>
                  <a:txBody>
                    <a:bodyPr/>
                    <a:lstStyle/>
                    <a:p>
                      <a:r>
                        <a:rPr lang="en-US" dirty="0"/>
                        <a:t>3. </a:t>
                      </a:r>
                      <a:r>
                        <a:rPr lang="en-US" baseline="0" dirty="0"/>
                        <a:t>West Bengal (August 2 – August 4, 2017)</a:t>
                      </a:r>
                      <a:endParaRPr lang="en-US" dirty="0"/>
                    </a:p>
                  </a:txBody>
                  <a:tcPr/>
                </a:tc>
                <a:extLst>
                  <a:ext uri="{0D108BD9-81ED-4DB2-BD59-A6C34878D82A}">
                    <a16:rowId xmlns:a16="http://schemas.microsoft.com/office/drawing/2014/main" val="10003"/>
                  </a:ext>
                </a:extLst>
              </a:tr>
              <a:tr h="422743">
                <a:tc>
                  <a:txBody>
                    <a:bodyPr/>
                    <a:lstStyle/>
                    <a:p>
                      <a:r>
                        <a:rPr lang="en-US" dirty="0"/>
                        <a:t>4. Telangana (August 4</a:t>
                      </a:r>
                      <a:r>
                        <a:rPr lang="en-US" baseline="0" dirty="0"/>
                        <a:t> – August 6, 2017)</a:t>
                      </a:r>
                      <a:endParaRPr lang="en-US" dirty="0"/>
                    </a:p>
                  </a:txBody>
                  <a:tcPr/>
                </a:tc>
                <a:extLst>
                  <a:ext uri="{0D108BD9-81ED-4DB2-BD59-A6C34878D82A}">
                    <a16:rowId xmlns:a16="http://schemas.microsoft.com/office/drawing/2014/main" val="10004"/>
                  </a:ext>
                </a:extLst>
              </a:tr>
              <a:tr h="422743">
                <a:tc>
                  <a:txBody>
                    <a:bodyPr/>
                    <a:lstStyle/>
                    <a:p>
                      <a:r>
                        <a:rPr lang="en-US" dirty="0"/>
                        <a:t>5. Maharashtra (August 6</a:t>
                      </a:r>
                      <a:r>
                        <a:rPr lang="en-US" baseline="30000" dirty="0"/>
                        <a:t> </a:t>
                      </a:r>
                      <a:r>
                        <a:rPr lang="en-US" dirty="0"/>
                        <a:t>–</a:t>
                      </a:r>
                      <a:r>
                        <a:rPr lang="en-US" baseline="0" dirty="0"/>
                        <a:t> </a:t>
                      </a:r>
                      <a:r>
                        <a:rPr lang="en-US" dirty="0"/>
                        <a:t>August</a:t>
                      </a:r>
                      <a:r>
                        <a:rPr lang="en-US" baseline="0" dirty="0"/>
                        <a:t> </a:t>
                      </a:r>
                      <a:r>
                        <a:rPr lang="en-US" dirty="0"/>
                        <a:t>9, 2017)</a:t>
                      </a:r>
                    </a:p>
                  </a:txBody>
                  <a:tcPr/>
                </a:tc>
                <a:extLst>
                  <a:ext uri="{0D108BD9-81ED-4DB2-BD59-A6C34878D82A}">
                    <a16:rowId xmlns:a16="http://schemas.microsoft.com/office/drawing/2014/main" val="10005"/>
                  </a:ext>
                </a:extLst>
              </a:tr>
              <a:tr h="422743">
                <a:tc>
                  <a:txBody>
                    <a:bodyPr/>
                    <a:lstStyle/>
                    <a:p>
                      <a:r>
                        <a:rPr lang="en-US" dirty="0"/>
                        <a:t>6. Gujarat (August 10</a:t>
                      </a:r>
                      <a:r>
                        <a:rPr lang="en-US" baseline="30000" dirty="0"/>
                        <a:t> </a:t>
                      </a:r>
                      <a:r>
                        <a:rPr lang="en-US" baseline="0" dirty="0"/>
                        <a:t>– August 12, 2017)</a:t>
                      </a:r>
                      <a:endParaRPr lang="en-US" dirty="0"/>
                    </a:p>
                  </a:txBody>
                  <a:tcPr/>
                </a:tc>
                <a:extLst>
                  <a:ext uri="{0D108BD9-81ED-4DB2-BD59-A6C34878D82A}">
                    <a16:rowId xmlns:a16="http://schemas.microsoft.com/office/drawing/2014/main" val="10006"/>
                  </a:ext>
                </a:extLst>
              </a:tr>
              <a:tr h="422743">
                <a:tc>
                  <a:txBody>
                    <a:bodyPr/>
                    <a:lstStyle/>
                    <a:p>
                      <a:r>
                        <a:rPr lang="en-US" dirty="0"/>
                        <a:t>7. Delhi</a:t>
                      </a:r>
                      <a:r>
                        <a:rPr lang="en-US" baseline="0" dirty="0"/>
                        <a:t> (August 12 – August 14, 2017)</a:t>
                      </a:r>
                      <a:endParaRPr lang="en-US"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7701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0" y="3034687"/>
            <a:ext cx="9134475" cy="626701"/>
          </a:xfrm>
          <a:prstGeom prst="rect">
            <a:avLst/>
          </a:prstGeom>
          <a:noFill/>
        </p:spPr>
        <p:txBody>
          <a:bodyPr wrap="square" lIns="36000" tIns="36000" rIns="36000" bIns="36000" rtlCol="0">
            <a:spAutoFit/>
          </a:bodyPr>
          <a:lstStyle/>
          <a:p>
            <a:pPr algn="ctr"/>
            <a:r>
              <a:rPr lang="en-US" sz="3600" b="1" dirty="0">
                <a:solidFill>
                  <a:srgbClr val="636260"/>
                </a:solidFill>
                <a:latin typeface="Aharoni" panose="02010803020104030203" pitchFamily="2" charset="-79"/>
                <a:cs typeface="Aharoni" panose="02010803020104030203" pitchFamily="2" charset="-79"/>
              </a:rPr>
              <a:t>Thank you!</a:t>
            </a:r>
            <a:endParaRPr lang="en-US" sz="3200" b="1" dirty="0">
              <a:solidFill>
                <a:srgbClr val="636260"/>
              </a:solidFill>
              <a:latin typeface="Aharoni" panose="02010803020104030203" pitchFamily="2" charset="-79"/>
              <a:cs typeface="Aharoni" panose="02010803020104030203" pitchFamily="2" charset="-79"/>
            </a:endParaRPr>
          </a:p>
        </p:txBody>
      </p:sp>
      <p:graphicFrame>
        <p:nvGraphicFramePr>
          <p:cNvPr id="7" name="Diagram 6"/>
          <p:cNvGraphicFramePr/>
          <p:nvPr>
            <p:extLst/>
          </p:nvPr>
        </p:nvGraphicFramePr>
        <p:xfrm>
          <a:off x="4114801" y="2308293"/>
          <a:ext cx="2880829" cy="2109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1139982" y="4329045"/>
            <a:ext cx="10515600" cy="1384995"/>
          </a:xfrm>
          <a:prstGeom prst="rect">
            <a:avLst/>
          </a:prstGeom>
          <a:noFill/>
        </p:spPr>
        <p:txBody>
          <a:bodyPr wrap="square" rtlCol="0" anchor="ctr">
            <a:spAutoFit/>
          </a:bodyPr>
          <a:lstStyle/>
          <a:p>
            <a:pPr algn="ctr"/>
            <a:endParaRPr lang="en-US" sz="2800" dirty="0">
              <a:solidFill>
                <a:srgbClr val="A9D18E"/>
              </a:solidFill>
              <a:latin typeface="Aharoni" panose="02010803020104030203" pitchFamily="2" charset="-79"/>
              <a:cs typeface="Aharoni" panose="02010803020104030203" pitchFamily="2" charset="-79"/>
            </a:endParaRPr>
          </a:p>
          <a:p>
            <a:pPr algn="ctr"/>
            <a:r>
              <a:rPr lang="en-US" sz="2800" b="1" dirty="0">
                <a:solidFill>
                  <a:srgbClr val="78B552"/>
                </a:solidFill>
                <a:latin typeface="Aharoni" panose="02010803020104030203" pitchFamily="2" charset="-79"/>
                <a:cs typeface="Aharoni" panose="02010803020104030203" pitchFamily="2" charset="-79"/>
              </a:rPr>
              <a:t>Together we can educate the world</a:t>
            </a:r>
          </a:p>
          <a:p>
            <a:pPr algn="ctr"/>
            <a:endParaRPr lang="en-US" sz="2800" dirty="0">
              <a:solidFill>
                <a:srgbClr val="A9D18E"/>
              </a:solidFill>
            </a:endParaRPr>
          </a:p>
        </p:txBody>
      </p:sp>
      <p:sp>
        <p:nvSpPr>
          <p:cNvPr id="11" name="TextBox 10"/>
          <p:cNvSpPr txBox="1"/>
          <p:nvPr/>
        </p:nvSpPr>
        <p:spPr>
          <a:xfrm>
            <a:off x="1482068" y="5714040"/>
            <a:ext cx="8770520" cy="461665"/>
          </a:xfrm>
          <a:prstGeom prst="rect">
            <a:avLst/>
          </a:prstGeom>
          <a:noFill/>
        </p:spPr>
        <p:txBody>
          <a:bodyPr wrap="square" rtlCol="0">
            <a:spAutoFit/>
          </a:bodyPr>
          <a:lstStyle/>
          <a:p>
            <a:pPr algn="ctr"/>
            <a:r>
              <a:rPr lang="en-CA" sz="1200" dirty="0">
                <a:solidFill>
                  <a:schemeClr val="accent6">
                    <a:lumMod val="50000"/>
                  </a:schemeClr>
                </a:solidFill>
              </a:rPr>
              <a:t>| Suite 1401 - Boulevard Plaza Tower 1 | Sheikh Mohammed Bin Rashid Boulevard | Downtown Dubai | P O Box 334036 | Dubai | UAE |</a:t>
            </a:r>
            <a:endParaRPr lang="en-US" sz="1200" dirty="0">
              <a:solidFill>
                <a:schemeClr val="accent6">
                  <a:lumMod val="50000"/>
                </a:schemeClr>
              </a:solidFill>
            </a:endParaRPr>
          </a:p>
          <a:p>
            <a:pPr algn="ctr"/>
            <a:r>
              <a:rPr lang="en-CA" sz="1200" dirty="0">
                <a:solidFill>
                  <a:schemeClr val="accent6">
                    <a:lumMod val="50000"/>
                  </a:schemeClr>
                </a:solidFill>
              </a:rPr>
              <a:t> | </a:t>
            </a:r>
            <a:r>
              <a:rPr lang="en-CA" sz="1200" b="1" dirty="0">
                <a:solidFill>
                  <a:schemeClr val="accent6">
                    <a:lumMod val="50000"/>
                  </a:schemeClr>
                </a:solidFill>
              </a:rPr>
              <a:t>W</a:t>
            </a:r>
            <a:r>
              <a:rPr lang="en-CA" sz="1200" dirty="0">
                <a:solidFill>
                  <a:schemeClr val="accent6">
                    <a:lumMod val="50000"/>
                  </a:schemeClr>
                </a:solidFill>
              </a:rPr>
              <a:t>: </a:t>
            </a:r>
            <a:r>
              <a:rPr lang="en-CA" sz="1200" dirty="0">
                <a:solidFill>
                  <a:schemeClr val="accent6">
                    <a:lumMod val="50000"/>
                  </a:schemeClr>
                </a:solidFill>
                <a:hlinkClick r:id="rId8"/>
              </a:rPr>
              <a:t>www.altamontgroup.ca</a:t>
            </a:r>
            <a:r>
              <a:rPr lang="en-CA" sz="1200" dirty="0">
                <a:solidFill>
                  <a:schemeClr val="accent6">
                    <a:lumMod val="50000"/>
                  </a:schemeClr>
                </a:solidFill>
              </a:rPr>
              <a:t> | </a:t>
            </a:r>
            <a:r>
              <a:rPr lang="en-CA" sz="1200" b="1" dirty="0">
                <a:solidFill>
                  <a:schemeClr val="accent6">
                    <a:lumMod val="50000"/>
                  </a:schemeClr>
                </a:solidFill>
              </a:rPr>
              <a:t>E: </a:t>
            </a:r>
            <a:r>
              <a:rPr lang="en-CA" sz="1200" dirty="0">
                <a:solidFill>
                  <a:schemeClr val="accent6">
                    <a:lumMod val="50000"/>
                  </a:schemeClr>
                </a:solidFill>
                <a:hlinkClick r:id="rId9"/>
              </a:rPr>
              <a:t>info@altamontgroup.ca</a:t>
            </a:r>
            <a:r>
              <a:rPr lang="en-CA" sz="1200" dirty="0">
                <a:solidFill>
                  <a:schemeClr val="accent6">
                    <a:lumMod val="50000"/>
                  </a:schemeClr>
                </a:solidFill>
              </a:rPr>
              <a:t> | </a:t>
            </a:r>
            <a:r>
              <a:rPr lang="en-CA" sz="1200" b="1" dirty="0">
                <a:solidFill>
                  <a:schemeClr val="accent6">
                    <a:lumMod val="50000"/>
                  </a:schemeClr>
                </a:solidFill>
              </a:rPr>
              <a:t>T</a:t>
            </a:r>
            <a:r>
              <a:rPr lang="en-CA" sz="1200" dirty="0">
                <a:solidFill>
                  <a:schemeClr val="accent6">
                    <a:lumMod val="50000"/>
                  </a:schemeClr>
                </a:solidFill>
              </a:rPr>
              <a:t>: + 971 4 439 4261 | M: +971 50 234 1505 | </a:t>
            </a:r>
            <a:r>
              <a:rPr lang="en-CA" sz="1200" b="1" dirty="0">
                <a:solidFill>
                  <a:schemeClr val="accent6">
                    <a:lumMod val="50000"/>
                  </a:schemeClr>
                </a:solidFill>
              </a:rPr>
              <a:t>F: </a:t>
            </a:r>
            <a:r>
              <a:rPr lang="en-CA" sz="1200" dirty="0">
                <a:solidFill>
                  <a:schemeClr val="accent6">
                    <a:lumMod val="50000"/>
                  </a:schemeClr>
                </a:solidFill>
              </a:rPr>
              <a:t>+971 4 4558566 |</a:t>
            </a:r>
            <a:endParaRPr lang="en-US" sz="1400" dirty="0"/>
          </a:p>
        </p:txBody>
      </p:sp>
      <p:pic>
        <p:nvPicPr>
          <p:cNvPr id="1026" name="Picture 2" descr="Image result for shukran calligraphy"/>
          <p:cNvPicPr>
            <a:picLocks noChangeAspect="1" noChangeArrowheads="1"/>
          </p:cNvPicPr>
          <p:nvPr/>
        </p:nvPicPr>
        <p:blipFill>
          <a:blip r:embed="rId10" cstate="email">
            <a:clrChange>
              <a:clrFrom>
                <a:srgbClr val="EEEDE9"/>
              </a:clrFrom>
              <a:clrTo>
                <a:srgbClr val="EEEDE9">
                  <a:alpha val="0"/>
                </a:srgbClr>
              </a:clrTo>
            </a:clrChange>
            <a:extLst>
              <a:ext uri="{28A0092B-C50C-407E-A947-70E740481C1C}">
                <a14:useLocalDpi xmlns:a14="http://schemas.microsoft.com/office/drawing/2010/main"/>
              </a:ext>
            </a:extLst>
          </a:blip>
          <a:srcRect/>
          <a:stretch>
            <a:fillRect/>
          </a:stretch>
        </p:blipFill>
        <p:spPr bwMode="auto">
          <a:xfrm>
            <a:off x="7957499" y="2390491"/>
            <a:ext cx="2501900" cy="191509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10655B33-6955-494D-B762-F2BC6E850B0C}"/>
              </a:ext>
            </a:extLst>
          </p:cNvPr>
          <p:cNvSpPr txBox="1"/>
          <p:nvPr/>
        </p:nvSpPr>
        <p:spPr>
          <a:xfrm>
            <a:off x="1234127" y="671245"/>
            <a:ext cx="9483364" cy="1569660"/>
          </a:xfrm>
          <a:prstGeom prst="rect">
            <a:avLst/>
          </a:prstGeom>
          <a:noFill/>
        </p:spPr>
        <p:txBody>
          <a:bodyPr wrap="square" rtlCol="0">
            <a:spAutoFit/>
          </a:bodyPr>
          <a:lstStyle/>
          <a:p>
            <a:pPr algn="ctr"/>
            <a:r>
              <a:rPr lang="en-US" sz="2400" b="1" dirty="0"/>
              <a:t>Improving the Quality of Learning in India: </a:t>
            </a:r>
          </a:p>
          <a:p>
            <a:pPr algn="ctr"/>
            <a:r>
              <a:rPr lang="en-US" sz="2400" b="1" dirty="0"/>
              <a:t>A Dubai Cares program with Pratham India</a:t>
            </a:r>
          </a:p>
          <a:p>
            <a:pPr algn="ctr"/>
            <a:endParaRPr lang="en-US" sz="2400" b="1" dirty="0"/>
          </a:p>
          <a:p>
            <a:pPr algn="ctr"/>
            <a:r>
              <a:rPr lang="en-US" sz="2400" b="1" dirty="0"/>
              <a:t>FINAL REPORT PRESENTATION</a:t>
            </a:r>
            <a:endParaRPr lang="en-IN" sz="2400" b="1" dirty="0"/>
          </a:p>
        </p:txBody>
      </p:sp>
      <p:pic>
        <p:nvPicPr>
          <p:cNvPr id="17" name="Picture 16">
            <a:extLst>
              <a:ext uri="{FF2B5EF4-FFF2-40B4-BE49-F238E27FC236}">
                <a16:creationId xmlns:a16="http://schemas.microsoft.com/office/drawing/2014/main" id="{212E9A93-84AA-4848-AB4B-F82A7F2158D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991983" y="985983"/>
            <a:ext cx="1192430" cy="1192430"/>
          </a:xfrm>
          <a:prstGeom prst="rect">
            <a:avLst/>
          </a:prstGeom>
        </p:spPr>
      </p:pic>
    </p:spTree>
    <p:extLst>
      <p:ext uri="{BB962C8B-B14F-4D97-AF65-F5344CB8AC3E}">
        <p14:creationId xmlns:p14="http://schemas.microsoft.com/office/powerpoint/2010/main" val="3986239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118114" y="6538912"/>
            <a:ext cx="4114800" cy="365125"/>
          </a:xfrm>
        </p:spPr>
        <p:txBody>
          <a:bodyPr/>
          <a:lstStyle/>
          <a:p>
            <a:r>
              <a:rPr lang="pt-BR" dirty="0"/>
              <a:t>Dubai Cares (Oct 2017)</a:t>
            </a:r>
            <a:endParaRPr lang="en-US" dirty="0"/>
          </a:p>
        </p:txBody>
      </p:sp>
      <p:sp>
        <p:nvSpPr>
          <p:cNvPr id="6" name="TextBox 5"/>
          <p:cNvSpPr txBox="1"/>
          <p:nvPr/>
        </p:nvSpPr>
        <p:spPr>
          <a:xfrm>
            <a:off x="512619" y="549776"/>
            <a:ext cx="9276243" cy="477054"/>
          </a:xfrm>
          <a:prstGeom prst="rect">
            <a:avLst/>
          </a:prstGeom>
          <a:noFill/>
        </p:spPr>
        <p:txBody>
          <a:bodyPr wrap="square" rtlCol="0">
            <a:spAutoFit/>
          </a:bodyPr>
          <a:lstStyle/>
          <a:p>
            <a:r>
              <a:rPr lang="en-US" sz="2500" dirty="0">
                <a:solidFill>
                  <a:srgbClr val="C00000"/>
                </a:solidFill>
                <a:latin typeface="Aharoni" panose="02010803020104030203" pitchFamily="2" charset="-79"/>
                <a:cs typeface="Aharoni" panose="02010803020104030203" pitchFamily="2" charset="-79"/>
              </a:rPr>
              <a:t>Evaluation Overview</a:t>
            </a:r>
            <a:endParaRPr lang="en-US" sz="2400" dirty="0">
              <a:solidFill>
                <a:srgbClr val="C00000"/>
              </a:solidFill>
              <a:latin typeface="Aharoni" panose="02010803020104030203" pitchFamily="2" charset="-79"/>
              <a:cs typeface="Aharoni" panose="02010803020104030203" pitchFamily="2" charset="-79"/>
            </a:endParaRPr>
          </a:p>
        </p:txBody>
      </p:sp>
      <p:sp>
        <p:nvSpPr>
          <p:cNvPr id="11" name="Date Placeholder 10"/>
          <p:cNvSpPr>
            <a:spLocks noGrp="1"/>
          </p:cNvSpPr>
          <p:nvPr>
            <p:ph type="dt" sz="half" idx="10"/>
          </p:nvPr>
        </p:nvSpPr>
        <p:spPr>
          <a:xfrm>
            <a:off x="0" y="6538912"/>
            <a:ext cx="2743200" cy="365125"/>
          </a:xfrm>
        </p:spPr>
        <p:txBody>
          <a:bodyPr/>
          <a:lstStyle/>
          <a:p>
            <a:r>
              <a:rPr lang="en-US" dirty="0"/>
              <a:t>Altamont Group: Final Report Presentation </a:t>
            </a:r>
          </a:p>
        </p:txBody>
      </p:sp>
      <p:sp>
        <p:nvSpPr>
          <p:cNvPr id="22" name="Rectangle 21"/>
          <p:cNvSpPr/>
          <p:nvPr/>
        </p:nvSpPr>
        <p:spPr>
          <a:xfrm>
            <a:off x="0" y="0"/>
            <a:ext cx="12192000" cy="213094"/>
          </a:xfrm>
          <a:prstGeom prst="rect">
            <a:avLst/>
          </a:prstGeom>
          <a:solidFill>
            <a:srgbClr val="6C92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p:cNvSpPr>
            <a:spLocks noGrp="1"/>
          </p:cNvSpPr>
          <p:nvPr>
            <p:ph type="sldNum" sz="quarter" idx="12"/>
          </p:nvPr>
        </p:nvSpPr>
        <p:spPr>
          <a:xfrm>
            <a:off x="9448800" y="6538911"/>
            <a:ext cx="2743200" cy="365125"/>
          </a:xfrm>
        </p:spPr>
        <p:txBody>
          <a:bodyPr/>
          <a:lstStyle/>
          <a:p>
            <a:fld id="{70A20F40-647C-4073-B0CE-DAA032B89257}" type="slidenum">
              <a:rPr lang="en-US" smtClean="0"/>
              <a:pPr/>
              <a:t>5</a:t>
            </a:fld>
            <a:endParaRPr lang="en-US" dirty="0"/>
          </a:p>
        </p:txBody>
      </p:sp>
      <p:graphicFrame>
        <p:nvGraphicFramePr>
          <p:cNvPr id="9" name="Table 8">
            <a:extLst>
              <a:ext uri="{FF2B5EF4-FFF2-40B4-BE49-F238E27FC236}">
                <a16:creationId xmlns:a16="http://schemas.microsoft.com/office/drawing/2014/main" id="{0D7E3437-C4F2-41DC-A362-F103D8D1F462}"/>
              </a:ext>
            </a:extLst>
          </p:cNvPr>
          <p:cNvGraphicFramePr>
            <a:graphicFrameLocks noGrp="1"/>
          </p:cNvGraphicFramePr>
          <p:nvPr>
            <p:extLst>
              <p:ext uri="{D42A27DB-BD31-4B8C-83A1-F6EECF244321}">
                <p14:modId xmlns:p14="http://schemas.microsoft.com/office/powerpoint/2010/main" val="850648578"/>
              </p:ext>
            </p:extLst>
          </p:nvPr>
        </p:nvGraphicFramePr>
        <p:xfrm>
          <a:off x="486745" y="985535"/>
          <a:ext cx="11169083" cy="5663931"/>
        </p:xfrm>
        <a:graphic>
          <a:graphicData uri="http://schemas.openxmlformats.org/drawingml/2006/table">
            <a:tbl>
              <a:tblPr firstRow="1" bandRow="1">
                <a:tableStyleId>{E8B1032C-EA38-4F05-BA0D-38AFFFC7BED3}</a:tableStyleId>
              </a:tblPr>
              <a:tblGrid>
                <a:gridCol w="2310676">
                  <a:extLst>
                    <a:ext uri="{9D8B030D-6E8A-4147-A177-3AD203B41FA5}">
                      <a16:colId xmlns:a16="http://schemas.microsoft.com/office/drawing/2014/main" val="1267156388"/>
                    </a:ext>
                  </a:extLst>
                </a:gridCol>
                <a:gridCol w="8858407">
                  <a:extLst>
                    <a:ext uri="{9D8B030D-6E8A-4147-A177-3AD203B41FA5}">
                      <a16:colId xmlns:a16="http://schemas.microsoft.com/office/drawing/2014/main" val="130852433"/>
                    </a:ext>
                  </a:extLst>
                </a:gridCol>
              </a:tblGrid>
              <a:tr h="531080">
                <a:tc>
                  <a:txBody>
                    <a:bodyPr/>
                    <a:lstStyle/>
                    <a:p>
                      <a:r>
                        <a:rPr lang="en-IN" sz="1800" dirty="0"/>
                        <a:t>Purpose</a:t>
                      </a:r>
                      <a:endParaRPr lang="en-IN" sz="1800" b="1" dirty="0"/>
                    </a:p>
                  </a:txBody>
                  <a:tcPr/>
                </a:tc>
                <a:tc>
                  <a:txBody>
                    <a:bodyPr/>
                    <a:lstStyle/>
                    <a:p>
                      <a:pPr>
                        <a:lnSpc>
                          <a:spcPct val="107000"/>
                        </a:lnSpc>
                        <a:spcAft>
                          <a:spcPts val="0"/>
                        </a:spcAft>
                      </a:pPr>
                      <a:r>
                        <a:rPr lang="en-US" sz="1700" b="0" kern="1200" dirty="0">
                          <a:effectLst/>
                        </a:rPr>
                        <a:t>To assess results of a three-year Dubai Cares program (2013-2016) with Pratham India aimed at ensuring marginalized children in targeted populations can read, write, and do basic math.</a:t>
                      </a:r>
                      <a:endParaRPr lang="en-IN" sz="17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6905670"/>
                  </a:ext>
                </a:extLst>
              </a:tr>
              <a:tr h="1581995">
                <a:tc>
                  <a:txBody>
                    <a:bodyPr/>
                    <a:lstStyle/>
                    <a:p>
                      <a:r>
                        <a:rPr lang="en-IN" sz="1800" b="1" dirty="0"/>
                        <a:t>Evaluation objectives</a:t>
                      </a:r>
                    </a:p>
                  </a:txBody>
                  <a:tcPr/>
                </a:tc>
                <a:tc>
                  <a:txBody>
                    <a:bodyPr/>
                    <a:lstStyle/>
                    <a:p>
                      <a:pPr marL="342900" lvl="0" indent="-342900">
                        <a:buFont typeface="+mj-lt"/>
                        <a:buAutoNum type="arabicPeriod"/>
                      </a:pPr>
                      <a:r>
                        <a:rPr lang="en-US" sz="1700" kern="1200" dirty="0">
                          <a:effectLst/>
                        </a:rPr>
                        <a:t>Provide an independent verification of the program outputs and achieved outcomes against expected results;</a:t>
                      </a:r>
                      <a:endParaRPr lang="en-IN" sz="1700" kern="1200" dirty="0">
                        <a:effectLst/>
                      </a:endParaRPr>
                    </a:p>
                    <a:p>
                      <a:pPr marL="342900" lvl="0" indent="-342900">
                        <a:buFont typeface="+mj-lt"/>
                        <a:buAutoNum type="arabicPeriod"/>
                      </a:pPr>
                      <a:r>
                        <a:rPr lang="en-US" sz="1700" kern="1200" dirty="0">
                          <a:effectLst/>
                        </a:rPr>
                        <a:t>Identify and assess key internal and external factors (positive and negative) that have contributed, affected, or impeded the achievements, and how Pratham has managed these factors; and </a:t>
                      </a:r>
                      <a:endParaRPr lang="en-IN" sz="1700" kern="1200" dirty="0">
                        <a:effectLst/>
                      </a:endParaRPr>
                    </a:p>
                    <a:p>
                      <a:pPr marL="342900" lvl="0" indent="-342900">
                        <a:buFont typeface="+mj-lt"/>
                        <a:buAutoNum type="arabicPeriod"/>
                      </a:pPr>
                      <a:r>
                        <a:rPr lang="en-US" sz="1700" kern="1200" dirty="0">
                          <a:effectLst/>
                        </a:rPr>
                        <a:t>Derive key learnings from the program and make recommendations for improvements</a:t>
                      </a:r>
                      <a:endParaRPr lang="en-IN" sz="1700" b="0" kern="1200" dirty="0">
                        <a:solidFill>
                          <a:schemeClr val="tx1"/>
                        </a:solidFill>
                        <a:effectLst/>
                        <a:latin typeface="+mn-lt"/>
                        <a:ea typeface="+mn-ea"/>
                        <a:cs typeface="+mn-cs"/>
                      </a:endParaRPr>
                    </a:p>
                  </a:txBody>
                  <a:tcPr/>
                </a:tc>
                <a:extLst>
                  <a:ext uri="{0D108BD9-81ED-4DB2-BD59-A6C34878D82A}">
                    <a16:rowId xmlns:a16="http://schemas.microsoft.com/office/drawing/2014/main" val="1596751379"/>
                  </a:ext>
                </a:extLst>
              </a:tr>
              <a:tr h="837527">
                <a:tc>
                  <a:txBody>
                    <a:bodyPr/>
                    <a:lstStyle/>
                    <a:p>
                      <a:r>
                        <a:rPr lang="en-IN" sz="1800" b="1" dirty="0"/>
                        <a:t>Audience &amp; Use</a:t>
                      </a:r>
                    </a:p>
                  </a:txBody>
                  <a:tcPr/>
                </a:tc>
                <a:tc>
                  <a:txBody>
                    <a:bodyPr/>
                    <a:lstStyle/>
                    <a:p>
                      <a:pPr marL="285750" indent="-285750">
                        <a:buFont typeface="Arial" panose="020B0604020202020204" pitchFamily="34" charset="0"/>
                        <a:buChar char="•"/>
                      </a:pPr>
                      <a:r>
                        <a:rPr lang="en-IN" sz="1700" b="1" dirty="0"/>
                        <a:t>Dubai Cares: </a:t>
                      </a:r>
                      <a:r>
                        <a:rPr lang="en-US" sz="1700" kern="1200" dirty="0">
                          <a:effectLst/>
                        </a:rPr>
                        <a:t>Use findings, conclusions, recommendations and lessons learned to make evidence-based decisions on future investments in education interventions</a:t>
                      </a:r>
                    </a:p>
                    <a:p>
                      <a:pPr marL="285750" indent="-285750">
                        <a:buFont typeface="Arial" panose="020B0604020202020204" pitchFamily="34" charset="0"/>
                        <a:buChar char="•"/>
                      </a:pPr>
                      <a:r>
                        <a:rPr lang="en-US" sz="1700" b="1" kern="1200" dirty="0">
                          <a:effectLst/>
                        </a:rPr>
                        <a:t>Pratham management &amp; staff: </a:t>
                      </a:r>
                      <a:r>
                        <a:rPr lang="en-US" sz="1700" kern="1200" dirty="0">
                          <a:effectLst/>
                        </a:rPr>
                        <a:t>Draw on report for organizational learning </a:t>
                      </a:r>
                      <a:endParaRPr lang="en-IN" sz="1700" b="0" dirty="0"/>
                    </a:p>
                  </a:txBody>
                  <a:tcPr/>
                </a:tc>
                <a:extLst>
                  <a:ext uri="{0D108BD9-81ED-4DB2-BD59-A6C34878D82A}">
                    <a16:rowId xmlns:a16="http://schemas.microsoft.com/office/drawing/2014/main" val="182697333"/>
                  </a:ext>
                </a:extLst>
              </a:tr>
              <a:tr h="1333839">
                <a:tc>
                  <a:txBody>
                    <a:bodyPr/>
                    <a:lstStyle/>
                    <a:p>
                      <a:r>
                        <a:rPr lang="en-IN" sz="1800" b="1" dirty="0"/>
                        <a:t>Scope</a:t>
                      </a:r>
                    </a:p>
                  </a:txBody>
                  <a:tcPr/>
                </a:tc>
                <a:tc>
                  <a:txBody>
                    <a:bodyPr/>
                    <a:lstStyle/>
                    <a:p>
                      <a:pPr marL="285750" lvl="0" indent="-285750">
                        <a:buFont typeface="Arial" panose="020B0604020202020204" pitchFamily="34" charset="0"/>
                        <a:buChar char="•"/>
                      </a:pPr>
                      <a:r>
                        <a:rPr lang="en-US" sz="1700" b="1" kern="1200" dirty="0">
                          <a:effectLst/>
                        </a:rPr>
                        <a:t>Read India III campaign </a:t>
                      </a:r>
                      <a:r>
                        <a:rPr lang="en-US" sz="1700" kern="1200" dirty="0">
                          <a:effectLst/>
                        </a:rPr>
                        <a:t>in six states</a:t>
                      </a:r>
                      <a:endParaRPr lang="en-IN" sz="1700" kern="1200" dirty="0">
                        <a:effectLst/>
                      </a:endParaRPr>
                    </a:p>
                    <a:p>
                      <a:pPr marL="285750" lvl="0" indent="-285750">
                        <a:buFont typeface="Arial" panose="020B0604020202020204" pitchFamily="34" charset="0"/>
                        <a:buChar char="•"/>
                      </a:pPr>
                      <a:r>
                        <a:rPr lang="en-US" sz="1700" b="1" kern="1200" dirty="0">
                          <a:effectLst/>
                        </a:rPr>
                        <a:t>Urban Early Childhood Education Program </a:t>
                      </a:r>
                      <a:r>
                        <a:rPr lang="en-US" sz="1700" kern="1200" dirty="0">
                          <a:effectLst/>
                        </a:rPr>
                        <a:t>in twelve cities, including Mumbai, Delhi, and cities in Maharashtra and Gujarat</a:t>
                      </a:r>
                      <a:endParaRPr lang="en-IN" sz="1700" kern="1200" dirty="0">
                        <a:effectLst/>
                      </a:endParaRPr>
                    </a:p>
                    <a:p>
                      <a:pPr marL="285750" lvl="0" indent="-285750">
                        <a:buFont typeface="Arial" panose="020B0604020202020204" pitchFamily="34" charset="0"/>
                        <a:buChar char="•"/>
                      </a:pPr>
                      <a:r>
                        <a:rPr lang="en-US" sz="1700" b="1" kern="1200" dirty="0">
                          <a:effectLst/>
                        </a:rPr>
                        <a:t>Central Resource Group (CRG) </a:t>
                      </a:r>
                      <a:r>
                        <a:rPr lang="en-US" sz="1700" kern="1200" dirty="0">
                          <a:effectLst/>
                        </a:rPr>
                        <a:t>activities</a:t>
                      </a:r>
                      <a:endParaRPr lang="en-IN" sz="1700" b="0" kern="1200" dirty="0">
                        <a:solidFill>
                          <a:schemeClr val="tx1"/>
                        </a:solidFill>
                        <a:effectLst/>
                        <a:latin typeface="+mn-lt"/>
                        <a:ea typeface="+mn-ea"/>
                        <a:cs typeface="+mn-cs"/>
                      </a:endParaRPr>
                    </a:p>
                  </a:txBody>
                  <a:tcPr/>
                </a:tc>
                <a:extLst>
                  <a:ext uri="{0D108BD9-81ED-4DB2-BD59-A6C34878D82A}">
                    <a16:rowId xmlns:a16="http://schemas.microsoft.com/office/drawing/2014/main" val="1947216276"/>
                  </a:ext>
                </a:extLst>
              </a:tr>
              <a:tr h="589371">
                <a:tc>
                  <a:txBody>
                    <a:bodyPr/>
                    <a:lstStyle/>
                    <a:p>
                      <a:r>
                        <a:rPr lang="en-IN" sz="1800" b="1" dirty="0"/>
                        <a:t>Program Budget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700" b="1" kern="1200" dirty="0">
                          <a:effectLst/>
                        </a:rPr>
                        <a:t>Total </a:t>
                      </a:r>
                      <a:r>
                        <a:rPr lang="en-US" sz="1700" b="1" kern="1200" dirty="0">
                          <a:effectLst/>
                        </a:rPr>
                        <a:t>USD 5,345,678 </a:t>
                      </a:r>
                      <a:r>
                        <a:rPr lang="en-US" sz="1700" kern="1200" dirty="0">
                          <a:effectLst/>
                        </a:rPr>
                        <a:t>(including original DC grant and an additional USD 850,000 from Al Ansari Exchange from 2014-16)</a:t>
                      </a:r>
                      <a:endParaRPr lang="en-IN" sz="1700" b="0" kern="1200" dirty="0">
                        <a:solidFill>
                          <a:schemeClr val="tx1"/>
                        </a:solidFill>
                        <a:effectLst/>
                        <a:latin typeface="+mn-lt"/>
                        <a:ea typeface="+mn-ea"/>
                        <a:cs typeface="+mn-cs"/>
                      </a:endParaRPr>
                    </a:p>
                  </a:txBody>
                  <a:tcPr/>
                </a:tc>
                <a:extLst>
                  <a:ext uri="{0D108BD9-81ED-4DB2-BD59-A6C34878D82A}">
                    <a16:rowId xmlns:a16="http://schemas.microsoft.com/office/drawing/2014/main" val="1718250309"/>
                  </a:ext>
                </a:extLst>
              </a:tr>
              <a:tr h="651410">
                <a:tc>
                  <a:txBody>
                    <a:bodyPr/>
                    <a:lstStyle/>
                    <a:p>
                      <a:r>
                        <a:rPr lang="en-IN" sz="1800" b="1" dirty="0"/>
                        <a:t>Evaluation Methodology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700" kern="1200" dirty="0">
                          <a:effectLst/>
                        </a:rPr>
                        <a:t>Mixed methods – quantitative (desk review) and qualitative (field visits) </a:t>
                      </a:r>
                      <a:endParaRPr lang="en-IN" sz="1700" b="0" kern="1200" dirty="0">
                        <a:solidFill>
                          <a:schemeClr val="tx1"/>
                        </a:solidFill>
                        <a:effectLst/>
                        <a:latin typeface="+mn-lt"/>
                        <a:ea typeface="+mn-ea"/>
                        <a:cs typeface="+mn-cs"/>
                      </a:endParaRPr>
                    </a:p>
                  </a:txBody>
                  <a:tcPr/>
                </a:tc>
                <a:extLst>
                  <a:ext uri="{0D108BD9-81ED-4DB2-BD59-A6C34878D82A}">
                    <a16:rowId xmlns:a16="http://schemas.microsoft.com/office/drawing/2014/main" val="3755889121"/>
                  </a:ext>
                </a:extLst>
              </a:tr>
            </a:tbl>
          </a:graphicData>
        </a:graphic>
      </p:graphicFrame>
    </p:spTree>
    <p:extLst>
      <p:ext uri="{BB962C8B-B14F-4D97-AF65-F5344CB8AC3E}">
        <p14:creationId xmlns:p14="http://schemas.microsoft.com/office/powerpoint/2010/main" val="58663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04839" y="1176901"/>
            <a:ext cx="4524067" cy="5152896"/>
          </a:xfrm>
          <a:prstGeom prst="rect">
            <a:avLst/>
          </a:prstGeom>
        </p:spPr>
      </p:pic>
      <p:sp>
        <p:nvSpPr>
          <p:cNvPr id="4" name="Footer Placeholder 3"/>
          <p:cNvSpPr>
            <a:spLocks noGrp="1"/>
          </p:cNvSpPr>
          <p:nvPr>
            <p:ph type="ftr" sz="quarter" idx="11"/>
          </p:nvPr>
        </p:nvSpPr>
        <p:spPr>
          <a:xfrm>
            <a:off x="4038600" y="6342702"/>
            <a:ext cx="4114800" cy="365125"/>
          </a:xfrm>
        </p:spPr>
        <p:txBody>
          <a:bodyPr/>
          <a:lstStyle/>
          <a:p>
            <a:r>
              <a:rPr lang="pt-BR" dirty="0"/>
              <a:t>Dubai Cares (Oct 2017)</a:t>
            </a:r>
            <a:endParaRPr lang="en-US" dirty="0"/>
          </a:p>
        </p:txBody>
      </p:sp>
      <p:sp>
        <p:nvSpPr>
          <p:cNvPr id="6" name="TextBox 5"/>
          <p:cNvSpPr txBox="1"/>
          <p:nvPr/>
        </p:nvSpPr>
        <p:spPr>
          <a:xfrm>
            <a:off x="512619" y="549776"/>
            <a:ext cx="9276243" cy="477054"/>
          </a:xfrm>
          <a:prstGeom prst="rect">
            <a:avLst/>
          </a:prstGeom>
          <a:noFill/>
        </p:spPr>
        <p:txBody>
          <a:bodyPr wrap="square" rtlCol="0">
            <a:spAutoFit/>
          </a:bodyPr>
          <a:lstStyle/>
          <a:p>
            <a:r>
              <a:rPr lang="en-US" sz="2500" dirty="0">
                <a:solidFill>
                  <a:srgbClr val="C00000"/>
                </a:solidFill>
                <a:latin typeface="Aharoni" panose="02010803020104030203" pitchFamily="2" charset="-79"/>
                <a:cs typeface="Aharoni" panose="02010803020104030203" pitchFamily="2" charset="-79"/>
              </a:rPr>
              <a:t>Evaluation Methodology </a:t>
            </a:r>
            <a:endParaRPr lang="en-US" sz="2400" dirty="0">
              <a:solidFill>
                <a:srgbClr val="C00000"/>
              </a:solidFill>
              <a:latin typeface="Aharoni" panose="02010803020104030203" pitchFamily="2" charset="-79"/>
              <a:cs typeface="Aharoni" panose="02010803020104030203" pitchFamily="2" charset="-79"/>
            </a:endParaRPr>
          </a:p>
        </p:txBody>
      </p:sp>
      <p:sp>
        <p:nvSpPr>
          <p:cNvPr id="11" name="Date Placeholder 10"/>
          <p:cNvSpPr>
            <a:spLocks noGrp="1"/>
          </p:cNvSpPr>
          <p:nvPr>
            <p:ph type="dt" sz="half" idx="10"/>
          </p:nvPr>
        </p:nvSpPr>
        <p:spPr/>
        <p:txBody>
          <a:bodyPr/>
          <a:lstStyle/>
          <a:p>
            <a:r>
              <a:rPr lang="en-US" dirty="0"/>
              <a:t>Altamont Group: Final Report Presentation</a:t>
            </a:r>
          </a:p>
        </p:txBody>
      </p:sp>
      <p:sp>
        <p:nvSpPr>
          <p:cNvPr id="22" name="Rectangle 21"/>
          <p:cNvSpPr/>
          <p:nvPr/>
        </p:nvSpPr>
        <p:spPr>
          <a:xfrm>
            <a:off x="0" y="0"/>
            <a:ext cx="12192000" cy="213094"/>
          </a:xfrm>
          <a:prstGeom prst="rect">
            <a:avLst/>
          </a:prstGeom>
          <a:solidFill>
            <a:srgbClr val="6C92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3" name="Diagram 22"/>
          <p:cNvGraphicFramePr/>
          <p:nvPr>
            <p:extLst/>
          </p:nvPr>
        </p:nvGraphicFramePr>
        <p:xfrm>
          <a:off x="9788862" y="250487"/>
          <a:ext cx="2384945" cy="17462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p:cNvSpPr>
            <a:spLocks noGrp="1"/>
          </p:cNvSpPr>
          <p:nvPr>
            <p:ph type="sldNum" sz="quarter" idx="12"/>
          </p:nvPr>
        </p:nvSpPr>
        <p:spPr/>
        <p:txBody>
          <a:bodyPr/>
          <a:lstStyle/>
          <a:p>
            <a:fld id="{70A20F40-647C-4073-B0CE-DAA032B89257}" type="slidenum">
              <a:rPr lang="en-US" smtClean="0"/>
              <a:pPr/>
              <a:t>6</a:t>
            </a:fld>
            <a:endParaRPr lang="en-US" dirty="0"/>
          </a:p>
        </p:txBody>
      </p:sp>
      <p:sp>
        <p:nvSpPr>
          <p:cNvPr id="3" name="TextBox 2">
            <a:extLst>
              <a:ext uri="{FF2B5EF4-FFF2-40B4-BE49-F238E27FC236}">
                <a16:creationId xmlns:a16="http://schemas.microsoft.com/office/drawing/2014/main" id="{72C34ED9-8CE3-42CD-99E5-298B91F1DAB9}"/>
              </a:ext>
            </a:extLst>
          </p:cNvPr>
          <p:cNvSpPr txBox="1"/>
          <p:nvPr/>
        </p:nvSpPr>
        <p:spPr>
          <a:xfrm>
            <a:off x="512619" y="1123620"/>
            <a:ext cx="5764196" cy="4062651"/>
          </a:xfrm>
          <a:prstGeom prst="rect">
            <a:avLst/>
          </a:prstGeom>
          <a:noFill/>
        </p:spPr>
        <p:txBody>
          <a:bodyPr wrap="square" rtlCol="0">
            <a:spAutoFit/>
          </a:bodyPr>
          <a:lstStyle/>
          <a:p>
            <a:endParaRPr lang="en-IN" sz="2000" dirty="0"/>
          </a:p>
          <a:p>
            <a:pPr marL="342900" indent="-342900">
              <a:buFont typeface="Arial" panose="020B0604020202020204" pitchFamily="34" charset="0"/>
              <a:buChar char="•"/>
            </a:pPr>
            <a:r>
              <a:rPr lang="en-IN" sz="2000" b="1" dirty="0"/>
              <a:t>Desk review </a:t>
            </a:r>
            <a:r>
              <a:rPr lang="en-IN" sz="2000" dirty="0"/>
              <a:t>of over 48 program documents and reports</a:t>
            </a:r>
          </a:p>
          <a:p>
            <a:endParaRPr lang="en-IN" sz="2000" dirty="0"/>
          </a:p>
          <a:p>
            <a:pPr marL="342900" indent="-342900">
              <a:buFont typeface="Arial" panose="020B0604020202020204" pitchFamily="34" charset="0"/>
              <a:buChar char="•"/>
            </a:pPr>
            <a:r>
              <a:rPr lang="en-IN" sz="2000" b="1" dirty="0"/>
              <a:t>Field visits </a:t>
            </a:r>
            <a:r>
              <a:rPr lang="en-IN" sz="2000" dirty="0"/>
              <a:t>to </a:t>
            </a:r>
            <a:r>
              <a:rPr lang="en-IN" sz="2000" b="1" dirty="0">
                <a:solidFill>
                  <a:schemeClr val="accent6">
                    <a:lumMod val="75000"/>
                  </a:schemeClr>
                </a:solidFill>
              </a:rPr>
              <a:t>23 program sites </a:t>
            </a:r>
            <a:r>
              <a:rPr lang="en-IN" sz="2000" dirty="0"/>
              <a:t>in </a:t>
            </a:r>
            <a:r>
              <a:rPr lang="en-IN" sz="2000" b="1" dirty="0">
                <a:solidFill>
                  <a:schemeClr val="accent6">
                    <a:lumMod val="75000"/>
                  </a:schemeClr>
                </a:solidFill>
              </a:rPr>
              <a:t>six states </a:t>
            </a:r>
            <a:r>
              <a:rPr lang="en-IN" sz="2000" dirty="0"/>
              <a:t>from </a:t>
            </a:r>
            <a:r>
              <a:rPr lang="en-IN" sz="2000" b="1" dirty="0">
                <a:solidFill>
                  <a:schemeClr val="accent6">
                    <a:lumMod val="75000"/>
                  </a:schemeClr>
                </a:solidFill>
              </a:rPr>
              <a:t>30 July 2017 – 13 August 2017 </a:t>
            </a:r>
            <a:r>
              <a:rPr lang="en-IN" sz="2000" dirty="0"/>
              <a:t>to:</a:t>
            </a:r>
            <a:endParaRPr lang="en-IN" sz="2000" b="1" dirty="0"/>
          </a:p>
          <a:p>
            <a:pPr marL="800100" lvl="1" indent="-342900">
              <a:buFont typeface="Courier New" panose="02070309020205020404" pitchFamily="49" charset="0"/>
              <a:buChar char="o"/>
            </a:pPr>
            <a:r>
              <a:rPr lang="en-IN" sz="2000" dirty="0"/>
              <a:t>Understand realities on-the-ground</a:t>
            </a:r>
          </a:p>
          <a:p>
            <a:pPr marL="800100" lvl="1" indent="-342900">
              <a:buFont typeface="Courier New" panose="02070309020205020404" pitchFamily="49" charset="0"/>
              <a:buChar char="o"/>
            </a:pPr>
            <a:r>
              <a:rPr lang="en-IN" sz="2000" dirty="0"/>
              <a:t>Interview program stakeholders and beneficiaries</a:t>
            </a:r>
          </a:p>
          <a:p>
            <a:pPr marL="800100" lvl="1" indent="-342900">
              <a:buFont typeface="Courier New" panose="02070309020205020404" pitchFamily="49" charset="0"/>
              <a:buChar char="o"/>
            </a:pPr>
            <a:r>
              <a:rPr lang="en-IN" sz="2000" dirty="0"/>
              <a:t>Observe differences between states</a:t>
            </a:r>
          </a:p>
          <a:p>
            <a:pPr marL="800100" lvl="1" indent="-342900">
              <a:buFont typeface="Courier New" panose="02070309020205020404" pitchFamily="49" charset="0"/>
              <a:buChar char="o"/>
            </a:pPr>
            <a:r>
              <a:rPr lang="en-IN" sz="2000" dirty="0"/>
              <a:t>Verify records from DC-funded program period</a:t>
            </a:r>
          </a:p>
          <a:p>
            <a:r>
              <a:rPr lang="en-IN" dirty="0"/>
              <a:t> </a:t>
            </a:r>
          </a:p>
        </p:txBody>
      </p:sp>
      <p:sp>
        <p:nvSpPr>
          <p:cNvPr id="8" name="Oval 7">
            <a:extLst>
              <a:ext uri="{FF2B5EF4-FFF2-40B4-BE49-F238E27FC236}">
                <a16:creationId xmlns:a16="http://schemas.microsoft.com/office/drawing/2014/main" id="{CB8FFF5B-87E3-4330-88FC-354283029582}"/>
              </a:ext>
            </a:extLst>
          </p:cNvPr>
          <p:cNvSpPr/>
          <p:nvPr/>
        </p:nvSpPr>
        <p:spPr>
          <a:xfrm>
            <a:off x="7158062" y="2360474"/>
            <a:ext cx="874776" cy="5486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F121AA9C-BD56-4B55-A800-AA6A11367AC9}"/>
              </a:ext>
            </a:extLst>
          </p:cNvPr>
          <p:cNvSpPr/>
          <p:nvPr/>
        </p:nvSpPr>
        <p:spPr>
          <a:xfrm>
            <a:off x="6260010" y="3149518"/>
            <a:ext cx="968355" cy="6038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049B5079-4885-48D7-9931-03A00567191A}"/>
              </a:ext>
            </a:extLst>
          </p:cNvPr>
          <p:cNvSpPr/>
          <p:nvPr/>
        </p:nvSpPr>
        <p:spPr>
          <a:xfrm>
            <a:off x="7729201" y="2642884"/>
            <a:ext cx="1099434" cy="5703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E6E6C5A3-9B9C-4B39-B671-E32ACB0960BE}"/>
              </a:ext>
            </a:extLst>
          </p:cNvPr>
          <p:cNvSpPr/>
          <p:nvPr/>
        </p:nvSpPr>
        <p:spPr>
          <a:xfrm>
            <a:off x="6526639" y="3942982"/>
            <a:ext cx="981066" cy="5486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80D7134F-C65F-45DB-BC61-0EC431849EAB}"/>
              </a:ext>
            </a:extLst>
          </p:cNvPr>
          <p:cNvSpPr/>
          <p:nvPr/>
        </p:nvSpPr>
        <p:spPr>
          <a:xfrm>
            <a:off x="7401415" y="4238991"/>
            <a:ext cx="941622" cy="5486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0ED1E06-7D3C-4583-B803-47041F2D9310}"/>
              </a:ext>
            </a:extLst>
          </p:cNvPr>
          <p:cNvSpPr txBox="1"/>
          <p:nvPr/>
        </p:nvSpPr>
        <p:spPr>
          <a:xfrm>
            <a:off x="6526639" y="4094192"/>
            <a:ext cx="1081638" cy="246221"/>
          </a:xfrm>
          <a:prstGeom prst="rect">
            <a:avLst/>
          </a:prstGeom>
          <a:noFill/>
        </p:spPr>
        <p:txBody>
          <a:bodyPr wrap="square" rtlCol="0">
            <a:spAutoFit/>
          </a:bodyPr>
          <a:lstStyle/>
          <a:p>
            <a:pPr marL="120650" indent="-120650">
              <a:buSzPct val="200000"/>
              <a:buFont typeface="Arial" panose="020B0604020202020204" pitchFamily="34" charset="0"/>
              <a:buChar char="•"/>
            </a:pPr>
            <a:r>
              <a:rPr lang="en-US" sz="1000" dirty="0"/>
              <a:t>Maharashtra</a:t>
            </a:r>
          </a:p>
        </p:txBody>
      </p:sp>
      <p:sp>
        <p:nvSpPr>
          <p:cNvPr id="18" name="Oval 17">
            <a:extLst>
              <a:ext uri="{FF2B5EF4-FFF2-40B4-BE49-F238E27FC236}">
                <a16:creationId xmlns:a16="http://schemas.microsoft.com/office/drawing/2014/main" id="{C14C0094-1DA4-42DF-A16C-9874EFE5B9EF}"/>
              </a:ext>
            </a:extLst>
          </p:cNvPr>
          <p:cNvSpPr/>
          <p:nvPr/>
        </p:nvSpPr>
        <p:spPr>
          <a:xfrm>
            <a:off x="8792376" y="3267559"/>
            <a:ext cx="941622" cy="5486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896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038600" y="6342702"/>
            <a:ext cx="4114800" cy="365125"/>
          </a:xfrm>
        </p:spPr>
        <p:txBody>
          <a:bodyPr/>
          <a:lstStyle/>
          <a:p>
            <a:r>
              <a:rPr lang="pt-BR" dirty="0"/>
              <a:t>Dubai Cares (Oct 2017)</a:t>
            </a:r>
            <a:endParaRPr lang="en-US" dirty="0"/>
          </a:p>
        </p:txBody>
      </p:sp>
      <p:sp>
        <p:nvSpPr>
          <p:cNvPr id="6" name="TextBox 5"/>
          <p:cNvSpPr txBox="1"/>
          <p:nvPr/>
        </p:nvSpPr>
        <p:spPr>
          <a:xfrm>
            <a:off x="512619" y="512096"/>
            <a:ext cx="9276243" cy="477054"/>
          </a:xfrm>
          <a:prstGeom prst="rect">
            <a:avLst/>
          </a:prstGeom>
          <a:noFill/>
        </p:spPr>
        <p:txBody>
          <a:bodyPr wrap="square" rtlCol="0">
            <a:spAutoFit/>
          </a:bodyPr>
          <a:lstStyle/>
          <a:p>
            <a:r>
              <a:rPr lang="en-US" sz="2500" dirty="0">
                <a:solidFill>
                  <a:srgbClr val="C00000"/>
                </a:solidFill>
                <a:latin typeface="Aharoni" panose="02010803020104030203" pitchFamily="2" charset="-79"/>
                <a:cs typeface="Aharoni" panose="02010803020104030203" pitchFamily="2" charset="-79"/>
              </a:rPr>
              <a:t>Stakeholders Interviewed </a:t>
            </a:r>
            <a:endParaRPr lang="en-US" sz="2400" dirty="0">
              <a:solidFill>
                <a:srgbClr val="C00000"/>
              </a:solidFill>
              <a:latin typeface="Aharoni" panose="02010803020104030203" pitchFamily="2" charset="-79"/>
              <a:cs typeface="Aharoni" panose="02010803020104030203" pitchFamily="2" charset="-79"/>
            </a:endParaRPr>
          </a:p>
        </p:txBody>
      </p:sp>
      <p:sp>
        <p:nvSpPr>
          <p:cNvPr id="11" name="Date Placeholder 10"/>
          <p:cNvSpPr>
            <a:spLocks noGrp="1"/>
          </p:cNvSpPr>
          <p:nvPr>
            <p:ph type="dt" sz="half" idx="10"/>
          </p:nvPr>
        </p:nvSpPr>
        <p:spPr/>
        <p:txBody>
          <a:bodyPr/>
          <a:lstStyle/>
          <a:p>
            <a:r>
              <a:rPr lang="en-US" dirty="0"/>
              <a:t>Altamont Group: Final Report Presentation </a:t>
            </a:r>
          </a:p>
        </p:txBody>
      </p:sp>
      <p:sp>
        <p:nvSpPr>
          <p:cNvPr id="22" name="Rectangle 21"/>
          <p:cNvSpPr/>
          <p:nvPr/>
        </p:nvSpPr>
        <p:spPr>
          <a:xfrm>
            <a:off x="0" y="0"/>
            <a:ext cx="12192000" cy="213094"/>
          </a:xfrm>
          <a:prstGeom prst="rect">
            <a:avLst/>
          </a:prstGeom>
          <a:solidFill>
            <a:srgbClr val="6C92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3" name="Diagram 22"/>
          <p:cNvGraphicFramePr/>
          <p:nvPr>
            <p:extLst>
              <p:ext uri="{D42A27DB-BD31-4B8C-83A1-F6EECF244321}">
                <p14:modId xmlns:p14="http://schemas.microsoft.com/office/powerpoint/2010/main" val="3207465040"/>
              </p:ext>
            </p:extLst>
          </p:nvPr>
        </p:nvGraphicFramePr>
        <p:xfrm>
          <a:off x="9788862" y="250487"/>
          <a:ext cx="2384945" cy="1746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70A20F40-647C-4073-B0CE-DAA032B89257}" type="slidenum">
              <a:rPr lang="en-US" smtClean="0"/>
              <a:pPr/>
              <a:t>7</a:t>
            </a:fld>
            <a:endParaRPr lang="en-US" dirty="0"/>
          </a:p>
        </p:txBody>
      </p:sp>
      <p:pic>
        <p:nvPicPr>
          <p:cNvPr id="7" name="Picture 6">
            <a:extLst>
              <a:ext uri="{FF2B5EF4-FFF2-40B4-BE49-F238E27FC236}">
                <a16:creationId xmlns:a16="http://schemas.microsoft.com/office/drawing/2014/main" id="{267F6CE4-19D1-40BA-93C9-890C892854F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725" y="1288153"/>
            <a:ext cx="12074611" cy="3444486"/>
          </a:xfrm>
          <a:prstGeom prst="rect">
            <a:avLst/>
          </a:prstGeom>
        </p:spPr>
      </p:pic>
    </p:spTree>
    <p:extLst>
      <p:ext uri="{BB962C8B-B14F-4D97-AF65-F5344CB8AC3E}">
        <p14:creationId xmlns:p14="http://schemas.microsoft.com/office/powerpoint/2010/main" val="374082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038600" y="6342702"/>
            <a:ext cx="4114800" cy="365125"/>
          </a:xfrm>
        </p:spPr>
        <p:txBody>
          <a:bodyPr/>
          <a:lstStyle/>
          <a:p>
            <a:r>
              <a:rPr lang="pt-BR" dirty="0"/>
              <a:t>Dubai Cares (Oct 2017)</a:t>
            </a:r>
            <a:endParaRPr lang="en-US" dirty="0"/>
          </a:p>
        </p:txBody>
      </p:sp>
      <p:sp>
        <p:nvSpPr>
          <p:cNvPr id="6" name="TextBox 5"/>
          <p:cNvSpPr txBox="1"/>
          <p:nvPr/>
        </p:nvSpPr>
        <p:spPr>
          <a:xfrm>
            <a:off x="512619" y="512096"/>
            <a:ext cx="9276243" cy="477054"/>
          </a:xfrm>
          <a:prstGeom prst="rect">
            <a:avLst/>
          </a:prstGeom>
          <a:noFill/>
        </p:spPr>
        <p:txBody>
          <a:bodyPr wrap="square" rtlCol="0">
            <a:spAutoFit/>
          </a:bodyPr>
          <a:lstStyle/>
          <a:p>
            <a:r>
              <a:rPr lang="en-US" sz="2500" dirty="0">
                <a:solidFill>
                  <a:srgbClr val="C00000"/>
                </a:solidFill>
                <a:latin typeface="Aharoni" panose="02010803020104030203" pitchFamily="2" charset="-79"/>
                <a:cs typeface="Aharoni" panose="02010803020104030203" pitchFamily="2" charset="-79"/>
              </a:rPr>
              <a:t>Program Description  </a:t>
            </a:r>
            <a:endParaRPr lang="en-US" sz="2400" dirty="0">
              <a:solidFill>
                <a:srgbClr val="C00000"/>
              </a:solidFill>
              <a:latin typeface="Aharoni" panose="02010803020104030203" pitchFamily="2" charset="-79"/>
              <a:cs typeface="Aharoni" panose="02010803020104030203" pitchFamily="2" charset="-79"/>
            </a:endParaRPr>
          </a:p>
        </p:txBody>
      </p:sp>
      <p:sp>
        <p:nvSpPr>
          <p:cNvPr id="11" name="Date Placeholder 10"/>
          <p:cNvSpPr>
            <a:spLocks noGrp="1"/>
          </p:cNvSpPr>
          <p:nvPr>
            <p:ph type="dt" sz="half" idx="10"/>
          </p:nvPr>
        </p:nvSpPr>
        <p:spPr/>
        <p:txBody>
          <a:bodyPr/>
          <a:lstStyle/>
          <a:p>
            <a:r>
              <a:rPr lang="en-US" dirty="0"/>
              <a:t>Altamont Group: Final Report Presentation </a:t>
            </a:r>
          </a:p>
        </p:txBody>
      </p:sp>
      <p:sp>
        <p:nvSpPr>
          <p:cNvPr id="22" name="Rectangle 21"/>
          <p:cNvSpPr/>
          <p:nvPr/>
        </p:nvSpPr>
        <p:spPr>
          <a:xfrm>
            <a:off x="0" y="0"/>
            <a:ext cx="12192000" cy="213094"/>
          </a:xfrm>
          <a:prstGeom prst="rect">
            <a:avLst/>
          </a:prstGeom>
          <a:solidFill>
            <a:srgbClr val="6C92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3" name="Diagram 22"/>
          <p:cNvGraphicFramePr/>
          <p:nvPr>
            <p:extLst/>
          </p:nvPr>
        </p:nvGraphicFramePr>
        <p:xfrm>
          <a:off x="9788862" y="250487"/>
          <a:ext cx="2384945" cy="1746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70A20F40-647C-4073-B0CE-DAA032B89257}" type="slidenum">
              <a:rPr lang="en-US" smtClean="0"/>
              <a:pPr/>
              <a:t>8</a:t>
            </a:fld>
            <a:endParaRPr lang="en-US" dirty="0"/>
          </a:p>
        </p:txBody>
      </p:sp>
      <p:sp>
        <p:nvSpPr>
          <p:cNvPr id="3" name="Rectangle 2">
            <a:extLst>
              <a:ext uri="{FF2B5EF4-FFF2-40B4-BE49-F238E27FC236}">
                <a16:creationId xmlns:a16="http://schemas.microsoft.com/office/drawing/2014/main" id="{3275DCAC-5F3B-4790-A8F5-5F866C286666}"/>
              </a:ext>
            </a:extLst>
          </p:cNvPr>
          <p:cNvSpPr/>
          <p:nvPr/>
        </p:nvSpPr>
        <p:spPr>
          <a:xfrm>
            <a:off x="512619" y="1200729"/>
            <a:ext cx="11003878" cy="4708981"/>
          </a:xfrm>
          <a:prstGeom prst="rect">
            <a:avLst/>
          </a:prstGeom>
        </p:spPr>
        <p:txBody>
          <a:bodyPr wrap="square">
            <a:spAutoFit/>
          </a:bodyPr>
          <a:lstStyle/>
          <a:p>
            <a:pPr marL="342900" lvl="0" indent="-342900" algn="just">
              <a:spcAft>
                <a:spcPts val="0"/>
              </a:spcAft>
              <a:buFont typeface="+mj-lt"/>
              <a:buAutoNum type="arabicPeriod"/>
            </a:pPr>
            <a:r>
              <a:rPr lang="en-IN" sz="2000" b="1" dirty="0">
                <a:solidFill>
                  <a:schemeClr val="accent6">
                    <a:lumMod val="75000"/>
                  </a:schemeClr>
                </a:solidFill>
              </a:rPr>
              <a:t>Literacy and Numeracy: </a:t>
            </a:r>
            <a:r>
              <a:rPr lang="en-US" sz="2000" dirty="0">
                <a:latin typeface="Calibri" panose="020F0502020204030204" pitchFamily="34" charset="0"/>
                <a:ea typeface="Calibri" panose="020F0502020204030204" pitchFamily="34" charset="0"/>
                <a:cs typeface="Arial" panose="020B0604020202020204" pitchFamily="34" charset="0"/>
              </a:rPr>
              <a:t>Through the</a:t>
            </a:r>
            <a:r>
              <a:rPr lang="en-US" sz="2000" b="1" dirty="0">
                <a:latin typeface="Calibri" panose="020F0502020204030204" pitchFamily="34" charset="0"/>
                <a:ea typeface="Calibri" panose="020F0502020204030204" pitchFamily="34" charset="0"/>
                <a:cs typeface="Arial" panose="020B0604020202020204" pitchFamily="34" charset="0"/>
              </a:rPr>
              <a:t> Read India III campaign</a:t>
            </a:r>
            <a:r>
              <a:rPr lang="en-US" sz="2000" dirty="0">
                <a:latin typeface="Calibri" panose="020F0502020204030204" pitchFamily="34" charset="0"/>
                <a:ea typeface="Calibri" panose="020F0502020204030204" pitchFamily="34" charset="0"/>
                <a:cs typeface="Arial" panose="020B0604020202020204" pitchFamily="34" charset="0"/>
              </a:rPr>
              <a:t>, funded by Dubai Cares in six states, Pratham improved the</a:t>
            </a:r>
            <a:r>
              <a:rPr lang="en-US" sz="2000" b="1" dirty="0">
                <a:latin typeface="Calibri" panose="020F0502020204030204" pitchFamily="34" charset="0"/>
                <a:ea typeface="Calibri" panose="020F0502020204030204" pitchFamily="34" charset="0"/>
                <a:cs typeface="Arial" panose="020B060402020202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language and math learning levels of children in rural government schools through intensive Learning Camps, working where possible in partnership with the local government. Through Read India, Pratham reached </a:t>
            </a:r>
            <a:r>
              <a:rPr lang="en-US" sz="2000" u="sng" dirty="0">
                <a:latin typeface="Calibri" panose="020F0502020204030204" pitchFamily="34" charset="0"/>
                <a:ea typeface="Calibri" panose="020F0502020204030204" pitchFamily="34" charset="0"/>
                <a:cs typeface="Calibri" panose="020F0502020204030204" pitchFamily="34" charset="0"/>
              </a:rPr>
              <a:t>nearly half a million children between 2013-16</a:t>
            </a:r>
            <a:r>
              <a:rPr lang="en-US" sz="2000" dirty="0">
                <a:latin typeface="Calibri" panose="020F0502020204030204" pitchFamily="34" charset="0"/>
                <a:ea typeface="Calibri" panose="020F0502020204030204" pitchFamily="34" charset="0"/>
                <a:cs typeface="Calibri" panose="020F0502020204030204" pitchFamily="34" charset="0"/>
              </a:rPr>
              <a:t>; o</a:t>
            </a:r>
            <a:r>
              <a:rPr lang="en-IN" sz="2000" dirty="0" err="1">
                <a:latin typeface="Calibri" panose="020F0502020204030204" pitchFamily="34" charset="0"/>
                <a:ea typeface="Calibri" panose="020F0502020204030204" pitchFamily="34" charset="0"/>
                <a:cs typeface="Calibri" panose="020F0502020204030204" pitchFamily="34" charset="0"/>
              </a:rPr>
              <a:t>verall</a:t>
            </a:r>
            <a:r>
              <a:rPr lang="en-IN" sz="2000" dirty="0">
                <a:latin typeface="Calibri" panose="020F0502020204030204" pitchFamily="34" charset="0"/>
                <a:ea typeface="Calibri" panose="020F0502020204030204" pitchFamily="34" charset="0"/>
                <a:cs typeface="Calibri" panose="020F0502020204030204" pitchFamily="34" charset="0"/>
              </a:rPr>
              <a:t> learning gains for these children included a 53% increase in those who could read at a standard 2 level. </a:t>
            </a:r>
          </a:p>
          <a:p>
            <a:pPr marL="342900" lvl="0" indent="-342900" algn="just">
              <a:spcAft>
                <a:spcPts val="0"/>
              </a:spcAft>
              <a:buFont typeface="+mj-lt"/>
              <a:buAutoNum type="arabicPeriod"/>
            </a:pPr>
            <a:endParaRPr lang="en-IN"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spcAft>
                <a:spcPts val="0"/>
              </a:spcAft>
              <a:buFont typeface="+mj-lt"/>
              <a:buAutoNum type="arabicPeriod"/>
            </a:pPr>
            <a:r>
              <a:rPr lang="en-IN" sz="2000" b="1" dirty="0">
                <a:solidFill>
                  <a:schemeClr val="accent6">
                    <a:lumMod val="75000"/>
                  </a:schemeClr>
                </a:solidFill>
              </a:rPr>
              <a:t>School Readiness: </a:t>
            </a:r>
            <a:r>
              <a:rPr lang="en-US" sz="2000" dirty="0">
                <a:latin typeface="Calibri" panose="020F0502020204030204" pitchFamily="34" charset="0"/>
                <a:ea typeface="Calibri" panose="020F0502020204030204" pitchFamily="34" charset="0"/>
                <a:cs typeface="Calibri" panose="020F0502020204030204" pitchFamily="34" charset="0"/>
              </a:rPr>
              <a:t>To foster school readiness in preschool-aged children and improve literacy and numeracy in early grades, with Dubai Cares’ support, Pratham implemented its </a:t>
            </a:r>
            <a:r>
              <a:rPr lang="en-US" sz="2000" b="1" dirty="0">
                <a:latin typeface="Calibri" panose="020F0502020204030204" pitchFamily="34" charset="0"/>
                <a:ea typeface="Calibri" panose="020F0502020204030204" pitchFamily="34" charset="0"/>
                <a:cs typeface="Calibri" panose="020F0502020204030204" pitchFamily="34" charset="0"/>
              </a:rPr>
              <a:t>Urban Early Childhood Education Program</a:t>
            </a:r>
            <a:r>
              <a:rPr lang="en-US" sz="2000" dirty="0">
                <a:latin typeface="Calibri" panose="020F0502020204030204" pitchFamily="34" charset="0"/>
                <a:ea typeface="Calibri" panose="020F0502020204030204" pitchFamily="34" charset="0"/>
                <a:cs typeface="Calibri" panose="020F0502020204030204" pitchFamily="34" charset="0"/>
              </a:rPr>
              <a:t> in twelve cities, including Mumbai, Delhi, and cities in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Maharashtra and Gujarat. In the three grant years, Pratham </a:t>
            </a:r>
            <a:r>
              <a:rPr lang="en-US" sz="2000" u="sng" dirty="0">
                <a:solidFill>
                  <a:srgbClr val="000000"/>
                </a:solidFill>
                <a:latin typeface="Calibri" panose="020F0502020204030204" pitchFamily="34" charset="0"/>
                <a:ea typeface="Calibri" panose="020F0502020204030204" pitchFamily="34" charset="0"/>
                <a:cs typeface="Calibri" panose="020F0502020204030204" pitchFamily="34" charset="0"/>
              </a:rPr>
              <a:t>impacted 109,775 young children through its urban programs.</a:t>
            </a:r>
          </a:p>
          <a:p>
            <a:pPr marL="342900" lvl="0" indent="-342900" algn="just">
              <a:spcAft>
                <a:spcPts val="0"/>
              </a:spcAft>
              <a:buFont typeface="+mj-lt"/>
              <a:buAutoNum type="arabicPeriod"/>
            </a:pPr>
            <a:endParaRPr lang="en-IN" sz="2000" dirty="0">
              <a:solidFill>
                <a:srgbClr val="000000"/>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a:spcAft>
                <a:spcPts val="0"/>
              </a:spcAft>
              <a:buFont typeface="+mj-lt"/>
              <a:buAutoNum type="arabicPeriod"/>
            </a:pPr>
            <a:r>
              <a:rPr lang="en-IN" sz="2000" b="1" dirty="0">
                <a:solidFill>
                  <a:schemeClr val="accent6">
                    <a:lumMod val="75000"/>
                  </a:schemeClr>
                </a:solidFill>
              </a:rPr>
              <a:t>Capacity &amp; Resource Development: </a:t>
            </a:r>
            <a:r>
              <a:rPr lang="en-US" sz="2000" dirty="0">
                <a:latin typeface="Calibri" panose="020F0502020204030204" pitchFamily="34" charset="0"/>
                <a:ea typeface="Calibri" panose="020F0502020204030204" pitchFamily="34" charset="0"/>
                <a:cs typeface="Calibri" panose="020F0502020204030204" pitchFamily="34" charset="0"/>
              </a:rPr>
              <a:t>Activities of the </a:t>
            </a:r>
            <a:r>
              <a:rPr lang="en-US" sz="2000" b="1" dirty="0">
                <a:latin typeface="Calibri" panose="020F0502020204030204" pitchFamily="34" charset="0"/>
                <a:ea typeface="Calibri" panose="020F0502020204030204" pitchFamily="34" charset="0"/>
                <a:cs typeface="Calibri" panose="020F0502020204030204" pitchFamily="34" charset="0"/>
              </a:rPr>
              <a:t>Central Resource Group (CRG) </a:t>
            </a:r>
            <a:r>
              <a:rPr lang="en-US" sz="2000" dirty="0">
                <a:latin typeface="Calibri" panose="020F0502020204030204" pitchFamily="34" charset="0"/>
                <a:ea typeface="Calibri" panose="020F0502020204030204" pitchFamily="34" charset="0"/>
                <a:cs typeface="Calibri" panose="020F0502020204030204" pitchFamily="34" charset="0"/>
              </a:rPr>
              <a:t>included the development of teaching and learning content, conduct of research and development, training of Pratham staff and government school teachers, and engagement in advocacy activities. </a:t>
            </a:r>
            <a:endParaRPr lang="en-IN" sz="20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1294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038600" y="6342702"/>
            <a:ext cx="4114800" cy="365125"/>
          </a:xfrm>
        </p:spPr>
        <p:txBody>
          <a:bodyPr/>
          <a:lstStyle/>
          <a:p>
            <a:r>
              <a:rPr lang="pt-BR" dirty="0"/>
              <a:t>Dubai Cares (Sept 2017)</a:t>
            </a:r>
            <a:endParaRPr lang="en-US" dirty="0"/>
          </a:p>
        </p:txBody>
      </p:sp>
      <p:sp>
        <p:nvSpPr>
          <p:cNvPr id="6" name="TextBox 5"/>
          <p:cNvSpPr txBox="1"/>
          <p:nvPr/>
        </p:nvSpPr>
        <p:spPr>
          <a:xfrm>
            <a:off x="512619" y="549776"/>
            <a:ext cx="9276243" cy="477054"/>
          </a:xfrm>
          <a:prstGeom prst="rect">
            <a:avLst/>
          </a:prstGeom>
          <a:noFill/>
        </p:spPr>
        <p:txBody>
          <a:bodyPr wrap="square" rtlCol="0">
            <a:spAutoFit/>
          </a:bodyPr>
          <a:lstStyle/>
          <a:p>
            <a:r>
              <a:rPr lang="en-US" sz="2500" dirty="0">
                <a:solidFill>
                  <a:srgbClr val="C00000"/>
                </a:solidFill>
                <a:latin typeface="Aharoni" panose="02010803020104030203" pitchFamily="2" charset="-79"/>
                <a:cs typeface="Aharoni" panose="02010803020104030203" pitchFamily="2" charset="-79"/>
              </a:rPr>
              <a:t>Program Reach  </a:t>
            </a:r>
            <a:endParaRPr lang="en-US" sz="2400" dirty="0">
              <a:solidFill>
                <a:srgbClr val="C00000"/>
              </a:solidFill>
              <a:latin typeface="Aharoni" panose="02010803020104030203" pitchFamily="2" charset="-79"/>
              <a:cs typeface="Aharoni" panose="02010803020104030203" pitchFamily="2" charset="-79"/>
            </a:endParaRPr>
          </a:p>
        </p:txBody>
      </p:sp>
      <p:sp>
        <p:nvSpPr>
          <p:cNvPr id="11" name="Date Placeholder 10"/>
          <p:cNvSpPr>
            <a:spLocks noGrp="1"/>
          </p:cNvSpPr>
          <p:nvPr>
            <p:ph type="dt" sz="half" idx="10"/>
          </p:nvPr>
        </p:nvSpPr>
        <p:spPr/>
        <p:txBody>
          <a:bodyPr/>
          <a:lstStyle/>
          <a:p>
            <a:r>
              <a:rPr lang="en-US" dirty="0"/>
              <a:t>Altamont Group: Draft Report  Presentation </a:t>
            </a:r>
          </a:p>
        </p:txBody>
      </p:sp>
      <p:sp>
        <p:nvSpPr>
          <p:cNvPr id="22" name="Rectangle 21"/>
          <p:cNvSpPr/>
          <p:nvPr/>
        </p:nvSpPr>
        <p:spPr>
          <a:xfrm>
            <a:off x="0" y="0"/>
            <a:ext cx="12192000" cy="213094"/>
          </a:xfrm>
          <a:prstGeom prst="rect">
            <a:avLst/>
          </a:prstGeom>
          <a:solidFill>
            <a:srgbClr val="6C92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p:cNvSpPr>
            <a:spLocks noGrp="1"/>
          </p:cNvSpPr>
          <p:nvPr>
            <p:ph type="sldNum" sz="quarter" idx="12"/>
          </p:nvPr>
        </p:nvSpPr>
        <p:spPr/>
        <p:txBody>
          <a:bodyPr/>
          <a:lstStyle/>
          <a:p>
            <a:fld id="{70A20F40-647C-4073-B0CE-DAA032B89257}" type="slidenum">
              <a:rPr lang="en-US" smtClean="0"/>
              <a:pPr/>
              <a:t>9</a:t>
            </a:fld>
            <a:endParaRPr lang="en-US" dirty="0"/>
          </a:p>
        </p:txBody>
      </p:sp>
      <p:graphicFrame>
        <p:nvGraphicFramePr>
          <p:cNvPr id="3" name="Table 2">
            <a:extLst>
              <a:ext uri="{FF2B5EF4-FFF2-40B4-BE49-F238E27FC236}">
                <a16:creationId xmlns:a16="http://schemas.microsoft.com/office/drawing/2014/main" id="{AA744D32-9A69-4F27-AAA8-B1BECD0DF21A}"/>
              </a:ext>
            </a:extLst>
          </p:cNvPr>
          <p:cNvGraphicFramePr>
            <a:graphicFrameLocks noGrp="1"/>
          </p:cNvGraphicFramePr>
          <p:nvPr>
            <p:extLst>
              <p:ext uri="{D42A27DB-BD31-4B8C-83A1-F6EECF244321}">
                <p14:modId xmlns:p14="http://schemas.microsoft.com/office/powerpoint/2010/main" val="2127445374"/>
              </p:ext>
            </p:extLst>
          </p:nvPr>
        </p:nvGraphicFramePr>
        <p:xfrm>
          <a:off x="477906" y="1290927"/>
          <a:ext cx="11236188" cy="3960294"/>
        </p:xfrm>
        <a:graphic>
          <a:graphicData uri="http://schemas.openxmlformats.org/drawingml/2006/table">
            <a:tbl>
              <a:tblPr>
                <a:tableStyleId>{93296810-A885-4BE3-A3E7-6D5BEEA58F35}</a:tableStyleId>
              </a:tblPr>
              <a:tblGrid>
                <a:gridCol w="1562205">
                  <a:extLst>
                    <a:ext uri="{9D8B030D-6E8A-4147-A177-3AD203B41FA5}">
                      <a16:colId xmlns:a16="http://schemas.microsoft.com/office/drawing/2014/main" val="2522368773"/>
                    </a:ext>
                  </a:extLst>
                </a:gridCol>
                <a:gridCol w="1114226">
                  <a:extLst>
                    <a:ext uri="{9D8B030D-6E8A-4147-A177-3AD203B41FA5}">
                      <a16:colId xmlns:a16="http://schemas.microsoft.com/office/drawing/2014/main" val="1413964566"/>
                    </a:ext>
                  </a:extLst>
                </a:gridCol>
                <a:gridCol w="1205599">
                  <a:extLst>
                    <a:ext uri="{9D8B030D-6E8A-4147-A177-3AD203B41FA5}">
                      <a16:colId xmlns:a16="http://schemas.microsoft.com/office/drawing/2014/main" val="1953660497"/>
                    </a:ext>
                  </a:extLst>
                </a:gridCol>
                <a:gridCol w="1012704">
                  <a:extLst>
                    <a:ext uri="{9D8B030D-6E8A-4147-A177-3AD203B41FA5}">
                      <a16:colId xmlns:a16="http://schemas.microsoft.com/office/drawing/2014/main" val="3744269586"/>
                    </a:ext>
                  </a:extLst>
                </a:gridCol>
                <a:gridCol w="1012704">
                  <a:extLst>
                    <a:ext uri="{9D8B030D-6E8A-4147-A177-3AD203B41FA5}">
                      <a16:colId xmlns:a16="http://schemas.microsoft.com/office/drawing/2014/main" val="3408482935"/>
                    </a:ext>
                  </a:extLst>
                </a:gridCol>
                <a:gridCol w="1048871">
                  <a:extLst>
                    <a:ext uri="{9D8B030D-6E8A-4147-A177-3AD203B41FA5}">
                      <a16:colId xmlns:a16="http://schemas.microsoft.com/office/drawing/2014/main" val="1300697462"/>
                    </a:ext>
                  </a:extLst>
                </a:gridCol>
                <a:gridCol w="1181488">
                  <a:extLst>
                    <a:ext uri="{9D8B030D-6E8A-4147-A177-3AD203B41FA5}">
                      <a16:colId xmlns:a16="http://schemas.microsoft.com/office/drawing/2014/main" val="1550812934"/>
                    </a:ext>
                  </a:extLst>
                </a:gridCol>
                <a:gridCol w="1181488">
                  <a:extLst>
                    <a:ext uri="{9D8B030D-6E8A-4147-A177-3AD203B41FA5}">
                      <a16:colId xmlns:a16="http://schemas.microsoft.com/office/drawing/2014/main" val="3014383164"/>
                    </a:ext>
                  </a:extLst>
                </a:gridCol>
                <a:gridCol w="1133263">
                  <a:extLst>
                    <a:ext uri="{9D8B030D-6E8A-4147-A177-3AD203B41FA5}">
                      <a16:colId xmlns:a16="http://schemas.microsoft.com/office/drawing/2014/main" val="1763692004"/>
                    </a:ext>
                  </a:extLst>
                </a:gridCol>
                <a:gridCol w="783640">
                  <a:extLst>
                    <a:ext uri="{9D8B030D-6E8A-4147-A177-3AD203B41FA5}">
                      <a16:colId xmlns:a16="http://schemas.microsoft.com/office/drawing/2014/main" val="4020118311"/>
                    </a:ext>
                  </a:extLst>
                </a:gridCol>
              </a:tblGrid>
              <a:tr h="234066">
                <a:tc gridSpan="10">
                  <a:txBody>
                    <a:bodyPr/>
                    <a:lstStyle/>
                    <a:p>
                      <a:pPr algn="ctr" fontAlgn="b"/>
                      <a:r>
                        <a:rPr lang="en-IN" sz="2400" b="1" u="none" strike="noStrike" dirty="0">
                          <a:effectLst/>
                        </a:rPr>
                        <a:t>Programs funded by Dubai Cares (2013-2016)</a:t>
                      </a:r>
                      <a:endParaRPr lang="en-IN" sz="2400" b="1" i="0" u="none" strike="noStrike" dirty="0">
                        <a:solidFill>
                          <a:srgbClr val="000000"/>
                        </a:solidFill>
                        <a:effectLst/>
                        <a:latin typeface="Aharoni" panose="02010803020104030203"/>
                      </a:endParaRPr>
                    </a:p>
                  </a:txBody>
                  <a:tcPr marL="5734" marR="5734" marT="5734" marB="0" anchor="b"/>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538021583"/>
                  </a:ext>
                </a:extLst>
              </a:tr>
              <a:tr h="234066">
                <a:tc rowSpan="2">
                  <a:txBody>
                    <a:bodyPr/>
                    <a:lstStyle/>
                    <a:p>
                      <a:pPr algn="ctr" fontAlgn="ctr"/>
                      <a:r>
                        <a:rPr lang="en-IN" sz="1800" b="1" u="none" strike="noStrike" dirty="0">
                          <a:effectLst/>
                        </a:rPr>
                        <a:t>Program</a:t>
                      </a:r>
                      <a:endParaRPr lang="en-IN" sz="1800" b="1" i="0" u="none" strike="noStrike" dirty="0">
                        <a:solidFill>
                          <a:srgbClr val="000000"/>
                        </a:solidFill>
                        <a:effectLst/>
                        <a:latin typeface="Aharoni" panose="02010803020104030203"/>
                      </a:endParaRPr>
                    </a:p>
                  </a:txBody>
                  <a:tcPr marL="5734" marR="5734" marT="5734" marB="0" anchor="ctr"/>
                </a:tc>
                <a:tc rowSpan="2">
                  <a:txBody>
                    <a:bodyPr/>
                    <a:lstStyle/>
                    <a:p>
                      <a:pPr algn="ctr" fontAlgn="ctr"/>
                      <a:r>
                        <a:rPr lang="en-IN" sz="1800" b="1" u="none" strike="noStrike" dirty="0">
                          <a:effectLst/>
                        </a:rPr>
                        <a:t>Sites</a:t>
                      </a:r>
                      <a:endParaRPr lang="en-IN" sz="1800" b="1" i="0" u="none" strike="noStrike" dirty="0">
                        <a:solidFill>
                          <a:srgbClr val="000000"/>
                        </a:solidFill>
                        <a:effectLst/>
                        <a:latin typeface="Aharoni" panose="02010803020104030203"/>
                      </a:endParaRPr>
                    </a:p>
                  </a:txBody>
                  <a:tcPr marL="5734" marR="5734" marT="5734" marB="0" anchor="ctr"/>
                </a:tc>
                <a:tc rowSpan="2">
                  <a:txBody>
                    <a:bodyPr/>
                    <a:lstStyle/>
                    <a:p>
                      <a:pPr algn="ctr" fontAlgn="ctr"/>
                      <a:r>
                        <a:rPr lang="en-IN" sz="1800" b="1" u="none" strike="noStrike" dirty="0">
                          <a:effectLst/>
                        </a:rPr>
                        <a:t>Target Grades</a:t>
                      </a:r>
                      <a:endParaRPr lang="en-IN" sz="1800" b="1" i="0" u="none" strike="noStrike" dirty="0">
                        <a:solidFill>
                          <a:srgbClr val="000000"/>
                        </a:solidFill>
                        <a:effectLst/>
                        <a:latin typeface="Aharoni" panose="02010803020104030203"/>
                      </a:endParaRPr>
                    </a:p>
                  </a:txBody>
                  <a:tcPr marL="5734" marR="5734" marT="5734" marB="0" anchor="ctr"/>
                </a:tc>
                <a:tc gridSpan="3">
                  <a:txBody>
                    <a:bodyPr/>
                    <a:lstStyle/>
                    <a:p>
                      <a:pPr algn="ctr" fontAlgn="b"/>
                      <a:r>
                        <a:rPr lang="en-IN" sz="1800" b="1" u="none" strike="noStrike" dirty="0">
                          <a:effectLst/>
                        </a:rPr>
                        <a:t>Projected Enrolment</a:t>
                      </a:r>
                      <a:endParaRPr lang="en-IN" sz="1800" b="1" i="0" u="none" strike="noStrike" dirty="0">
                        <a:solidFill>
                          <a:srgbClr val="000000"/>
                        </a:solidFill>
                        <a:effectLst/>
                        <a:latin typeface="Aharoni" panose="02010803020104030203"/>
                      </a:endParaRPr>
                    </a:p>
                  </a:txBody>
                  <a:tcPr marL="5734" marR="5734" marT="5734" marB="0" anchor="b"/>
                </a:tc>
                <a:tc hMerge="1">
                  <a:txBody>
                    <a:bodyPr/>
                    <a:lstStyle/>
                    <a:p>
                      <a:endParaRPr lang="en-IN"/>
                    </a:p>
                  </a:txBody>
                  <a:tcPr/>
                </a:tc>
                <a:tc hMerge="1">
                  <a:txBody>
                    <a:bodyPr/>
                    <a:lstStyle/>
                    <a:p>
                      <a:endParaRPr lang="en-IN"/>
                    </a:p>
                  </a:txBody>
                  <a:tcPr/>
                </a:tc>
                <a:tc gridSpan="3">
                  <a:txBody>
                    <a:bodyPr/>
                    <a:lstStyle/>
                    <a:p>
                      <a:pPr algn="ctr" fontAlgn="b"/>
                      <a:r>
                        <a:rPr lang="en-IN" sz="1800" b="1" u="none" strike="noStrike" dirty="0">
                          <a:effectLst/>
                        </a:rPr>
                        <a:t>Actual Enrolment</a:t>
                      </a:r>
                      <a:endParaRPr lang="en-IN" sz="1800" b="1" i="0" u="none" strike="noStrike" dirty="0">
                        <a:solidFill>
                          <a:srgbClr val="000000"/>
                        </a:solidFill>
                        <a:effectLst/>
                        <a:latin typeface="Aharoni" panose="02010803020104030203"/>
                      </a:endParaRPr>
                    </a:p>
                  </a:txBody>
                  <a:tcPr marL="5734" marR="5734" marT="5734" marB="0" anchor="b"/>
                </a:tc>
                <a:tc hMerge="1">
                  <a:txBody>
                    <a:bodyPr/>
                    <a:lstStyle/>
                    <a:p>
                      <a:endParaRPr lang="en-IN"/>
                    </a:p>
                  </a:txBody>
                  <a:tcPr/>
                </a:tc>
                <a:tc hMerge="1">
                  <a:txBody>
                    <a:bodyPr/>
                    <a:lstStyle/>
                    <a:p>
                      <a:endParaRPr lang="en-IN"/>
                    </a:p>
                  </a:txBody>
                  <a:tcPr/>
                </a:tc>
                <a:tc rowSpan="2">
                  <a:txBody>
                    <a:bodyPr/>
                    <a:lstStyle/>
                    <a:p>
                      <a:pPr algn="ctr" fontAlgn="ctr"/>
                      <a:r>
                        <a:rPr lang="en-IN" sz="1800" b="1" u="none" strike="noStrike" dirty="0">
                          <a:effectLst/>
                        </a:rPr>
                        <a:t>Total Reach</a:t>
                      </a:r>
                      <a:endParaRPr lang="en-IN" sz="1800" b="1" i="0" u="none" strike="noStrike" dirty="0">
                        <a:solidFill>
                          <a:srgbClr val="000000"/>
                        </a:solidFill>
                        <a:effectLst/>
                        <a:latin typeface="Aharoni" panose="02010803020104030203"/>
                      </a:endParaRPr>
                    </a:p>
                  </a:txBody>
                  <a:tcPr marL="5734" marR="5734" marT="5734" marB="0" anchor="ctr"/>
                </a:tc>
                <a:extLst>
                  <a:ext uri="{0D108BD9-81ED-4DB2-BD59-A6C34878D82A}">
                    <a16:rowId xmlns:a16="http://schemas.microsoft.com/office/drawing/2014/main" val="55594364"/>
                  </a:ext>
                </a:extLst>
              </a:tr>
              <a:tr h="396881">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fontAlgn="ctr"/>
                      <a:r>
                        <a:rPr lang="en-IN" sz="1200" b="1" u="none" strike="noStrike" dirty="0">
                          <a:effectLst/>
                        </a:rPr>
                        <a:t>Year 1: </a:t>
                      </a:r>
                    </a:p>
                    <a:p>
                      <a:pPr algn="ctr" fontAlgn="ctr"/>
                      <a:r>
                        <a:rPr lang="en-IN" sz="1200" b="1" u="none" strike="noStrike" dirty="0">
                          <a:effectLst/>
                        </a:rPr>
                        <a:t>2013-14</a:t>
                      </a:r>
                      <a:endParaRPr lang="en-IN" sz="1200" b="1" i="0" u="none" strike="noStrike" dirty="0">
                        <a:solidFill>
                          <a:srgbClr val="000000"/>
                        </a:solidFill>
                        <a:effectLst/>
                        <a:latin typeface="Aharoni" panose="02010803020104030203"/>
                      </a:endParaRPr>
                    </a:p>
                  </a:txBody>
                  <a:tcPr marL="5734" marR="5734" marT="5734" marB="0" anchor="ctr"/>
                </a:tc>
                <a:tc>
                  <a:txBody>
                    <a:bodyPr/>
                    <a:lstStyle/>
                    <a:p>
                      <a:pPr algn="ctr" fontAlgn="ctr"/>
                      <a:r>
                        <a:rPr lang="en-IN" sz="1200" b="1" u="none" strike="noStrike" dirty="0">
                          <a:effectLst/>
                        </a:rPr>
                        <a:t>Year 2: </a:t>
                      </a:r>
                    </a:p>
                    <a:p>
                      <a:pPr algn="ctr" fontAlgn="ctr"/>
                      <a:r>
                        <a:rPr lang="en-IN" sz="1200" b="1" u="none" strike="noStrike" dirty="0">
                          <a:effectLst/>
                        </a:rPr>
                        <a:t>2014-15</a:t>
                      </a:r>
                      <a:endParaRPr lang="en-IN" sz="1200" b="1" i="0" u="none" strike="noStrike" dirty="0">
                        <a:solidFill>
                          <a:srgbClr val="000000"/>
                        </a:solidFill>
                        <a:effectLst/>
                        <a:latin typeface="Aharoni" panose="02010803020104030203"/>
                      </a:endParaRPr>
                    </a:p>
                  </a:txBody>
                  <a:tcPr marL="5734" marR="5734" marT="5734" marB="0" anchor="ctr"/>
                </a:tc>
                <a:tc>
                  <a:txBody>
                    <a:bodyPr/>
                    <a:lstStyle/>
                    <a:p>
                      <a:pPr algn="ctr" fontAlgn="ctr"/>
                      <a:r>
                        <a:rPr lang="en-IN" sz="1200" b="1" u="none" strike="noStrike" dirty="0">
                          <a:effectLst/>
                        </a:rPr>
                        <a:t>Year 3: </a:t>
                      </a:r>
                    </a:p>
                    <a:p>
                      <a:pPr algn="ctr" fontAlgn="ctr"/>
                      <a:r>
                        <a:rPr lang="en-IN" sz="1200" b="1" u="none" strike="noStrike" dirty="0">
                          <a:effectLst/>
                        </a:rPr>
                        <a:t>2015-16</a:t>
                      </a:r>
                      <a:endParaRPr lang="en-IN" sz="1200" b="1" i="0" u="none" strike="noStrike" dirty="0">
                        <a:solidFill>
                          <a:srgbClr val="000000"/>
                        </a:solidFill>
                        <a:effectLst/>
                        <a:latin typeface="Aharoni" panose="02010803020104030203"/>
                      </a:endParaRPr>
                    </a:p>
                  </a:txBody>
                  <a:tcPr marL="5734" marR="5734" marT="5734" marB="0" anchor="ctr"/>
                </a:tc>
                <a:tc>
                  <a:txBody>
                    <a:bodyPr/>
                    <a:lstStyle/>
                    <a:p>
                      <a:pPr algn="ctr" fontAlgn="ctr"/>
                      <a:r>
                        <a:rPr lang="en-IN" sz="1200" b="1" u="none" strike="noStrike" dirty="0">
                          <a:effectLst/>
                        </a:rPr>
                        <a:t>Year 1: </a:t>
                      </a:r>
                    </a:p>
                    <a:p>
                      <a:pPr algn="ctr" fontAlgn="ctr"/>
                      <a:r>
                        <a:rPr lang="en-IN" sz="1200" b="1" u="none" strike="noStrike" dirty="0">
                          <a:effectLst/>
                        </a:rPr>
                        <a:t>2013-14*</a:t>
                      </a:r>
                      <a:endParaRPr lang="en-IN" sz="1200" b="1" i="0" u="none" strike="noStrike" dirty="0">
                        <a:solidFill>
                          <a:srgbClr val="000000"/>
                        </a:solidFill>
                        <a:effectLst/>
                        <a:latin typeface="Aharoni" panose="02010803020104030203"/>
                      </a:endParaRPr>
                    </a:p>
                  </a:txBody>
                  <a:tcPr marL="5734" marR="5734" marT="5734" marB="0" anchor="ctr"/>
                </a:tc>
                <a:tc>
                  <a:txBody>
                    <a:bodyPr/>
                    <a:lstStyle/>
                    <a:p>
                      <a:pPr algn="ctr" fontAlgn="ctr"/>
                      <a:r>
                        <a:rPr lang="en-IN" sz="1200" b="1" u="none" strike="noStrike" dirty="0">
                          <a:effectLst/>
                        </a:rPr>
                        <a:t>Year 2: </a:t>
                      </a:r>
                    </a:p>
                    <a:p>
                      <a:pPr algn="ctr" fontAlgn="ctr"/>
                      <a:r>
                        <a:rPr lang="en-IN" sz="1200" b="1" u="none" strike="noStrike" dirty="0">
                          <a:effectLst/>
                        </a:rPr>
                        <a:t>2014-15**</a:t>
                      </a:r>
                      <a:endParaRPr lang="en-IN" sz="1200" b="1" i="0" u="none" strike="noStrike" dirty="0">
                        <a:solidFill>
                          <a:srgbClr val="000000"/>
                        </a:solidFill>
                        <a:effectLst/>
                        <a:latin typeface="Aharoni" panose="02010803020104030203"/>
                      </a:endParaRPr>
                    </a:p>
                  </a:txBody>
                  <a:tcPr marL="5734" marR="5734" marT="5734" marB="0" anchor="ctr"/>
                </a:tc>
                <a:tc>
                  <a:txBody>
                    <a:bodyPr/>
                    <a:lstStyle/>
                    <a:p>
                      <a:pPr algn="ctr" fontAlgn="ctr"/>
                      <a:r>
                        <a:rPr lang="en-IN" sz="1200" b="1" u="none" strike="noStrike" dirty="0">
                          <a:effectLst/>
                        </a:rPr>
                        <a:t>Year 3: </a:t>
                      </a:r>
                    </a:p>
                    <a:p>
                      <a:pPr algn="ctr" fontAlgn="ctr"/>
                      <a:r>
                        <a:rPr lang="en-IN" sz="1200" b="1" u="none" strike="noStrike" dirty="0">
                          <a:effectLst/>
                        </a:rPr>
                        <a:t>2015-16***</a:t>
                      </a:r>
                      <a:endParaRPr lang="en-IN" sz="1200" b="1" i="0" u="none" strike="noStrike" dirty="0">
                        <a:solidFill>
                          <a:srgbClr val="000000"/>
                        </a:solidFill>
                        <a:effectLst/>
                        <a:latin typeface="Aharoni" panose="02010803020104030203"/>
                      </a:endParaRPr>
                    </a:p>
                  </a:txBody>
                  <a:tcPr marL="5734" marR="5734" marT="5734" marB="0" anchor="ctr"/>
                </a:tc>
                <a:tc vMerge="1">
                  <a:txBody>
                    <a:bodyPr/>
                    <a:lstStyle/>
                    <a:p>
                      <a:endParaRPr lang="en-IN"/>
                    </a:p>
                  </a:txBody>
                  <a:tcPr/>
                </a:tc>
                <a:extLst>
                  <a:ext uri="{0D108BD9-81ED-4DB2-BD59-A6C34878D82A}">
                    <a16:rowId xmlns:a16="http://schemas.microsoft.com/office/drawing/2014/main" val="14873728"/>
                  </a:ext>
                </a:extLst>
              </a:tr>
              <a:tr h="462007">
                <a:tc>
                  <a:txBody>
                    <a:bodyPr/>
                    <a:lstStyle/>
                    <a:p>
                      <a:pPr algn="ctr" fontAlgn="ctr"/>
                      <a:r>
                        <a:rPr lang="en-IN" sz="1600" b="1" u="none" strike="noStrike" dirty="0">
                          <a:effectLst/>
                        </a:rPr>
                        <a:t>Read India</a:t>
                      </a:r>
                      <a:endParaRPr lang="en-IN" sz="1600" b="1" i="0" u="none" strike="noStrike" dirty="0">
                        <a:solidFill>
                          <a:srgbClr val="000000"/>
                        </a:solidFill>
                        <a:effectLst/>
                        <a:latin typeface="Aharoni" panose="02010803020104030203"/>
                      </a:endParaRPr>
                    </a:p>
                  </a:txBody>
                  <a:tcPr marL="5734" marR="5734" marT="5734" marB="0" anchor="ctr"/>
                </a:tc>
                <a:tc>
                  <a:txBody>
                    <a:bodyPr/>
                    <a:lstStyle/>
                    <a:p>
                      <a:pPr algn="ctr" fontAlgn="ctr"/>
                      <a:r>
                        <a:rPr lang="en-IN" sz="1400" u="none" strike="noStrike" dirty="0">
                          <a:effectLst/>
                        </a:rPr>
                        <a:t>DEL, MH, UP, WB, OD, GJ</a:t>
                      </a:r>
                      <a:endParaRPr lang="en-IN" sz="1400" b="0" i="0" u="none" strike="noStrike" dirty="0">
                        <a:solidFill>
                          <a:srgbClr val="000000"/>
                        </a:solidFill>
                        <a:effectLst/>
                        <a:latin typeface="Aharoni" panose="02010803020104030203"/>
                      </a:endParaRPr>
                    </a:p>
                  </a:txBody>
                  <a:tcPr marL="5734" marR="5734" marT="5734" marB="0" anchor="ctr"/>
                </a:tc>
                <a:tc>
                  <a:txBody>
                    <a:bodyPr/>
                    <a:lstStyle/>
                    <a:p>
                      <a:pPr algn="ctr" fontAlgn="ctr"/>
                      <a:r>
                        <a:rPr lang="en-IN" sz="1400" u="none" strike="noStrike">
                          <a:effectLst/>
                        </a:rPr>
                        <a:t>3 to 5 (Year 1)</a:t>
                      </a:r>
                      <a:br>
                        <a:rPr lang="en-IN" sz="1400" u="none" strike="noStrike">
                          <a:effectLst/>
                        </a:rPr>
                      </a:br>
                      <a:r>
                        <a:rPr lang="en-IN" sz="1400" u="none" strike="noStrike">
                          <a:effectLst/>
                        </a:rPr>
                        <a:t>1 to 5 (Year 2-3)</a:t>
                      </a:r>
                      <a:endParaRPr lang="en-IN" sz="1400" b="0" i="0" u="none" strike="noStrike">
                        <a:solidFill>
                          <a:srgbClr val="000000"/>
                        </a:solidFill>
                        <a:effectLst/>
                        <a:latin typeface="Aharoni" panose="02010803020104030203"/>
                      </a:endParaRPr>
                    </a:p>
                  </a:txBody>
                  <a:tcPr marL="5734" marR="5734" marT="5734" marB="0" anchor="ctr"/>
                </a:tc>
                <a:tc>
                  <a:txBody>
                    <a:bodyPr/>
                    <a:lstStyle/>
                    <a:p>
                      <a:pPr algn="ctr" fontAlgn="ctr"/>
                      <a:r>
                        <a:rPr lang="en-IN" sz="1600" u="none" strike="noStrike">
                          <a:effectLst/>
                        </a:rPr>
                        <a:t>1,39,050</a:t>
                      </a:r>
                      <a:endParaRPr lang="en-IN" sz="1600" b="0" i="0" u="none" strike="noStrike">
                        <a:solidFill>
                          <a:srgbClr val="000000"/>
                        </a:solidFill>
                        <a:effectLst/>
                        <a:latin typeface="Aharoni" panose="02010803020104030203"/>
                      </a:endParaRPr>
                    </a:p>
                  </a:txBody>
                  <a:tcPr marL="5734" marR="5734" marT="5734" marB="0" anchor="ctr"/>
                </a:tc>
                <a:tc>
                  <a:txBody>
                    <a:bodyPr/>
                    <a:lstStyle/>
                    <a:p>
                      <a:pPr algn="ctr" fontAlgn="ctr"/>
                      <a:r>
                        <a:rPr lang="en-IN" sz="1600" u="none" strike="noStrike" dirty="0">
                          <a:effectLst/>
                        </a:rPr>
                        <a:t>1,39,050</a:t>
                      </a:r>
                      <a:endParaRPr lang="en-IN" sz="1600" b="0" i="0" u="none" strike="noStrike" dirty="0">
                        <a:solidFill>
                          <a:srgbClr val="000000"/>
                        </a:solidFill>
                        <a:effectLst/>
                        <a:latin typeface="Aharoni" panose="02010803020104030203"/>
                      </a:endParaRPr>
                    </a:p>
                  </a:txBody>
                  <a:tcPr marL="5734" marR="5734" marT="5734" marB="0" anchor="ctr"/>
                </a:tc>
                <a:tc>
                  <a:txBody>
                    <a:bodyPr/>
                    <a:lstStyle/>
                    <a:p>
                      <a:pPr algn="ctr" fontAlgn="ctr"/>
                      <a:r>
                        <a:rPr lang="en-IN" sz="1600" u="none" strike="noStrike" dirty="0">
                          <a:effectLst/>
                        </a:rPr>
                        <a:t>1,39,050</a:t>
                      </a:r>
                      <a:endParaRPr lang="en-IN" sz="1600" b="0" i="0" u="none" strike="noStrike" dirty="0">
                        <a:solidFill>
                          <a:srgbClr val="000000"/>
                        </a:solidFill>
                        <a:effectLst/>
                        <a:latin typeface="Aharoni" panose="02010803020104030203"/>
                      </a:endParaRPr>
                    </a:p>
                  </a:txBody>
                  <a:tcPr marL="5734" marR="5734" marT="5734" marB="0" anchor="ctr"/>
                </a:tc>
                <a:tc>
                  <a:txBody>
                    <a:bodyPr/>
                    <a:lstStyle/>
                    <a:p>
                      <a:pPr algn="ctr" fontAlgn="ctr"/>
                      <a:r>
                        <a:rPr lang="en-IN" sz="1600" u="none" strike="noStrike">
                          <a:effectLst/>
                        </a:rPr>
                        <a:t>2,36,322</a:t>
                      </a:r>
                      <a:endParaRPr lang="en-IN" sz="1600" b="0" i="0" u="none" strike="noStrike">
                        <a:solidFill>
                          <a:srgbClr val="000000"/>
                        </a:solidFill>
                        <a:effectLst/>
                        <a:latin typeface="Aharoni" panose="02010803020104030203"/>
                      </a:endParaRPr>
                    </a:p>
                  </a:txBody>
                  <a:tcPr marL="5734" marR="5734" marT="5734" marB="0" anchor="ctr"/>
                </a:tc>
                <a:tc>
                  <a:txBody>
                    <a:bodyPr/>
                    <a:lstStyle/>
                    <a:p>
                      <a:pPr algn="ctr" fontAlgn="ctr"/>
                      <a:r>
                        <a:rPr lang="en-IN" sz="1600" u="none" strike="noStrike">
                          <a:effectLst/>
                        </a:rPr>
                        <a:t>86,582</a:t>
                      </a:r>
                      <a:endParaRPr lang="en-IN" sz="1600" b="0" i="0" u="none" strike="noStrike">
                        <a:solidFill>
                          <a:srgbClr val="000000"/>
                        </a:solidFill>
                        <a:effectLst/>
                        <a:latin typeface="Aharoni" panose="02010803020104030203"/>
                      </a:endParaRPr>
                    </a:p>
                  </a:txBody>
                  <a:tcPr marL="5734" marR="5734" marT="5734" marB="0" anchor="ctr"/>
                </a:tc>
                <a:tc>
                  <a:txBody>
                    <a:bodyPr/>
                    <a:lstStyle/>
                    <a:p>
                      <a:pPr algn="ctr" fontAlgn="ctr"/>
                      <a:r>
                        <a:rPr lang="en-IN" sz="1600" u="none" strike="noStrike">
                          <a:effectLst/>
                        </a:rPr>
                        <a:t>41,151</a:t>
                      </a:r>
                      <a:endParaRPr lang="en-IN" sz="1600" b="0" i="0" u="none" strike="noStrike">
                        <a:solidFill>
                          <a:srgbClr val="000000"/>
                        </a:solidFill>
                        <a:effectLst/>
                        <a:latin typeface="Aharoni" panose="02010803020104030203"/>
                      </a:endParaRPr>
                    </a:p>
                  </a:txBody>
                  <a:tcPr marL="5734" marR="5734" marT="5734" marB="0" anchor="ctr"/>
                </a:tc>
                <a:tc>
                  <a:txBody>
                    <a:bodyPr/>
                    <a:lstStyle/>
                    <a:p>
                      <a:pPr algn="ctr" fontAlgn="ctr"/>
                      <a:r>
                        <a:rPr lang="en-IN" sz="1600" u="none" strike="noStrike" dirty="0">
                          <a:effectLst/>
                        </a:rPr>
                        <a:t>3,64,055</a:t>
                      </a:r>
                      <a:endParaRPr lang="en-IN" sz="1600" b="1" i="0" u="none" strike="noStrike" dirty="0">
                        <a:solidFill>
                          <a:srgbClr val="000000"/>
                        </a:solidFill>
                        <a:effectLst/>
                        <a:latin typeface="Aharoni" panose="02010803020104030203"/>
                      </a:endParaRPr>
                    </a:p>
                  </a:txBody>
                  <a:tcPr marL="5734" marR="5734" marT="5734" marB="0" anchor="ctr"/>
                </a:tc>
                <a:extLst>
                  <a:ext uri="{0D108BD9-81ED-4DB2-BD59-A6C34878D82A}">
                    <a16:rowId xmlns:a16="http://schemas.microsoft.com/office/drawing/2014/main" val="2909211490"/>
                  </a:ext>
                </a:extLst>
              </a:tr>
              <a:tr h="462007">
                <a:tc>
                  <a:txBody>
                    <a:bodyPr/>
                    <a:lstStyle/>
                    <a:p>
                      <a:pPr algn="ctr" fontAlgn="ctr"/>
                      <a:r>
                        <a:rPr lang="en-IN" sz="1600" b="1" u="none" strike="noStrike" dirty="0">
                          <a:effectLst/>
                        </a:rPr>
                        <a:t>Urban ECE Program </a:t>
                      </a:r>
                      <a:endParaRPr lang="en-IN" sz="1600" b="1" i="0" u="none" strike="noStrike" dirty="0">
                        <a:solidFill>
                          <a:srgbClr val="000000"/>
                        </a:solidFill>
                        <a:effectLst/>
                        <a:latin typeface="Aharoni" panose="02010803020104030203"/>
                      </a:endParaRPr>
                    </a:p>
                  </a:txBody>
                  <a:tcPr marL="5734" marR="5734" marT="5734" marB="0" anchor="ctr"/>
                </a:tc>
                <a:tc>
                  <a:txBody>
                    <a:bodyPr/>
                    <a:lstStyle/>
                    <a:p>
                      <a:pPr algn="ctr" fontAlgn="ctr"/>
                      <a:r>
                        <a:rPr lang="en-IN" sz="1400" u="none" strike="noStrike" dirty="0">
                          <a:effectLst/>
                        </a:rPr>
                        <a:t>DEL, BOM, MH, GJ</a:t>
                      </a:r>
                      <a:endParaRPr lang="en-IN" sz="1400" b="0" i="0" u="none" strike="noStrike" dirty="0">
                        <a:solidFill>
                          <a:srgbClr val="000000"/>
                        </a:solidFill>
                        <a:effectLst/>
                        <a:latin typeface="Aharoni" panose="02010803020104030203"/>
                      </a:endParaRPr>
                    </a:p>
                  </a:txBody>
                  <a:tcPr marL="5734" marR="5734" marT="5734" marB="0" anchor="ctr"/>
                </a:tc>
                <a:tc>
                  <a:txBody>
                    <a:bodyPr/>
                    <a:lstStyle/>
                    <a:p>
                      <a:pPr algn="ctr" fontAlgn="ctr"/>
                      <a:r>
                        <a:rPr lang="en-IN" sz="1400" u="none" strike="noStrike" dirty="0">
                          <a:effectLst/>
                        </a:rPr>
                        <a:t>Pre-school - 2</a:t>
                      </a:r>
                      <a:endParaRPr lang="en-IN" sz="1400" b="0" i="0" u="none" strike="noStrike" dirty="0">
                        <a:solidFill>
                          <a:srgbClr val="000000"/>
                        </a:solidFill>
                        <a:effectLst/>
                        <a:latin typeface="Aharoni" panose="02010803020104030203"/>
                      </a:endParaRPr>
                    </a:p>
                  </a:txBody>
                  <a:tcPr marL="5734" marR="5734" marT="5734" marB="0" anchor="ctr"/>
                </a:tc>
                <a:tc>
                  <a:txBody>
                    <a:bodyPr/>
                    <a:lstStyle/>
                    <a:p>
                      <a:pPr algn="ctr" fontAlgn="ctr"/>
                      <a:r>
                        <a:rPr lang="en-IN" sz="1600" u="none" strike="noStrike">
                          <a:effectLst/>
                        </a:rPr>
                        <a:t>11,500</a:t>
                      </a:r>
                      <a:endParaRPr lang="en-IN" sz="1600" b="0" i="0" u="none" strike="noStrike">
                        <a:solidFill>
                          <a:srgbClr val="000000"/>
                        </a:solidFill>
                        <a:effectLst/>
                        <a:latin typeface="Aharoni" panose="02010803020104030203"/>
                      </a:endParaRPr>
                    </a:p>
                  </a:txBody>
                  <a:tcPr marL="5734" marR="5734" marT="5734" marB="0" anchor="ctr"/>
                </a:tc>
                <a:tc>
                  <a:txBody>
                    <a:bodyPr/>
                    <a:lstStyle/>
                    <a:p>
                      <a:pPr algn="ctr" fontAlgn="ctr"/>
                      <a:r>
                        <a:rPr lang="en-IN" sz="1600" u="none" strike="noStrike">
                          <a:effectLst/>
                        </a:rPr>
                        <a:t>11,500</a:t>
                      </a:r>
                      <a:endParaRPr lang="en-IN" sz="1600" b="0" i="0" u="none" strike="noStrike">
                        <a:solidFill>
                          <a:srgbClr val="000000"/>
                        </a:solidFill>
                        <a:effectLst/>
                        <a:latin typeface="Aharoni" panose="02010803020104030203"/>
                      </a:endParaRPr>
                    </a:p>
                  </a:txBody>
                  <a:tcPr marL="5734" marR="5734" marT="5734" marB="0" anchor="ctr"/>
                </a:tc>
                <a:tc>
                  <a:txBody>
                    <a:bodyPr/>
                    <a:lstStyle/>
                    <a:p>
                      <a:pPr algn="ctr" fontAlgn="ctr"/>
                      <a:r>
                        <a:rPr lang="en-IN" sz="1600" u="none" strike="noStrike" dirty="0">
                          <a:effectLst/>
                        </a:rPr>
                        <a:t>11,500</a:t>
                      </a:r>
                      <a:endParaRPr lang="en-IN" sz="1600" b="0" i="0" u="none" strike="noStrike" dirty="0">
                        <a:solidFill>
                          <a:srgbClr val="000000"/>
                        </a:solidFill>
                        <a:effectLst/>
                        <a:latin typeface="Aharoni" panose="02010803020104030203"/>
                      </a:endParaRPr>
                    </a:p>
                  </a:txBody>
                  <a:tcPr marL="5734" marR="5734" marT="5734" marB="0" anchor="ctr"/>
                </a:tc>
                <a:tc>
                  <a:txBody>
                    <a:bodyPr/>
                    <a:lstStyle/>
                    <a:p>
                      <a:pPr algn="ctr" fontAlgn="ctr"/>
                      <a:r>
                        <a:rPr lang="en-IN" sz="1600" u="none" strike="noStrike">
                          <a:effectLst/>
                        </a:rPr>
                        <a:t>12,667</a:t>
                      </a:r>
                      <a:endParaRPr lang="en-IN" sz="1600" b="0" i="0" u="none" strike="noStrike">
                        <a:solidFill>
                          <a:srgbClr val="000000"/>
                        </a:solidFill>
                        <a:effectLst/>
                        <a:latin typeface="Aharoni" panose="02010803020104030203"/>
                      </a:endParaRPr>
                    </a:p>
                  </a:txBody>
                  <a:tcPr marL="5734" marR="5734" marT="5734" marB="0" anchor="ctr"/>
                </a:tc>
                <a:tc>
                  <a:txBody>
                    <a:bodyPr/>
                    <a:lstStyle/>
                    <a:p>
                      <a:pPr algn="ctr" fontAlgn="ctr"/>
                      <a:r>
                        <a:rPr lang="en-IN" sz="1600" u="none" strike="noStrike">
                          <a:effectLst/>
                        </a:rPr>
                        <a:t>15,924</a:t>
                      </a:r>
                      <a:endParaRPr lang="en-IN" sz="1600" b="0" i="0" u="none" strike="noStrike">
                        <a:solidFill>
                          <a:srgbClr val="000000"/>
                        </a:solidFill>
                        <a:effectLst/>
                        <a:latin typeface="Aharoni" panose="02010803020104030203"/>
                      </a:endParaRPr>
                    </a:p>
                  </a:txBody>
                  <a:tcPr marL="5734" marR="5734" marT="5734" marB="0" anchor="ctr"/>
                </a:tc>
                <a:tc>
                  <a:txBody>
                    <a:bodyPr/>
                    <a:lstStyle/>
                    <a:p>
                      <a:pPr algn="ctr" fontAlgn="ctr"/>
                      <a:r>
                        <a:rPr lang="en-IN" sz="1600" u="none" strike="noStrike">
                          <a:effectLst/>
                        </a:rPr>
                        <a:t>11,184</a:t>
                      </a:r>
                      <a:endParaRPr lang="en-IN" sz="1600" b="0" i="0" u="none" strike="noStrike">
                        <a:solidFill>
                          <a:srgbClr val="000000"/>
                        </a:solidFill>
                        <a:effectLst/>
                        <a:latin typeface="Aharoni" panose="02010803020104030203"/>
                      </a:endParaRPr>
                    </a:p>
                  </a:txBody>
                  <a:tcPr marL="5734" marR="5734" marT="5734" marB="0" anchor="ctr"/>
                </a:tc>
                <a:tc>
                  <a:txBody>
                    <a:bodyPr/>
                    <a:lstStyle/>
                    <a:p>
                      <a:pPr algn="ctr" fontAlgn="ctr"/>
                      <a:r>
                        <a:rPr lang="en-IN" sz="1600" u="none" strike="noStrike" dirty="0">
                          <a:effectLst/>
                        </a:rPr>
                        <a:t>39,775</a:t>
                      </a:r>
                      <a:endParaRPr lang="en-IN" sz="1600" b="1" i="0" u="none" strike="noStrike" dirty="0">
                        <a:solidFill>
                          <a:srgbClr val="000000"/>
                        </a:solidFill>
                        <a:effectLst/>
                        <a:latin typeface="Aharoni" panose="02010803020104030203"/>
                      </a:endParaRPr>
                    </a:p>
                  </a:txBody>
                  <a:tcPr marL="5734" marR="5734" marT="5734" marB="0" anchor="ctr"/>
                </a:tc>
                <a:extLst>
                  <a:ext uri="{0D108BD9-81ED-4DB2-BD59-A6C34878D82A}">
                    <a16:rowId xmlns:a16="http://schemas.microsoft.com/office/drawing/2014/main" val="1204455996"/>
                  </a:ext>
                </a:extLst>
              </a:tr>
              <a:tr h="462007">
                <a:tc>
                  <a:txBody>
                    <a:bodyPr/>
                    <a:lstStyle/>
                    <a:p>
                      <a:pPr algn="ctr" fontAlgn="ctr"/>
                      <a:r>
                        <a:rPr lang="en-IN" sz="1600" b="1" u="none" strike="noStrike" dirty="0">
                          <a:effectLst/>
                        </a:rPr>
                        <a:t>Central Resource Group</a:t>
                      </a:r>
                      <a:endParaRPr lang="en-IN" sz="1600" b="1" i="0" u="none" strike="noStrike" dirty="0">
                        <a:solidFill>
                          <a:srgbClr val="000000"/>
                        </a:solidFill>
                        <a:effectLst/>
                        <a:latin typeface="Aharoni" panose="02010803020104030203"/>
                      </a:endParaRPr>
                    </a:p>
                  </a:txBody>
                  <a:tcPr marL="5734" marR="5734" marT="5734" marB="0" anchor="ctr"/>
                </a:tc>
                <a:tc>
                  <a:txBody>
                    <a:bodyPr/>
                    <a:lstStyle/>
                    <a:p>
                      <a:pPr algn="ctr" fontAlgn="ctr"/>
                      <a:r>
                        <a:rPr lang="en-IN" sz="1400" u="none" strike="noStrike">
                          <a:effectLst/>
                        </a:rPr>
                        <a:t>All over India</a:t>
                      </a:r>
                      <a:endParaRPr lang="en-IN" sz="1400" b="0" i="0" u="none" strike="noStrike">
                        <a:solidFill>
                          <a:srgbClr val="000000"/>
                        </a:solidFill>
                        <a:effectLst/>
                        <a:latin typeface="Aharoni" panose="02010803020104030203"/>
                      </a:endParaRPr>
                    </a:p>
                  </a:txBody>
                  <a:tcPr marL="5734" marR="5734" marT="5734" marB="0" anchor="ctr"/>
                </a:tc>
                <a:tc>
                  <a:txBody>
                    <a:bodyPr/>
                    <a:lstStyle/>
                    <a:p>
                      <a:pPr algn="ctr" fontAlgn="ctr"/>
                      <a:r>
                        <a:rPr lang="en-IN" sz="1400" u="none" strike="noStrike" dirty="0">
                          <a:effectLst/>
                        </a:rPr>
                        <a:t>1 to 5</a:t>
                      </a:r>
                      <a:endParaRPr lang="en-IN" sz="1400" b="0" i="0" u="none" strike="noStrike" dirty="0">
                        <a:solidFill>
                          <a:srgbClr val="000000"/>
                        </a:solidFill>
                        <a:effectLst/>
                        <a:latin typeface="Aharoni" panose="02010803020104030203"/>
                      </a:endParaRPr>
                    </a:p>
                  </a:txBody>
                  <a:tcPr marL="5734" marR="5734" marT="5734" marB="0" anchor="ctr"/>
                </a:tc>
                <a:tc>
                  <a:txBody>
                    <a:bodyPr/>
                    <a:lstStyle/>
                    <a:p>
                      <a:pPr algn="ctr" fontAlgn="ctr"/>
                      <a:r>
                        <a:rPr lang="en-IN" sz="1400" u="none" strike="noStrike" dirty="0">
                          <a:effectLst/>
                        </a:rPr>
                        <a:t> </a:t>
                      </a:r>
                      <a:endParaRPr lang="en-IN" sz="1400" b="0" i="0" u="none" strike="noStrike" dirty="0">
                        <a:solidFill>
                          <a:srgbClr val="000000"/>
                        </a:solidFill>
                        <a:effectLst/>
                        <a:latin typeface="Aharoni" panose="02010803020104030203"/>
                      </a:endParaRPr>
                    </a:p>
                  </a:txBody>
                  <a:tcPr marL="5734" marR="5734" marT="5734" marB="0" anchor="ctr"/>
                </a:tc>
                <a:tc>
                  <a:txBody>
                    <a:bodyPr/>
                    <a:lstStyle/>
                    <a:p>
                      <a:pPr algn="ctr" fontAlgn="ctr"/>
                      <a:r>
                        <a:rPr lang="en-IN" sz="1400" u="none" strike="noStrike">
                          <a:effectLst/>
                        </a:rPr>
                        <a:t> </a:t>
                      </a:r>
                      <a:endParaRPr lang="en-IN" sz="1400" b="0" i="0" u="none" strike="noStrike">
                        <a:solidFill>
                          <a:srgbClr val="000000"/>
                        </a:solidFill>
                        <a:effectLst/>
                        <a:latin typeface="Aharoni" panose="02010803020104030203"/>
                      </a:endParaRPr>
                    </a:p>
                  </a:txBody>
                  <a:tcPr marL="5734" marR="5734" marT="5734" marB="0" anchor="ctr"/>
                </a:tc>
                <a:tc>
                  <a:txBody>
                    <a:bodyPr/>
                    <a:lstStyle/>
                    <a:p>
                      <a:pPr algn="ctr" fontAlgn="ctr"/>
                      <a:r>
                        <a:rPr lang="en-IN" sz="1400" u="none" strike="noStrike">
                          <a:effectLst/>
                        </a:rPr>
                        <a:t> </a:t>
                      </a:r>
                      <a:endParaRPr lang="en-IN" sz="1400" b="0" i="0" u="none" strike="noStrike">
                        <a:solidFill>
                          <a:srgbClr val="000000"/>
                        </a:solidFill>
                        <a:effectLst/>
                        <a:latin typeface="Aharoni" panose="02010803020104030203"/>
                      </a:endParaRPr>
                    </a:p>
                  </a:txBody>
                  <a:tcPr marL="5734" marR="5734" marT="5734" marB="0" anchor="ctr"/>
                </a:tc>
                <a:tc>
                  <a:txBody>
                    <a:bodyPr/>
                    <a:lstStyle/>
                    <a:p>
                      <a:pPr algn="ctr" fontAlgn="ctr"/>
                      <a:r>
                        <a:rPr lang="en-IN" sz="1400" u="none" strike="noStrike" dirty="0">
                          <a:effectLst/>
                        </a:rPr>
                        <a:t> </a:t>
                      </a:r>
                      <a:endParaRPr lang="en-IN" sz="1400" b="0" i="0" u="none" strike="noStrike" dirty="0">
                        <a:solidFill>
                          <a:srgbClr val="000000"/>
                        </a:solidFill>
                        <a:effectLst/>
                        <a:latin typeface="Aharoni" panose="02010803020104030203"/>
                      </a:endParaRPr>
                    </a:p>
                  </a:txBody>
                  <a:tcPr marL="5734" marR="5734" marT="5734" marB="0" anchor="ctr"/>
                </a:tc>
                <a:tc>
                  <a:txBody>
                    <a:bodyPr/>
                    <a:lstStyle/>
                    <a:p>
                      <a:pPr algn="ctr" fontAlgn="ctr"/>
                      <a:r>
                        <a:rPr lang="en-IN" sz="1400" u="none" strike="noStrike" dirty="0">
                          <a:effectLst/>
                        </a:rPr>
                        <a:t> </a:t>
                      </a:r>
                      <a:endParaRPr lang="en-IN" sz="1400" b="0" i="0" u="none" strike="noStrike" dirty="0">
                        <a:solidFill>
                          <a:srgbClr val="000000"/>
                        </a:solidFill>
                        <a:effectLst/>
                        <a:latin typeface="Aharoni" panose="02010803020104030203"/>
                      </a:endParaRPr>
                    </a:p>
                  </a:txBody>
                  <a:tcPr marL="5734" marR="5734" marT="5734" marB="0" anchor="ctr"/>
                </a:tc>
                <a:tc>
                  <a:txBody>
                    <a:bodyPr/>
                    <a:lstStyle/>
                    <a:p>
                      <a:pPr algn="ctr" fontAlgn="ctr"/>
                      <a:r>
                        <a:rPr lang="en-IN" sz="1400" u="none" strike="noStrike" dirty="0">
                          <a:effectLst/>
                        </a:rPr>
                        <a:t> </a:t>
                      </a:r>
                      <a:endParaRPr lang="en-IN" sz="1400" b="0" i="0" u="none" strike="noStrike" dirty="0">
                        <a:solidFill>
                          <a:srgbClr val="000000"/>
                        </a:solidFill>
                        <a:effectLst/>
                        <a:latin typeface="Aharoni" panose="02010803020104030203"/>
                      </a:endParaRPr>
                    </a:p>
                  </a:txBody>
                  <a:tcPr marL="5734" marR="5734" marT="5734" marB="0" anchor="ctr"/>
                </a:tc>
                <a:tc>
                  <a:txBody>
                    <a:bodyPr/>
                    <a:lstStyle/>
                    <a:p>
                      <a:pPr algn="ctr" fontAlgn="ctr"/>
                      <a:r>
                        <a:rPr lang="en-IN" sz="1400" u="none" strike="noStrike" dirty="0">
                          <a:effectLst/>
                        </a:rPr>
                        <a:t> </a:t>
                      </a:r>
                      <a:endParaRPr lang="en-IN" sz="1400" b="1" i="0" u="none" strike="noStrike" dirty="0">
                        <a:solidFill>
                          <a:srgbClr val="000000"/>
                        </a:solidFill>
                        <a:effectLst/>
                        <a:latin typeface="Aharoni" panose="02010803020104030203"/>
                      </a:endParaRPr>
                    </a:p>
                  </a:txBody>
                  <a:tcPr marL="5734" marR="5734" marT="5734" marB="0" anchor="ctr"/>
                </a:tc>
                <a:extLst>
                  <a:ext uri="{0D108BD9-81ED-4DB2-BD59-A6C34878D82A}">
                    <a16:rowId xmlns:a16="http://schemas.microsoft.com/office/drawing/2014/main" val="1390511062"/>
                  </a:ext>
                </a:extLst>
              </a:tr>
              <a:tr h="234066">
                <a:tc>
                  <a:txBody>
                    <a:bodyPr/>
                    <a:lstStyle/>
                    <a:p>
                      <a:pPr algn="ctr" fontAlgn="ctr"/>
                      <a:r>
                        <a:rPr lang="en-IN" sz="1600" b="1" u="none" strike="noStrike" dirty="0">
                          <a:effectLst/>
                        </a:rPr>
                        <a:t>TOTAL</a:t>
                      </a:r>
                      <a:endParaRPr lang="en-IN" sz="1600" b="1" i="0" u="none" strike="noStrike" dirty="0">
                        <a:solidFill>
                          <a:srgbClr val="000000"/>
                        </a:solidFill>
                        <a:effectLst/>
                        <a:latin typeface="Aharoni" panose="02010803020104030203"/>
                      </a:endParaRPr>
                    </a:p>
                  </a:txBody>
                  <a:tcPr marL="5734" marR="5734" marT="5734" marB="0" anchor="ctr"/>
                </a:tc>
                <a:tc>
                  <a:txBody>
                    <a:bodyPr/>
                    <a:lstStyle/>
                    <a:p>
                      <a:pPr algn="ctr" fontAlgn="ctr"/>
                      <a:r>
                        <a:rPr lang="en-IN" sz="1400" u="none" strike="noStrike">
                          <a:effectLst/>
                        </a:rPr>
                        <a:t> </a:t>
                      </a:r>
                      <a:endParaRPr lang="en-IN" sz="1400" b="0" i="0" u="none" strike="noStrike">
                        <a:solidFill>
                          <a:srgbClr val="000000"/>
                        </a:solidFill>
                        <a:effectLst/>
                        <a:latin typeface="Aharoni" panose="02010803020104030203"/>
                      </a:endParaRPr>
                    </a:p>
                  </a:txBody>
                  <a:tcPr marL="5734" marR="5734" marT="5734" marB="0" anchor="ctr"/>
                </a:tc>
                <a:tc>
                  <a:txBody>
                    <a:bodyPr/>
                    <a:lstStyle/>
                    <a:p>
                      <a:pPr algn="ctr" fontAlgn="ctr"/>
                      <a:r>
                        <a:rPr lang="en-IN" sz="1400" u="none" strike="noStrike" dirty="0">
                          <a:effectLst/>
                        </a:rPr>
                        <a:t> </a:t>
                      </a:r>
                      <a:endParaRPr lang="en-IN" sz="1400" b="0" i="0" u="none" strike="noStrike" dirty="0">
                        <a:solidFill>
                          <a:srgbClr val="000000"/>
                        </a:solidFill>
                        <a:effectLst/>
                        <a:latin typeface="Aharoni" panose="02010803020104030203"/>
                      </a:endParaRPr>
                    </a:p>
                  </a:txBody>
                  <a:tcPr marL="5734" marR="5734" marT="5734" marB="0" anchor="ctr"/>
                </a:tc>
                <a:tc>
                  <a:txBody>
                    <a:bodyPr/>
                    <a:lstStyle/>
                    <a:p>
                      <a:pPr algn="ctr" fontAlgn="ctr"/>
                      <a:r>
                        <a:rPr lang="en-IN" sz="1600" u="none" strike="noStrike" dirty="0">
                          <a:effectLst/>
                        </a:rPr>
                        <a:t>1,50,550</a:t>
                      </a:r>
                      <a:endParaRPr lang="en-IN" sz="1600" b="0" i="0" u="none" strike="noStrike" dirty="0">
                        <a:solidFill>
                          <a:srgbClr val="000000"/>
                        </a:solidFill>
                        <a:effectLst/>
                        <a:latin typeface="Aharoni" panose="02010803020104030203"/>
                      </a:endParaRPr>
                    </a:p>
                  </a:txBody>
                  <a:tcPr marL="5734" marR="5734" marT="5734" marB="0" anchor="ctr"/>
                </a:tc>
                <a:tc>
                  <a:txBody>
                    <a:bodyPr/>
                    <a:lstStyle/>
                    <a:p>
                      <a:pPr algn="ctr" fontAlgn="ctr"/>
                      <a:r>
                        <a:rPr lang="en-IN" sz="1600" u="none" strike="noStrike" dirty="0">
                          <a:effectLst/>
                        </a:rPr>
                        <a:t>1,50,550</a:t>
                      </a:r>
                      <a:endParaRPr lang="en-IN" sz="1600" b="0" i="0" u="none" strike="noStrike" dirty="0">
                        <a:solidFill>
                          <a:srgbClr val="000000"/>
                        </a:solidFill>
                        <a:effectLst/>
                        <a:latin typeface="Aharoni" panose="02010803020104030203"/>
                      </a:endParaRPr>
                    </a:p>
                  </a:txBody>
                  <a:tcPr marL="5734" marR="5734" marT="5734" marB="0" anchor="ctr"/>
                </a:tc>
                <a:tc>
                  <a:txBody>
                    <a:bodyPr/>
                    <a:lstStyle/>
                    <a:p>
                      <a:pPr algn="ctr" fontAlgn="ctr"/>
                      <a:r>
                        <a:rPr lang="en-IN" sz="1600" u="none" strike="noStrike" dirty="0">
                          <a:effectLst/>
                        </a:rPr>
                        <a:t>1,50,550</a:t>
                      </a:r>
                      <a:endParaRPr lang="en-IN" sz="1600" b="0" i="0" u="none" strike="noStrike" dirty="0">
                        <a:solidFill>
                          <a:srgbClr val="000000"/>
                        </a:solidFill>
                        <a:effectLst/>
                        <a:latin typeface="Aharoni" panose="02010803020104030203"/>
                      </a:endParaRPr>
                    </a:p>
                  </a:txBody>
                  <a:tcPr marL="5734" marR="5734" marT="5734" marB="0" anchor="ctr"/>
                </a:tc>
                <a:tc>
                  <a:txBody>
                    <a:bodyPr/>
                    <a:lstStyle/>
                    <a:p>
                      <a:pPr algn="ctr" fontAlgn="ctr"/>
                      <a:r>
                        <a:rPr lang="en-IN" sz="1600" u="none" strike="noStrike" dirty="0">
                          <a:effectLst/>
                        </a:rPr>
                        <a:t>2,48,989</a:t>
                      </a:r>
                      <a:endParaRPr lang="en-IN" sz="1600" b="0" i="0" u="none" strike="noStrike" dirty="0">
                        <a:solidFill>
                          <a:srgbClr val="000000"/>
                        </a:solidFill>
                        <a:effectLst/>
                        <a:latin typeface="Aharoni" panose="02010803020104030203"/>
                      </a:endParaRPr>
                    </a:p>
                  </a:txBody>
                  <a:tcPr marL="5734" marR="5734" marT="5734" marB="0" anchor="ctr"/>
                </a:tc>
                <a:tc>
                  <a:txBody>
                    <a:bodyPr/>
                    <a:lstStyle/>
                    <a:p>
                      <a:pPr algn="ctr" fontAlgn="ctr"/>
                      <a:r>
                        <a:rPr lang="en-IN" sz="1600" u="none" strike="noStrike" dirty="0">
                          <a:effectLst/>
                        </a:rPr>
                        <a:t>1,02,506</a:t>
                      </a:r>
                      <a:endParaRPr lang="en-IN" sz="1600" b="0" i="0" u="none" strike="noStrike" dirty="0">
                        <a:solidFill>
                          <a:srgbClr val="000000"/>
                        </a:solidFill>
                        <a:effectLst/>
                        <a:latin typeface="Aharoni" panose="02010803020104030203"/>
                      </a:endParaRPr>
                    </a:p>
                  </a:txBody>
                  <a:tcPr marL="5734" marR="5734" marT="5734" marB="0" anchor="ctr"/>
                </a:tc>
                <a:tc>
                  <a:txBody>
                    <a:bodyPr/>
                    <a:lstStyle/>
                    <a:p>
                      <a:pPr algn="ctr" fontAlgn="ctr"/>
                      <a:r>
                        <a:rPr lang="en-IN" sz="1600" u="none" strike="noStrike" dirty="0">
                          <a:effectLst/>
                        </a:rPr>
                        <a:t>52,335</a:t>
                      </a:r>
                      <a:endParaRPr lang="en-IN" sz="1600" b="0" i="0" u="none" strike="noStrike" dirty="0">
                        <a:solidFill>
                          <a:srgbClr val="000000"/>
                        </a:solidFill>
                        <a:effectLst/>
                        <a:latin typeface="Aharoni" panose="02010803020104030203"/>
                      </a:endParaRPr>
                    </a:p>
                  </a:txBody>
                  <a:tcPr marL="5734" marR="5734" marT="5734" marB="0" anchor="ctr"/>
                </a:tc>
                <a:tc>
                  <a:txBody>
                    <a:bodyPr/>
                    <a:lstStyle/>
                    <a:p>
                      <a:pPr algn="ctr" fontAlgn="ctr"/>
                      <a:r>
                        <a:rPr lang="en-IN" sz="1600" b="1" u="none" strike="noStrike" dirty="0">
                          <a:effectLst/>
                        </a:rPr>
                        <a:t>4,03,830</a:t>
                      </a:r>
                      <a:endParaRPr lang="en-IN" sz="1600" b="1" i="0" u="none" strike="noStrike" dirty="0">
                        <a:solidFill>
                          <a:srgbClr val="000000"/>
                        </a:solidFill>
                        <a:effectLst/>
                        <a:latin typeface="Aharoni" panose="02010803020104030203"/>
                      </a:endParaRPr>
                    </a:p>
                  </a:txBody>
                  <a:tcPr marL="5734" marR="5734" marT="5734" marB="0" anchor="ctr"/>
                </a:tc>
                <a:extLst>
                  <a:ext uri="{0D108BD9-81ED-4DB2-BD59-A6C34878D82A}">
                    <a16:rowId xmlns:a16="http://schemas.microsoft.com/office/drawing/2014/main" val="1419802488"/>
                  </a:ext>
                </a:extLst>
              </a:tr>
              <a:tr h="754777">
                <a:tc gridSpan="10">
                  <a:txBody>
                    <a:bodyPr/>
                    <a:lstStyle/>
                    <a:p>
                      <a:pPr algn="ctr" fontAlgn="ctr"/>
                      <a:r>
                        <a:rPr lang="en-IN" sz="900" u="none" strike="noStrike" dirty="0">
                          <a:effectLst/>
                        </a:rPr>
                        <a:t>Schedule-1: Pratham's Proposal to Dubai Cares (2013)</a:t>
                      </a:r>
                      <a:br>
                        <a:rPr lang="en-IN" sz="900" u="none" strike="noStrike" dirty="0">
                          <a:effectLst/>
                        </a:rPr>
                      </a:br>
                      <a:r>
                        <a:rPr lang="en-IN" sz="900" u="none" strike="noStrike" dirty="0">
                          <a:effectLst/>
                        </a:rPr>
                        <a:t>*Includes enrollment rates for Depth villages program, spread villages program and government partnerships (all as stated in Pratham's Annual Report to Dubai Cares: Read India Program 2013-14)</a:t>
                      </a:r>
                      <a:br>
                        <a:rPr lang="en-IN" sz="900" u="none" strike="noStrike" dirty="0">
                          <a:effectLst/>
                        </a:rPr>
                      </a:br>
                      <a:r>
                        <a:rPr lang="en-IN" sz="900" u="none" strike="noStrike" dirty="0">
                          <a:effectLst/>
                        </a:rPr>
                        <a:t>** Includes enrollment rates for Depth Villages, Follow Up camps, and interventions for Grades 1 &amp; 2</a:t>
                      </a:r>
                      <a:br>
                        <a:rPr lang="en-IN" sz="900" u="none" strike="noStrike" dirty="0">
                          <a:effectLst/>
                        </a:rPr>
                      </a:br>
                      <a:r>
                        <a:rPr lang="en-IN" sz="900" u="none" strike="noStrike" dirty="0">
                          <a:effectLst/>
                        </a:rPr>
                        <a:t>***Includes enrollment data for Depth Learning Camps, Follow Up Camps, Interventions for Grades 1&amp;2 as well as the Read India Plus (or, Advanced Learning Camps)</a:t>
                      </a:r>
                      <a:br>
                        <a:rPr lang="en-IN" sz="900" u="none" strike="noStrike" dirty="0">
                          <a:effectLst/>
                        </a:rPr>
                      </a:br>
                      <a:endParaRPr lang="en-IN" sz="900" b="0" i="0" u="none" strike="noStrike" dirty="0">
                        <a:solidFill>
                          <a:srgbClr val="000000"/>
                        </a:solidFill>
                        <a:effectLst/>
                        <a:latin typeface="Aharoni" panose="02010803020104030203"/>
                      </a:endParaRPr>
                    </a:p>
                  </a:txBody>
                  <a:tcPr marL="5734" marR="5734" marT="5734"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002874417"/>
                  </a:ext>
                </a:extLst>
              </a:tr>
              <a:tr h="458679">
                <a:tc gridSpan="10">
                  <a:txBody>
                    <a:bodyPr/>
                    <a:lstStyle/>
                    <a:p>
                      <a:pPr algn="ctr" fontAlgn="ctr"/>
                      <a:r>
                        <a:rPr lang="en-IN" sz="900" u="none" strike="noStrike" dirty="0">
                          <a:effectLst/>
                        </a:rPr>
                        <a:t>Pratham's Data Dashboard, as retrieved on 13th August, 2017</a:t>
                      </a:r>
                      <a:br>
                        <a:rPr lang="en-IN" sz="900" u="none" strike="noStrike" dirty="0">
                          <a:effectLst/>
                        </a:rPr>
                      </a:br>
                      <a:r>
                        <a:rPr lang="en-IN" sz="900" u="none" strike="noStrike" dirty="0">
                          <a:effectLst/>
                        </a:rPr>
                        <a:t>Pratham's Annual Report to Dubai Cares: Read India Program (2014-2015) (for information on the follow-up camps)</a:t>
                      </a:r>
                      <a:endParaRPr lang="en-IN" sz="900" b="0" i="0" u="none" strike="noStrike" dirty="0">
                        <a:solidFill>
                          <a:srgbClr val="000000"/>
                        </a:solidFill>
                        <a:effectLst/>
                        <a:latin typeface="Aharoni" panose="02010803020104030203"/>
                      </a:endParaRPr>
                    </a:p>
                  </a:txBody>
                  <a:tcPr marL="5734" marR="5734" marT="5734"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002325276"/>
                  </a:ext>
                </a:extLst>
              </a:tr>
            </a:tbl>
          </a:graphicData>
        </a:graphic>
      </p:graphicFrame>
    </p:spTree>
    <p:extLst>
      <p:ext uri="{BB962C8B-B14F-4D97-AF65-F5344CB8AC3E}">
        <p14:creationId xmlns:p14="http://schemas.microsoft.com/office/powerpoint/2010/main" val="160050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 - May 2016.pptm" id="{6986FBC6-8D9D-4CC2-8EE4-DC2F45E0B129}" vid="{806974B7-17C2-4496-BEEC-9F5A6325C9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AG - May 2016</Template>
  <TotalTime>26661</TotalTime>
  <Words>7019</Words>
  <Application>Microsoft Office PowerPoint</Application>
  <PresentationFormat>Widescreen</PresentationFormat>
  <Paragraphs>748</Paragraphs>
  <Slides>43</Slides>
  <Notes>31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43</vt:i4>
      </vt:variant>
    </vt:vector>
  </HeadingPairs>
  <TitlesOfParts>
    <vt:vector size="56" baseType="lpstr">
      <vt:lpstr>Aharoni</vt:lpstr>
      <vt:lpstr>Arial</vt:lpstr>
      <vt:lpstr>Avenir Next Demi Bold</vt:lpstr>
      <vt:lpstr>Avenir Next Medium</vt:lpstr>
      <vt:lpstr>Calibri</vt:lpstr>
      <vt:lpstr>Calibri Light</vt:lpstr>
      <vt:lpstr>Cambria</vt:lpstr>
      <vt:lpstr>Courier New</vt:lpstr>
      <vt:lpstr>Nirmala UI</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Sajida Shroff</dc:creator>
  <cp:lastModifiedBy>Sajida H Shroff</cp:lastModifiedBy>
  <cp:revision>597</cp:revision>
  <dcterms:created xsi:type="dcterms:W3CDTF">2016-05-18T11:30:36Z</dcterms:created>
  <dcterms:modified xsi:type="dcterms:W3CDTF">2017-10-25T07:34:50Z</dcterms:modified>
</cp:coreProperties>
</file>