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64" r:id="rId3"/>
    <p:sldId id="265" r:id="rId4"/>
    <p:sldId id="279" r:id="rId5"/>
    <p:sldId id="263" r:id="rId6"/>
    <p:sldId id="271" r:id="rId7"/>
    <p:sldId id="257" r:id="rId8"/>
    <p:sldId id="258" r:id="rId9"/>
    <p:sldId id="266" r:id="rId10"/>
    <p:sldId id="267" r:id="rId11"/>
    <p:sldId id="268" r:id="rId12"/>
    <p:sldId id="269" r:id="rId13"/>
    <p:sldId id="270" r:id="rId14"/>
    <p:sldId id="262" r:id="rId15"/>
    <p:sldId id="272" r:id="rId16"/>
    <p:sldId id="273" r:id="rId17"/>
    <p:sldId id="274" r:id="rId18"/>
    <p:sldId id="275" r:id="rId19"/>
    <p:sldId id="259" r:id="rId20"/>
    <p:sldId id="260" r:id="rId21"/>
    <p:sldId id="276" r:id="rId22"/>
    <p:sldId id="277" r:id="rId23"/>
    <p:sldId id="278"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61" r:id="rId39"/>
    <p:sldId id="295"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546" autoAdjust="0"/>
  </p:normalViewPr>
  <p:slideViewPr>
    <p:cSldViewPr snapToGrid="0">
      <p:cViewPr>
        <p:scale>
          <a:sx n="58" d="100"/>
          <a:sy n="58" d="100"/>
        </p:scale>
        <p:origin x="922" y="26"/>
      </p:cViewPr>
      <p:guideLst/>
    </p:cSldViewPr>
  </p:slideViewPr>
  <p:outlineViewPr>
    <p:cViewPr>
      <p:scale>
        <a:sx n="33" d="100"/>
        <a:sy n="33" d="100"/>
      </p:scale>
      <p:origin x="0" y="-2607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FD289-40EE-4C3A-8566-01F8669BA935}" type="doc">
      <dgm:prSet loTypeId="urn:microsoft.com/office/officeart/2005/8/layout/cycle4#1" loCatId="relationship" qsTypeId="urn:microsoft.com/office/officeart/2005/8/quickstyle/simple1" qsCatId="simple" csTypeId="urn:microsoft.com/office/officeart/2005/8/colors/colorful1#1" csCatId="colorful" phldr="1"/>
      <dgm:spPr/>
      <dgm:t>
        <a:bodyPr/>
        <a:lstStyle/>
        <a:p>
          <a:endParaRPr lang="en-US"/>
        </a:p>
      </dgm:t>
    </dgm:pt>
    <dgm:pt modelId="{F66F665B-C5D2-41F5-B1F1-AE39390B532A}">
      <dgm:prSet phldrT="[Text]" custT="1"/>
      <dgm:spPr>
        <a:xfrm>
          <a:off x="1307137" y="184775"/>
          <a:ext cx="1403645" cy="1403645"/>
        </a:xfrm>
        <a:prstGeom prst="pieWedge">
          <a:avLst/>
        </a:prstGeom>
        <a:solidFill>
          <a:srgbClr val="BFBFBF">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ysClr val="window" lastClr="FFFFFF"/>
              </a:solidFill>
              <a:latin typeface="Calibri" panose="020F0502020204030204" pitchFamily="34" charset="0"/>
              <a:ea typeface="+mn-ea"/>
              <a:cs typeface="Calibri" panose="020F0502020204030204" pitchFamily="34" charset="0"/>
            </a:rPr>
            <a:t>Recognizing that education has the </a:t>
          </a:r>
          <a:r>
            <a:rPr lang="en-US" sz="1600" b="1" dirty="0">
              <a:solidFill>
                <a:sysClr val="window" lastClr="FFFFFF"/>
              </a:solidFill>
              <a:latin typeface="Calibri" panose="020F0502020204030204" pitchFamily="34" charset="0"/>
              <a:ea typeface="+mn-ea"/>
              <a:cs typeface="Calibri" panose="020F0502020204030204" pitchFamily="34" charset="0"/>
            </a:rPr>
            <a:t>power</a:t>
          </a:r>
          <a:r>
            <a:rPr lang="en-US" sz="1400" b="1" dirty="0">
              <a:solidFill>
                <a:sysClr val="window" lastClr="FFFFFF"/>
              </a:solidFill>
              <a:latin typeface="Calibri" panose="020F0502020204030204" pitchFamily="34" charset="0"/>
              <a:ea typeface="+mn-ea"/>
              <a:cs typeface="Calibri" panose="020F0502020204030204" pitchFamily="34" charset="0"/>
            </a:rPr>
            <a:t> to transform lives. </a:t>
          </a:r>
        </a:p>
      </dgm:t>
    </dgm:pt>
    <dgm:pt modelId="{7931F805-F9AF-4B1F-98FE-D26426869D14}" type="parTrans" cxnId="{C8B673CD-82CA-4D61-A69F-BD64B9224257}">
      <dgm:prSet/>
      <dgm:spPr/>
      <dgm:t>
        <a:bodyPr/>
        <a:lstStyle/>
        <a:p>
          <a:endParaRPr lang="en-US"/>
        </a:p>
      </dgm:t>
    </dgm:pt>
    <dgm:pt modelId="{96867B04-4A88-46CD-A52B-4BA354963D2B}" type="sibTrans" cxnId="{C8B673CD-82CA-4D61-A69F-BD64B9224257}">
      <dgm:prSet/>
      <dgm:spPr/>
      <dgm:t>
        <a:bodyPr/>
        <a:lstStyle/>
        <a:p>
          <a:endParaRPr lang="en-US"/>
        </a:p>
      </dgm:t>
    </dgm:pt>
    <dgm:pt modelId="{76C7E43E-8436-4F95-B53C-567CA5FC75BC}">
      <dgm:prSet phldrT="[Text]" custT="1"/>
      <dgm:spPr>
        <a:xfrm>
          <a:off x="462813" y="76202"/>
          <a:ext cx="2332693" cy="1037336"/>
        </a:xfrm>
        <a:prstGeom prst="roundRect">
          <a:avLst>
            <a:gd name="adj" fmla="val 10000"/>
          </a:avLst>
        </a:prstGeom>
        <a:solidFill>
          <a:sysClr val="window" lastClr="FFFFFF">
            <a:alpha val="90000"/>
            <a:hueOff val="0"/>
            <a:satOff val="0"/>
            <a:lumOff val="0"/>
            <a:alphaOff val="0"/>
          </a:sysClr>
        </a:solidFill>
        <a:ln w="12700" cap="flat" cmpd="sng" algn="ctr">
          <a:solidFill>
            <a:srgbClr val="BFBFBF">
              <a:hueOff val="0"/>
              <a:satOff val="0"/>
              <a:lumOff val="0"/>
              <a:alphaOff val="0"/>
            </a:srgbClr>
          </a:solidFill>
          <a:prstDash val="solid"/>
          <a:miter lim="800000"/>
        </a:ln>
        <a:effectLst/>
      </dgm:spPr>
      <dgm:t>
        <a:bodyPr/>
        <a:lstStyle/>
        <a:p>
          <a:pPr>
            <a:buChar char="•"/>
          </a:pPr>
          <a:r>
            <a:rPr lang="en-US" sz="11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“Some children in the community were able to go to school for the first time because they don’t have to walk so far to school” </a:t>
          </a:r>
        </a:p>
      </dgm:t>
    </dgm:pt>
    <dgm:pt modelId="{B720D9D9-826C-4278-872D-C4F453158363}" type="parTrans" cxnId="{02CAD138-C623-4326-885F-EAEE2812AD8D}">
      <dgm:prSet/>
      <dgm:spPr/>
      <dgm:t>
        <a:bodyPr/>
        <a:lstStyle/>
        <a:p>
          <a:endParaRPr lang="en-US"/>
        </a:p>
      </dgm:t>
    </dgm:pt>
    <dgm:pt modelId="{49720D48-3215-4348-A8A6-CE12F36E56FD}" type="sibTrans" cxnId="{02CAD138-C623-4326-885F-EAEE2812AD8D}">
      <dgm:prSet/>
      <dgm:spPr/>
      <dgm:t>
        <a:bodyPr/>
        <a:lstStyle/>
        <a:p>
          <a:endParaRPr lang="en-US"/>
        </a:p>
      </dgm:t>
    </dgm:pt>
    <dgm:pt modelId="{5E9CB600-8310-4957-90A2-2F317666BA5A}">
      <dgm:prSet phldrT="[Text]" custT="1"/>
      <dgm:spPr>
        <a:xfrm rot="5400000">
          <a:off x="2775616" y="184775"/>
          <a:ext cx="1403645" cy="1403645"/>
        </a:xfrm>
        <a:prstGeom prst="pieWedge">
          <a:avLst/>
        </a:prstGeom>
        <a:solidFill>
          <a:srgbClr val="A5AB8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ysClr val="window" lastClr="FFFFFF"/>
              </a:solidFill>
              <a:latin typeface="Calibri" panose="020F0502020204030204" pitchFamily="34" charset="0"/>
              <a:ea typeface="+mn-ea"/>
              <a:cs typeface="Calibri" panose="020F0502020204030204" pitchFamily="34" charset="0"/>
            </a:rPr>
            <a:t>Increased confidence levels </a:t>
          </a:r>
        </a:p>
      </dgm:t>
    </dgm:pt>
    <dgm:pt modelId="{3D1F95B4-E467-4CC3-8E01-F5870BD93502}" type="parTrans" cxnId="{C8B02365-8495-44F8-B82B-9010CBAE178D}">
      <dgm:prSet/>
      <dgm:spPr/>
      <dgm:t>
        <a:bodyPr/>
        <a:lstStyle/>
        <a:p>
          <a:endParaRPr lang="en-US"/>
        </a:p>
      </dgm:t>
    </dgm:pt>
    <dgm:pt modelId="{7905AB46-CA6C-4EDE-B7FF-E68A2443E840}" type="sibTrans" cxnId="{C8B02365-8495-44F8-B82B-9010CBAE178D}">
      <dgm:prSet/>
      <dgm:spPr/>
      <dgm:t>
        <a:bodyPr/>
        <a:lstStyle/>
        <a:p>
          <a:endParaRPr lang="en-US"/>
        </a:p>
      </dgm:t>
    </dgm:pt>
    <dgm:pt modelId="{EC0A0C8E-331E-4136-889C-3FD199E944A9}">
      <dgm:prSet phldrT="[Text]" custT="1"/>
      <dgm:spPr>
        <a:xfrm>
          <a:off x="3438085" y="60321"/>
          <a:ext cx="1601387" cy="1037336"/>
        </a:xfrm>
        <a:prstGeom prst="roundRect">
          <a:avLst>
            <a:gd name="adj" fmla="val 10000"/>
          </a:avLst>
        </a:prstGeom>
        <a:solidFill>
          <a:sysClr val="window" lastClr="FFFFFF">
            <a:alpha val="90000"/>
            <a:hueOff val="0"/>
            <a:satOff val="0"/>
            <a:lumOff val="0"/>
            <a:alphaOff val="0"/>
          </a:sysClr>
        </a:solidFill>
        <a:ln w="12700" cap="flat" cmpd="sng" algn="ctr">
          <a:solidFill>
            <a:srgbClr val="A5AB81">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 come to meetings now and I speak up”; </a:t>
          </a:r>
        </a:p>
      </dgm:t>
    </dgm:pt>
    <dgm:pt modelId="{DE0A5097-0F9A-4029-9E5A-313FE23D61CF}" type="parTrans" cxnId="{D887200D-DA03-4C40-8C8C-9E5FEDC38E40}">
      <dgm:prSet/>
      <dgm:spPr/>
      <dgm:t>
        <a:bodyPr/>
        <a:lstStyle/>
        <a:p>
          <a:endParaRPr lang="en-US"/>
        </a:p>
      </dgm:t>
    </dgm:pt>
    <dgm:pt modelId="{D25561B8-9EFC-48C5-8FF9-F6FE07E8EEAC}" type="sibTrans" cxnId="{D887200D-DA03-4C40-8C8C-9E5FEDC38E40}">
      <dgm:prSet/>
      <dgm:spPr/>
      <dgm:t>
        <a:bodyPr/>
        <a:lstStyle/>
        <a:p>
          <a:endParaRPr lang="en-US"/>
        </a:p>
      </dgm:t>
    </dgm:pt>
    <dgm:pt modelId="{53803FEB-BDEF-4956-9705-78C3623C8690}">
      <dgm:prSet phldrT="[Text]" custT="1"/>
      <dgm:spPr>
        <a:xfrm rot="10800000">
          <a:off x="2775616" y="1653254"/>
          <a:ext cx="1403645" cy="1403645"/>
        </a:xfrm>
        <a:prstGeom prst="pieWedge">
          <a:avLst/>
        </a:prstGeom>
        <a:solidFill>
          <a:srgbClr val="D8B25C">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ysClr val="window" lastClr="FFFFFF"/>
              </a:solidFill>
              <a:latin typeface="Calibri" panose="020F0502020204030204" pitchFamily="34" charset="0"/>
              <a:ea typeface="+mn-ea"/>
              <a:cs typeface="Calibri" panose="020F0502020204030204" pitchFamily="34" charset="0"/>
            </a:rPr>
            <a:t>Participation in decisions to improve the life of the family</a:t>
          </a:r>
        </a:p>
      </dgm:t>
    </dgm:pt>
    <dgm:pt modelId="{B48BD0D6-BF7B-453F-B70B-46C78EE84977}" type="parTrans" cxnId="{0FCAED72-9130-4A35-B681-B3C86D74FCA5}">
      <dgm:prSet/>
      <dgm:spPr/>
      <dgm:t>
        <a:bodyPr/>
        <a:lstStyle/>
        <a:p>
          <a:endParaRPr lang="en-US"/>
        </a:p>
      </dgm:t>
    </dgm:pt>
    <dgm:pt modelId="{68F3BE2D-61CA-452A-816B-C2242017E3DC}" type="sibTrans" cxnId="{0FCAED72-9130-4A35-B681-B3C86D74FCA5}">
      <dgm:prSet/>
      <dgm:spPr/>
      <dgm:t>
        <a:bodyPr/>
        <a:lstStyle/>
        <a:p>
          <a:endParaRPr lang="en-US"/>
        </a:p>
      </dgm:t>
    </dgm:pt>
    <dgm:pt modelId="{B47FBF2B-48F5-4B05-897F-0BBB65DD8D94}">
      <dgm:prSet phldrT="[Text]" custT="1"/>
      <dgm:spPr>
        <a:xfrm>
          <a:off x="3431727" y="2204339"/>
          <a:ext cx="1601387" cy="1037336"/>
        </a:xfrm>
        <a:prstGeom prst="roundRect">
          <a:avLst>
            <a:gd name="adj" fmla="val 10000"/>
          </a:avLst>
        </a:prstGeom>
        <a:solidFill>
          <a:sysClr val="window" lastClr="FFFFFF">
            <a:alpha val="90000"/>
            <a:hueOff val="0"/>
            <a:satOff val="0"/>
            <a:lumOff val="0"/>
            <a:alphaOff val="0"/>
          </a:sysClr>
        </a:solidFill>
        <a:ln w="12700" cap="flat" cmpd="sng" algn="ctr">
          <a:solidFill>
            <a:srgbClr val="D8B25C">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 “We learned about the importance of safe drinking water and keeping the kitchen clean</a:t>
          </a:r>
          <a:r>
            <a:rPr lang="en-US" sz="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a:t>
          </a:r>
        </a:p>
      </dgm:t>
    </dgm:pt>
    <dgm:pt modelId="{BE566D0F-359D-4C8C-B9FC-1DAD815E46F7}" type="parTrans" cxnId="{818E4702-55A7-4907-A87D-D8B6C76A0D61}">
      <dgm:prSet/>
      <dgm:spPr/>
      <dgm:t>
        <a:bodyPr/>
        <a:lstStyle/>
        <a:p>
          <a:endParaRPr lang="en-US"/>
        </a:p>
      </dgm:t>
    </dgm:pt>
    <dgm:pt modelId="{846DC751-AEA8-4427-84AC-56ADE62FE1A1}" type="sibTrans" cxnId="{818E4702-55A7-4907-A87D-D8B6C76A0D61}">
      <dgm:prSet/>
      <dgm:spPr/>
      <dgm:t>
        <a:bodyPr/>
        <a:lstStyle/>
        <a:p>
          <a:endParaRPr lang="en-US"/>
        </a:p>
      </dgm:t>
    </dgm:pt>
    <dgm:pt modelId="{7A186414-60F3-4327-BF22-BD0C5FA6D9B2}">
      <dgm:prSet phldrT="[Text]" custT="1"/>
      <dgm:spPr>
        <a:xfrm rot="16200000">
          <a:off x="1307137" y="1653254"/>
          <a:ext cx="1403645" cy="1403645"/>
        </a:xfrm>
        <a:prstGeom prst="pieWedge">
          <a:avLst/>
        </a:prstGeom>
        <a:solidFill>
          <a:srgbClr val="7BA79D">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ysClr val="window" lastClr="FFFFFF"/>
              </a:solidFill>
              <a:latin typeface="Calibri" panose="020F0502020204030204" pitchFamily="34" charset="0"/>
              <a:ea typeface="+mn-ea"/>
              <a:cs typeface="Calibri" panose="020F0502020204030204" pitchFamily="34" charset="0"/>
            </a:rPr>
            <a:t>Access to credit within the community and create small businesses </a:t>
          </a:r>
        </a:p>
      </dgm:t>
    </dgm:pt>
    <dgm:pt modelId="{CD205E17-F448-4063-AAB7-471C9DB27036}" type="parTrans" cxnId="{CF244FC4-11D0-4E5C-8861-A948ED345DA5}">
      <dgm:prSet/>
      <dgm:spPr/>
      <dgm:t>
        <a:bodyPr/>
        <a:lstStyle/>
        <a:p>
          <a:endParaRPr lang="en-US"/>
        </a:p>
      </dgm:t>
    </dgm:pt>
    <dgm:pt modelId="{8C456628-DF75-4151-8FEB-3C2F7203C5A9}" type="sibTrans" cxnId="{CF244FC4-11D0-4E5C-8861-A948ED345DA5}">
      <dgm:prSet/>
      <dgm:spPr/>
      <dgm:t>
        <a:bodyPr/>
        <a:lstStyle/>
        <a:p>
          <a:endParaRPr lang="en-US"/>
        </a:p>
      </dgm:t>
    </dgm:pt>
    <dgm:pt modelId="{38B5CD35-8E19-4F0A-BA04-A10E78A42213}">
      <dgm:prSet phldrT="[Text]" custT="1"/>
      <dgm:spPr>
        <a:xfrm>
          <a:off x="818937" y="2204339"/>
          <a:ext cx="1601387" cy="1037336"/>
        </a:xfrm>
        <a:prstGeom prst="roundRect">
          <a:avLst>
            <a:gd name="adj" fmla="val 10000"/>
          </a:avLst>
        </a:prstGeom>
        <a:solidFill>
          <a:sysClr val="window" lastClr="FFFFFF">
            <a:alpha val="90000"/>
            <a:hueOff val="0"/>
            <a:satOff val="0"/>
            <a:lumOff val="0"/>
            <a:alphaOff val="0"/>
          </a:sysClr>
        </a:solidFill>
        <a:ln w="12700" cap="flat" cmpd="sng" algn="ctr">
          <a:solidFill>
            <a:srgbClr val="7BA79D">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 bought a tractor and now I rent it out to raise money for the family; and</a:t>
          </a:r>
          <a:r>
            <a:rPr lang="en-US" sz="1200" i="1"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 </a:t>
          </a:r>
          <a:r>
            <a:rPr lang="en-US"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then I opened a shop!”.</a:t>
          </a:r>
        </a:p>
      </dgm:t>
    </dgm:pt>
    <dgm:pt modelId="{04546670-13ED-4C0F-94BC-C19C1E4EDC43}" type="parTrans" cxnId="{5F101CCC-12BB-4E17-9245-3AAB4AB241BB}">
      <dgm:prSet/>
      <dgm:spPr/>
      <dgm:t>
        <a:bodyPr/>
        <a:lstStyle/>
        <a:p>
          <a:endParaRPr lang="en-US"/>
        </a:p>
      </dgm:t>
    </dgm:pt>
    <dgm:pt modelId="{589076D7-58C1-4695-A41B-82466A29ABFC}" type="sibTrans" cxnId="{5F101CCC-12BB-4E17-9245-3AAB4AB241BB}">
      <dgm:prSet/>
      <dgm:spPr/>
      <dgm:t>
        <a:bodyPr/>
        <a:lstStyle/>
        <a:p>
          <a:endParaRPr lang="en-US"/>
        </a:p>
      </dgm:t>
    </dgm:pt>
    <dgm:pt modelId="{94216E1C-9445-422F-AF5A-5AE40492C093}">
      <dgm:prSet phldrT="[Text]" custT="1"/>
      <dgm:spPr>
        <a:xfrm>
          <a:off x="3438085" y="60321"/>
          <a:ext cx="1601387" cy="1037336"/>
        </a:xfrm>
        <a:prstGeom prst="roundRect">
          <a:avLst>
            <a:gd name="adj" fmla="val 10000"/>
          </a:avLst>
        </a:prstGeom>
        <a:solidFill>
          <a:sysClr val="window" lastClr="FFFFFF">
            <a:alpha val="90000"/>
            <a:hueOff val="0"/>
            <a:satOff val="0"/>
            <a:lumOff val="0"/>
            <a:alphaOff val="0"/>
          </a:sysClr>
        </a:solidFill>
        <a:ln w="12700" cap="flat" cmpd="sng" algn="ctr">
          <a:solidFill>
            <a:srgbClr val="A5AB81">
              <a:hueOff val="0"/>
              <a:satOff val="0"/>
              <a:lumOff val="0"/>
              <a:alphaOff val="0"/>
            </a:srgbClr>
          </a:solidFill>
          <a:prstDash val="solid"/>
          <a:miter lim="800000"/>
        </a:ln>
        <a:effectLst/>
      </dgm:spPr>
      <dgm:t>
        <a:bodyPr/>
        <a:lstStyle/>
        <a:p>
          <a:pPr>
            <a:buChar char="•"/>
          </a:pPr>
          <a:r>
            <a:rPr lang="en-US"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“If there is a chance to join any group, or even to lead that group, I feel can”.</a:t>
          </a:r>
        </a:p>
      </dgm:t>
    </dgm:pt>
    <dgm:pt modelId="{39434144-7354-4B42-B352-5C37257ECC5D}" type="parTrans" cxnId="{BB52A6F1-AE41-47E3-B0C2-124DE667BA4F}">
      <dgm:prSet/>
      <dgm:spPr/>
      <dgm:t>
        <a:bodyPr/>
        <a:lstStyle/>
        <a:p>
          <a:endParaRPr lang="en-US"/>
        </a:p>
      </dgm:t>
    </dgm:pt>
    <dgm:pt modelId="{94216FBD-E509-4F5C-81AD-181884487F41}" type="sibTrans" cxnId="{BB52A6F1-AE41-47E3-B0C2-124DE667BA4F}">
      <dgm:prSet/>
      <dgm:spPr/>
      <dgm:t>
        <a:bodyPr/>
        <a:lstStyle/>
        <a:p>
          <a:endParaRPr lang="en-US"/>
        </a:p>
      </dgm:t>
    </dgm:pt>
    <dgm:pt modelId="{48C39880-3232-442E-8CA9-A89D23C60B41}">
      <dgm:prSet phldrT="[Text]"/>
      <dgm:spPr>
        <a:xfrm>
          <a:off x="462813" y="76202"/>
          <a:ext cx="2332693" cy="1037336"/>
        </a:xfrm>
        <a:prstGeom prst="roundRect">
          <a:avLst>
            <a:gd name="adj" fmla="val 10000"/>
          </a:avLst>
        </a:prstGeom>
        <a:solidFill>
          <a:sysClr val="window" lastClr="FFFFFF">
            <a:alpha val="90000"/>
            <a:hueOff val="0"/>
            <a:satOff val="0"/>
            <a:lumOff val="0"/>
            <a:alphaOff val="0"/>
          </a:sysClr>
        </a:solidFill>
        <a:ln w="12700" cap="flat" cmpd="sng" algn="ctr">
          <a:solidFill>
            <a:srgbClr val="BFBFBF">
              <a:hueOff val="0"/>
              <a:satOff val="0"/>
              <a:lumOff val="0"/>
              <a:alphaOff val="0"/>
            </a:srgbClr>
          </a:solidFill>
          <a:prstDash val="solid"/>
          <a:miter lim="800000"/>
        </a:ln>
        <a:effectLst/>
      </dgm:spPr>
      <dgm:t>
        <a:bodyPr/>
        <a:lstStyle/>
        <a:p>
          <a:pPr>
            <a:buChar char="•"/>
          </a:pPr>
          <a:endParaRPr lang="en-US" sz="5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43125E06-1DDE-4893-BFF0-F3592F9CF978}" type="parTrans" cxnId="{0F7CC41B-6C59-43E4-A952-33F58E0F67B8}">
      <dgm:prSet/>
      <dgm:spPr/>
      <dgm:t>
        <a:bodyPr/>
        <a:lstStyle/>
        <a:p>
          <a:endParaRPr lang="en-US"/>
        </a:p>
      </dgm:t>
    </dgm:pt>
    <dgm:pt modelId="{789E7203-F71E-4C43-AF37-4434852C16B6}" type="sibTrans" cxnId="{0F7CC41B-6C59-43E4-A952-33F58E0F67B8}">
      <dgm:prSet/>
      <dgm:spPr/>
      <dgm:t>
        <a:bodyPr/>
        <a:lstStyle/>
        <a:p>
          <a:endParaRPr lang="en-US"/>
        </a:p>
      </dgm:t>
    </dgm:pt>
    <dgm:pt modelId="{1C77D1A7-229D-4EC7-999E-4B64FDFDE870}">
      <dgm:prSet phldrT="[Text]" custT="1"/>
      <dgm:spPr>
        <a:xfrm>
          <a:off x="462813" y="76202"/>
          <a:ext cx="2332693" cy="1037336"/>
        </a:xfrm>
        <a:prstGeom prst="roundRect">
          <a:avLst>
            <a:gd name="adj" fmla="val 10000"/>
          </a:avLst>
        </a:prstGeom>
        <a:solidFill>
          <a:sysClr val="window" lastClr="FFFFFF">
            <a:alpha val="90000"/>
            <a:hueOff val="0"/>
            <a:satOff val="0"/>
            <a:lumOff val="0"/>
            <a:alphaOff val="0"/>
          </a:sysClr>
        </a:solidFill>
        <a:ln w="12700" cap="flat" cmpd="sng" algn="ctr">
          <a:solidFill>
            <a:srgbClr val="BFBFBF">
              <a:hueOff val="0"/>
              <a:satOff val="0"/>
              <a:lumOff val="0"/>
              <a:alphaOff val="0"/>
            </a:srgbClr>
          </a:solidFill>
          <a:prstDash val="solid"/>
          <a:miter lim="800000"/>
        </a:ln>
        <a:effectLst/>
      </dgm:spPr>
      <dgm:t>
        <a:bodyPr/>
        <a:lstStyle/>
        <a:p>
          <a:pPr>
            <a:buChar char="•"/>
          </a:pPr>
          <a:r>
            <a:rPr lang="en-US" sz="11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“Now I don’t ask my children to do household work, I check that they’re doing their homework” </a:t>
          </a:r>
        </a:p>
      </dgm:t>
    </dgm:pt>
    <dgm:pt modelId="{68539FC5-FF7A-425E-BC70-D44EE1EE6B35}" type="parTrans" cxnId="{7C5E5E43-81DD-4E28-B2B4-0ACE357BE4DB}">
      <dgm:prSet/>
      <dgm:spPr/>
      <dgm:t>
        <a:bodyPr/>
        <a:lstStyle/>
        <a:p>
          <a:endParaRPr lang="en-US"/>
        </a:p>
      </dgm:t>
    </dgm:pt>
    <dgm:pt modelId="{65EEF934-5FF8-49F7-8759-EC8BBAD8F671}" type="sibTrans" cxnId="{7C5E5E43-81DD-4E28-B2B4-0ACE357BE4DB}">
      <dgm:prSet/>
      <dgm:spPr/>
      <dgm:t>
        <a:bodyPr/>
        <a:lstStyle/>
        <a:p>
          <a:endParaRPr lang="en-US"/>
        </a:p>
      </dgm:t>
    </dgm:pt>
    <dgm:pt modelId="{44303A18-F44B-4501-BF2F-CDA05CAC8CB5}" type="pres">
      <dgm:prSet presAssocID="{221FD289-40EE-4C3A-8566-01F8669BA935}" presName="cycleMatrixDiagram" presStyleCnt="0">
        <dgm:presLayoutVars>
          <dgm:chMax val="1"/>
          <dgm:dir/>
          <dgm:animLvl val="lvl"/>
          <dgm:resizeHandles val="exact"/>
        </dgm:presLayoutVars>
      </dgm:prSet>
      <dgm:spPr/>
    </dgm:pt>
    <dgm:pt modelId="{379AFD87-C075-4AFA-9B9E-37EC8A84F64A}" type="pres">
      <dgm:prSet presAssocID="{221FD289-40EE-4C3A-8566-01F8669BA935}" presName="children" presStyleCnt="0"/>
      <dgm:spPr/>
    </dgm:pt>
    <dgm:pt modelId="{986120A1-91D6-45BA-8E04-E7F6699DE351}" type="pres">
      <dgm:prSet presAssocID="{221FD289-40EE-4C3A-8566-01F8669BA935}" presName="child1group" presStyleCnt="0"/>
      <dgm:spPr/>
    </dgm:pt>
    <dgm:pt modelId="{E9CF526D-A2C2-4CC5-AF25-7A9F4FED8342}" type="pres">
      <dgm:prSet presAssocID="{221FD289-40EE-4C3A-8566-01F8669BA935}" presName="child1" presStyleLbl="bgAcc1" presStyleIdx="0" presStyleCnt="4" custScaleX="145667" custLinFactNeighborX="595" custLinFactNeighborY="7346"/>
      <dgm:spPr/>
    </dgm:pt>
    <dgm:pt modelId="{CB5CA397-241E-4314-8B3E-2C78B149DEA9}" type="pres">
      <dgm:prSet presAssocID="{221FD289-40EE-4C3A-8566-01F8669BA935}" presName="child1Text" presStyleLbl="bgAcc1" presStyleIdx="0" presStyleCnt="4">
        <dgm:presLayoutVars>
          <dgm:bulletEnabled val="1"/>
        </dgm:presLayoutVars>
      </dgm:prSet>
      <dgm:spPr/>
    </dgm:pt>
    <dgm:pt modelId="{D41CDACB-D4E0-4CDA-9174-1C18AAE8D7A4}" type="pres">
      <dgm:prSet presAssocID="{221FD289-40EE-4C3A-8566-01F8669BA935}" presName="child2group" presStyleCnt="0"/>
      <dgm:spPr/>
    </dgm:pt>
    <dgm:pt modelId="{17F65C10-E40B-4278-B38B-49BA11BB328A}" type="pres">
      <dgm:prSet presAssocID="{221FD289-40EE-4C3A-8566-01F8669BA935}" presName="child2" presStyleLbl="bgAcc1" presStyleIdx="1" presStyleCnt="4" custLinFactNeighborX="397" custLinFactNeighborY="5815"/>
      <dgm:spPr/>
    </dgm:pt>
    <dgm:pt modelId="{A75D9517-EEC5-4F5F-81DF-753E45944788}" type="pres">
      <dgm:prSet presAssocID="{221FD289-40EE-4C3A-8566-01F8669BA935}" presName="child2Text" presStyleLbl="bgAcc1" presStyleIdx="1" presStyleCnt="4">
        <dgm:presLayoutVars>
          <dgm:bulletEnabled val="1"/>
        </dgm:presLayoutVars>
      </dgm:prSet>
      <dgm:spPr/>
    </dgm:pt>
    <dgm:pt modelId="{ECC31E9D-4143-4152-AE6A-6901CFB4BADE}" type="pres">
      <dgm:prSet presAssocID="{221FD289-40EE-4C3A-8566-01F8669BA935}" presName="child3group" presStyleCnt="0"/>
      <dgm:spPr/>
    </dgm:pt>
    <dgm:pt modelId="{E612FB0E-A8AD-4688-8988-68E40F215CFA}" type="pres">
      <dgm:prSet presAssocID="{221FD289-40EE-4C3A-8566-01F8669BA935}" presName="child3" presStyleLbl="bgAcc1" presStyleIdx="2" presStyleCnt="4"/>
      <dgm:spPr/>
    </dgm:pt>
    <dgm:pt modelId="{9DF63562-848F-4063-93AB-B680D1257F6E}" type="pres">
      <dgm:prSet presAssocID="{221FD289-40EE-4C3A-8566-01F8669BA935}" presName="child3Text" presStyleLbl="bgAcc1" presStyleIdx="2" presStyleCnt="4">
        <dgm:presLayoutVars>
          <dgm:bulletEnabled val="1"/>
        </dgm:presLayoutVars>
      </dgm:prSet>
      <dgm:spPr/>
    </dgm:pt>
    <dgm:pt modelId="{D07F704F-6EE6-4ED5-A4CE-85E2A6617634}" type="pres">
      <dgm:prSet presAssocID="{221FD289-40EE-4C3A-8566-01F8669BA935}" presName="child4group" presStyleCnt="0"/>
      <dgm:spPr/>
    </dgm:pt>
    <dgm:pt modelId="{559DC5D2-5F7C-4798-8865-D906449E9CD6}" type="pres">
      <dgm:prSet presAssocID="{221FD289-40EE-4C3A-8566-01F8669BA935}" presName="child4" presStyleLbl="bgAcc1" presStyleIdx="3" presStyleCnt="4"/>
      <dgm:spPr/>
    </dgm:pt>
    <dgm:pt modelId="{7BA2E179-E37A-498E-8070-82F124936EC2}" type="pres">
      <dgm:prSet presAssocID="{221FD289-40EE-4C3A-8566-01F8669BA935}" presName="child4Text" presStyleLbl="bgAcc1" presStyleIdx="3" presStyleCnt="4">
        <dgm:presLayoutVars>
          <dgm:bulletEnabled val="1"/>
        </dgm:presLayoutVars>
      </dgm:prSet>
      <dgm:spPr/>
    </dgm:pt>
    <dgm:pt modelId="{8C062CB8-1471-448B-98D8-B4B52F094192}" type="pres">
      <dgm:prSet presAssocID="{221FD289-40EE-4C3A-8566-01F8669BA935}" presName="childPlaceholder" presStyleCnt="0"/>
      <dgm:spPr/>
    </dgm:pt>
    <dgm:pt modelId="{FEB5A068-C3DA-4DC8-8A64-7DAABB637F67}" type="pres">
      <dgm:prSet presAssocID="{221FD289-40EE-4C3A-8566-01F8669BA935}" presName="circle" presStyleCnt="0"/>
      <dgm:spPr/>
    </dgm:pt>
    <dgm:pt modelId="{2E14ADBE-7C92-443C-9823-03ECEFF5F679}" type="pres">
      <dgm:prSet presAssocID="{221FD289-40EE-4C3A-8566-01F8669BA935}" presName="quadrant1" presStyleLbl="node1" presStyleIdx="0" presStyleCnt="4">
        <dgm:presLayoutVars>
          <dgm:chMax val="1"/>
          <dgm:bulletEnabled val="1"/>
        </dgm:presLayoutVars>
      </dgm:prSet>
      <dgm:spPr/>
    </dgm:pt>
    <dgm:pt modelId="{6495671F-9743-4649-8F70-889487124E2B}" type="pres">
      <dgm:prSet presAssocID="{221FD289-40EE-4C3A-8566-01F8669BA935}" presName="quadrant2" presStyleLbl="node1" presStyleIdx="1" presStyleCnt="4">
        <dgm:presLayoutVars>
          <dgm:chMax val="1"/>
          <dgm:bulletEnabled val="1"/>
        </dgm:presLayoutVars>
      </dgm:prSet>
      <dgm:spPr/>
    </dgm:pt>
    <dgm:pt modelId="{44F749F0-844C-4EF9-B743-F7CB18D4BA1D}" type="pres">
      <dgm:prSet presAssocID="{221FD289-40EE-4C3A-8566-01F8669BA935}" presName="quadrant3" presStyleLbl="node1" presStyleIdx="2" presStyleCnt="4">
        <dgm:presLayoutVars>
          <dgm:chMax val="1"/>
          <dgm:bulletEnabled val="1"/>
        </dgm:presLayoutVars>
      </dgm:prSet>
      <dgm:spPr/>
    </dgm:pt>
    <dgm:pt modelId="{BA9B3E9F-3623-4FDB-88D5-00D1E7A40F75}" type="pres">
      <dgm:prSet presAssocID="{221FD289-40EE-4C3A-8566-01F8669BA935}" presName="quadrant4" presStyleLbl="node1" presStyleIdx="3" presStyleCnt="4">
        <dgm:presLayoutVars>
          <dgm:chMax val="1"/>
          <dgm:bulletEnabled val="1"/>
        </dgm:presLayoutVars>
      </dgm:prSet>
      <dgm:spPr/>
    </dgm:pt>
    <dgm:pt modelId="{010739F6-1A1A-4FCA-B11A-184B1B824046}" type="pres">
      <dgm:prSet presAssocID="{221FD289-40EE-4C3A-8566-01F8669BA935}" presName="quadrantPlaceholder" presStyleCnt="0"/>
      <dgm:spPr/>
    </dgm:pt>
    <dgm:pt modelId="{DC8818DD-59A3-4D66-AD15-5C1C120E475F}" type="pres">
      <dgm:prSet presAssocID="{221FD289-40EE-4C3A-8566-01F8669BA935}" presName="center1" presStyleLbl="fgShp" presStyleIdx="0" presStyleCnt="2"/>
      <dgm:spPr>
        <a:xfrm>
          <a:off x="2500884" y="1329086"/>
          <a:ext cx="484630" cy="421417"/>
        </a:xfrm>
        <a:prstGeom prst="circularArrow">
          <a:avLst/>
        </a:prstGeom>
        <a:solidFill>
          <a:srgbClr val="BFBFBF">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94000A74-6CB8-4894-9E98-7DFFCDCDFE19}" type="pres">
      <dgm:prSet presAssocID="{221FD289-40EE-4C3A-8566-01F8669BA935}" presName="center2" presStyleLbl="fgShp" presStyleIdx="1" presStyleCnt="2"/>
      <dgm:spPr>
        <a:xfrm rot="10800000">
          <a:off x="2500884" y="1491170"/>
          <a:ext cx="484630" cy="421417"/>
        </a:xfrm>
        <a:prstGeom prst="circularArrow">
          <a:avLst/>
        </a:prstGeom>
        <a:solidFill>
          <a:srgbClr val="BFBFBF">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Lst>
  <dgm:cxnLst>
    <dgm:cxn modelId="{818E4702-55A7-4907-A87D-D8B6C76A0D61}" srcId="{53803FEB-BDEF-4956-9705-78C3623C8690}" destId="{B47FBF2B-48F5-4B05-897F-0BBB65DD8D94}" srcOrd="0" destOrd="0" parTransId="{BE566D0F-359D-4C8C-B9FC-1DAD815E46F7}" sibTransId="{846DC751-AEA8-4427-84AC-56ADE62FE1A1}"/>
    <dgm:cxn modelId="{F0521005-F3E5-4D28-B6C5-AC1AD27E8052}" type="presOf" srcId="{EC0A0C8E-331E-4136-889C-3FD199E944A9}" destId="{A75D9517-EEC5-4F5F-81DF-753E45944788}" srcOrd="1" destOrd="0" presId="urn:microsoft.com/office/officeart/2005/8/layout/cycle4#1"/>
    <dgm:cxn modelId="{915C5606-2459-4CD4-BF45-B45336C30D5C}" type="presOf" srcId="{48C39880-3232-442E-8CA9-A89D23C60B41}" destId="{CB5CA397-241E-4314-8B3E-2C78B149DEA9}" srcOrd="1" destOrd="2" presId="urn:microsoft.com/office/officeart/2005/8/layout/cycle4#1"/>
    <dgm:cxn modelId="{B33EE306-04A0-4232-883A-E7E4E54987D0}" type="presOf" srcId="{94216E1C-9445-422F-AF5A-5AE40492C093}" destId="{A75D9517-EEC5-4F5F-81DF-753E45944788}" srcOrd="1" destOrd="1" presId="urn:microsoft.com/office/officeart/2005/8/layout/cycle4#1"/>
    <dgm:cxn modelId="{179E520C-4EC0-436F-9645-1660D1D289E5}" type="presOf" srcId="{B47FBF2B-48F5-4B05-897F-0BBB65DD8D94}" destId="{E612FB0E-A8AD-4688-8988-68E40F215CFA}" srcOrd="0" destOrd="0" presId="urn:microsoft.com/office/officeart/2005/8/layout/cycle4#1"/>
    <dgm:cxn modelId="{D887200D-DA03-4C40-8C8C-9E5FEDC38E40}" srcId="{5E9CB600-8310-4957-90A2-2F317666BA5A}" destId="{EC0A0C8E-331E-4136-889C-3FD199E944A9}" srcOrd="0" destOrd="0" parTransId="{DE0A5097-0F9A-4029-9E5A-313FE23D61CF}" sibTransId="{D25561B8-9EFC-48C5-8FF9-F6FE07E8EEAC}"/>
    <dgm:cxn modelId="{1B69CF16-1E22-4541-9EED-B99D0C37663D}" type="presOf" srcId="{1C77D1A7-229D-4EC7-999E-4B64FDFDE870}" destId="{CB5CA397-241E-4314-8B3E-2C78B149DEA9}" srcOrd="1" destOrd="1" presId="urn:microsoft.com/office/officeart/2005/8/layout/cycle4#1"/>
    <dgm:cxn modelId="{0F7CC41B-6C59-43E4-A952-33F58E0F67B8}" srcId="{F66F665B-C5D2-41F5-B1F1-AE39390B532A}" destId="{48C39880-3232-442E-8CA9-A89D23C60B41}" srcOrd="2" destOrd="0" parTransId="{43125E06-1DDE-4893-BFF0-F3592F9CF978}" sibTransId="{789E7203-F71E-4C43-AF37-4434852C16B6}"/>
    <dgm:cxn modelId="{57A3B720-F199-4EB9-995A-A4C91E778E54}" type="presOf" srcId="{F66F665B-C5D2-41F5-B1F1-AE39390B532A}" destId="{2E14ADBE-7C92-443C-9823-03ECEFF5F679}" srcOrd="0" destOrd="0" presId="urn:microsoft.com/office/officeart/2005/8/layout/cycle4#1"/>
    <dgm:cxn modelId="{2229A325-4D3E-4B8E-8B35-E8A4A43A50A9}" type="presOf" srcId="{38B5CD35-8E19-4F0A-BA04-A10E78A42213}" destId="{559DC5D2-5F7C-4798-8865-D906449E9CD6}" srcOrd="0" destOrd="0" presId="urn:microsoft.com/office/officeart/2005/8/layout/cycle4#1"/>
    <dgm:cxn modelId="{02CAD138-C623-4326-885F-EAEE2812AD8D}" srcId="{F66F665B-C5D2-41F5-B1F1-AE39390B532A}" destId="{76C7E43E-8436-4F95-B53C-567CA5FC75BC}" srcOrd="0" destOrd="0" parTransId="{B720D9D9-826C-4278-872D-C4F453158363}" sibTransId="{49720D48-3215-4348-A8A6-CE12F36E56FD}"/>
    <dgm:cxn modelId="{821E313A-9C21-4B7E-B626-F906E5AA46B6}" type="presOf" srcId="{48C39880-3232-442E-8CA9-A89D23C60B41}" destId="{E9CF526D-A2C2-4CC5-AF25-7A9F4FED8342}" srcOrd="0" destOrd="2" presId="urn:microsoft.com/office/officeart/2005/8/layout/cycle4#1"/>
    <dgm:cxn modelId="{5C9FC840-40EB-4CC4-A85E-C161AB538159}" type="presOf" srcId="{7A186414-60F3-4327-BF22-BD0C5FA6D9B2}" destId="{BA9B3E9F-3623-4FDB-88D5-00D1E7A40F75}" srcOrd="0" destOrd="0" presId="urn:microsoft.com/office/officeart/2005/8/layout/cycle4#1"/>
    <dgm:cxn modelId="{7C5E5E43-81DD-4E28-B2B4-0ACE357BE4DB}" srcId="{F66F665B-C5D2-41F5-B1F1-AE39390B532A}" destId="{1C77D1A7-229D-4EC7-999E-4B64FDFDE870}" srcOrd="1" destOrd="0" parTransId="{68539FC5-FF7A-425E-BC70-D44EE1EE6B35}" sibTransId="{65EEF934-5FF8-49F7-8759-EC8BBAD8F671}"/>
    <dgm:cxn modelId="{2B44A763-095A-47E0-900F-D29B7E9DEC23}" type="presOf" srcId="{EC0A0C8E-331E-4136-889C-3FD199E944A9}" destId="{17F65C10-E40B-4278-B38B-49BA11BB328A}" srcOrd="0" destOrd="0" presId="urn:microsoft.com/office/officeart/2005/8/layout/cycle4#1"/>
    <dgm:cxn modelId="{C8B02365-8495-44F8-B82B-9010CBAE178D}" srcId="{221FD289-40EE-4C3A-8566-01F8669BA935}" destId="{5E9CB600-8310-4957-90A2-2F317666BA5A}" srcOrd="1" destOrd="0" parTransId="{3D1F95B4-E467-4CC3-8E01-F5870BD93502}" sibTransId="{7905AB46-CA6C-4EDE-B7FF-E68A2443E840}"/>
    <dgm:cxn modelId="{93DEEB46-2197-4156-8984-2AC6A26E6D51}" type="presOf" srcId="{76C7E43E-8436-4F95-B53C-567CA5FC75BC}" destId="{E9CF526D-A2C2-4CC5-AF25-7A9F4FED8342}" srcOrd="0" destOrd="0" presId="urn:microsoft.com/office/officeart/2005/8/layout/cycle4#1"/>
    <dgm:cxn modelId="{B38FC06C-E37B-41FA-AFDC-C86F13D16A7E}" type="presOf" srcId="{221FD289-40EE-4C3A-8566-01F8669BA935}" destId="{44303A18-F44B-4501-BF2F-CDA05CAC8CB5}" srcOrd="0" destOrd="0" presId="urn:microsoft.com/office/officeart/2005/8/layout/cycle4#1"/>
    <dgm:cxn modelId="{0FCAED72-9130-4A35-B681-B3C86D74FCA5}" srcId="{221FD289-40EE-4C3A-8566-01F8669BA935}" destId="{53803FEB-BDEF-4956-9705-78C3623C8690}" srcOrd="2" destOrd="0" parTransId="{B48BD0D6-BF7B-453F-B70B-46C78EE84977}" sibTransId="{68F3BE2D-61CA-452A-816B-C2242017E3DC}"/>
    <dgm:cxn modelId="{2F4C655A-6DBE-4140-84D7-F169726D2F3A}" type="presOf" srcId="{5E9CB600-8310-4957-90A2-2F317666BA5A}" destId="{6495671F-9743-4649-8F70-889487124E2B}" srcOrd="0" destOrd="0" presId="urn:microsoft.com/office/officeart/2005/8/layout/cycle4#1"/>
    <dgm:cxn modelId="{83B79F81-2786-4F17-BD5B-7AA2F9E46607}" type="presOf" srcId="{94216E1C-9445-422F-AF5A-5AE40492C093}" destId="{17F65C10-E40B-4278-B38B-49BA11BB328A}" srcOrd="0" destOrd="1" presId="urn:microsoft.com/office/officeart/2005/8/layout/cycle4#1"/>
    <dgm:cxn modelId="{02CA949C-DF20-4AD0-8289-3DE44634ACA9}" type="presOf" srcId="{76C7E43E-8436-4F95-B53C-567CA5FC75BC}" destId="{CB5CA397-241E-4314-8B3E-2C78B149DEA9}" srcOrd="1" destOrd="0" presId="urn:microsoft.com/office/officeart/2005/8/layout/cycle4#1"/>
    <dgm:cxn modelId="{374523B3-6F11-46BC-BA77-6B2D0F707A82}" type="presOf" srcId="{1C77D1A7-229D-4EC7-999E-4B64FDFDE870}" destId="{E9CF526D-A2C2-4CC5-AF25-7A9F4FED8342}" srcOrd="0" destOrd="1" presId="urn:microsoft.com/office/officeart/2005/8/layout/cycle4#1"/>
    <dgm:cxn modelId="{CF244FC4-11D0-4E5C-8861-A948ED345DA5}" srcId="{221FD289-40EE-4C3A-8566-01F8669BA935}" destId="{7A186414-60F3-4327-BF22-BD0C5FA6D9B2}" srcOrd="3" destOrd="0" parTransId="{CD205E17-F448-4063-AAB7-471C9DB27036}" sibTransId="{8C456628-DF75-4151-8FEB-3C2F7203C5A9}"/>
    <dgm:cxn modelId="{53EBAEC8-E010-45D1-8CE5-6950195CE020}" type="presOf" srcId="{B47FBF2B-48F5-4B05-897F-0BBB65DD8D94}" destId="{9DF63562-848F-4063-93AB-B680D1257F6E}" srcOrd="1" destOrd="0" presId="urn:microsoft.com/office/officeart/2005/8/layout/cycle4#1"/>
    <dgm:cxn modelId="{5F101CCC-12BB-4E17-9245-3AAB4AB241BB}" srcId="{7A186414-60F3-4327-BF22-BD0C5FA6D9B2}" destId="{38B5CD35-8E19-4F0A-BA04-A10E78A42213}" srcOrd="0" destOrd="0" parTransId="{04546670-13ED-4C0F-94BC-C19C1E4EDC43}" sibTransId="{589076D7-58C1-4695-A41B-82466A29ABFC}"/>
    <dgm:cxn modelId="{C8B673CD-82CA-4D61-A69F-BD64B9224257}" srcId="{221FD289-40EE-4C3A-8566-01F8669BA935}" destId="{F66F665B-C5D2-41F5-B1F1-AE39390B532A}" srcOrd="0" destOrd="0" parTransId="{7931F805-F9AF-4B1F-98FE-D26426869D14}" sibTransId="{96867B04-4A88-46CD-A52B-4BA354963D2B}"/>
    <dgm:cxn modelId="{CC9952DB-1EAA-4471-AD88-B171408036DD}" type="presOf" srcId="{38B5CD35-8E19-4F0A-BA04-A10E78A42213}" destId="{7BA2E179-E37A-498E-8070-82F124936EC2}" srcOrd="1" destOrd="0" presId="urn:microsoft.com/office/officeart/2005/8/layout/cycle4#1"/>
    <dgm:cxn modelId="{4E9780EA-FB85-42A2-91C4-CAB608236ECC}" type="presOf" srcId="{53803FEB-BDEF-4956-9705-78C3623C8690}" destId="{44F749F0-844C-4EF9-B743-F7CB18D4BA1D}" srcOrd="0" destOrd="0" presId="urn:microsoft.com/office/officeart/2005/8/layout/cycle4#1"/>
    <dgm:cxn modelId="{BB52A6F1-AE41-47E3-B0C2-124DE667BA4F}" srcId="{5E9CB600-8310-4957-90A2-2F317666BA5A}" destId="{94216E1C-9445-422F-AF5A-5AE40492C093}" srcOrd="1" destOrd="0" parTransId="{39434144-7354-4B42-B352-5C37257ECC5D}" sibTransId="{94216FBD-E509-4F5C-81AD-181884487F41}"/>
    <dgm:cxn modelId="{02D723C3-764B-4437-8D89-D1EC36F7FEE4}" type="presParOf" srcId="{44303A18-F44B-4501-BF2F-CDA05CAC8CB5}" destId="{379AFD87-C075-4AFA-9B9E-37EC8A84F64A}" srcOrd="0" destOrd="0" presId="urn:microsoft.com/office/officeart/2005/8/layout/cycle4#1"/>
    <dgm:cxn modelId="{2A75673C-AAC2-4136-BB32-93F6286D4240}" type="presParOf" srcId="{379AFD87-C075-4AFA-9B9E-37EC8A84F64A}" destId="{986120A1-91D6-45BA-8E04-E7F6699DE351}" srcOrd="0" destOrd="0" presId="urn:microsoft.com/office/officeart/2005/8/layout/cycle4#1"/>
    <dgm:cxn modelId="{65F1D208-7801-4F49-9811-FCF8E6C0F506}" type="presParOf" srcId="{986120A1-91D6-45BA-8E04-E7F6699DE351}" destId="{E9CF526D-A2C2-4CC5-AF25-7A9F4FED8342}" srcOrd="0" destOrd="0" presId="urn:microsoft.com/office/officeart/2005/8/layout/cycle4#1"/>
    <dgm:cxn modelId="{DE40D5DB-BB04-456C-A8DC-646D72A73210}" type="presParOf" srcId="{986120A1-91D6-45BA-8E04-E7F6699DE351}" destId="{CB5CA397-241E-4314-8B3E-2C78B149DEA9}" srcOrd="1" destOrd="0" presId="urn:microsoft.com/office/officeart/2005/8/layout/cycle4#1"/>
    <dgm:cxn modelId="{52FB4EBF-A10C-4323-98E2-3A1DABA2563A}" type="presParOf" srcId="{379AFD87-C075-4AFA-9B9E-37EC8A84F64A}" destId="{D41CDACB-D4E0-4CDA-9174-1C18AAE8D7A4}" srcOrd="1" destOrd="0" presId="urn:microsoft.com/office/officeart/2005/8/layout/cycle4#1"/>
    <dgm:cxn modelId="{C7D958A8-6587-456C-AD18-0A4440461902}" type="presParOf" srcId="{D41CDACB-D4E0-4CDA-9174-1C18AAE8D7A4}" destId="{17F65C10-E40B-4278-B38B-49BA11BB328A}" srcOrd="0" destOrd="0" presId="urn:microsoft.com/office/officeart/2005/8/layout/cycle4#1"/>
    <dgm:cxn modelId="{D26F767A-EEE9-4D4D-BA4F-E8C2DF4051E3}" type="presParOf" srcId="{D41CDACB-D4E0-4CDA-9174-1C18AAE8D7A4}" destId="{A75D9517-EEC5-4F5F-81DF-753E45944788}" srcOrd="1" destOrd="0" presId="urn:microsoft.com/office/officeart/2005/8/layout/cycle4#1"/>
    <dgm:cxn modelId="{559CACC9-140B-4797-84F0-9E22BA6F946F}" type="presParOf" srcId="{379AFD87-C075-4AFA-9B9E-37EC8A84F64A}" destId="{ECC31E9D-4143-4152-AE6A-6901CFB4BADE}" srcOrd="2" destOrd="0" presId="urn:microsoft.com/office/officeart/2005/8/layout/cycle4#1"/>
    <dgm:cxn modelId="{E1DE7D15-BCDB-4847-9ADC-515B85983455}" type="presParOf" srcId="{ECC31E9D-4143-4152-AE6A-6901CFB4BADE}" destId="{E612FB0E-A8AD-4688-8988-68E40F215CFA}" srcOrd="0" destOrd="0" presId="urn:microsoft.com/office/officeart/2005/8/layout/cycle4#1"/>
    <dgm:cxn modelId="{B65DC16C-EAC0-4F05-A8B8-364DBA9B270B}" type="presParOf" srcId="{ECC31E9D-4143-4152-AE6A-6901CFB4BADE}" destId="{9DF63562-848F-4063-93AB-B680D1257F6E}" srcOrd="1" destOrd="0" presId="urn:microsoft.com/office/officeart/2005/8/layout/cycle4#1"/>
    <dgm:cxn modelId="{1C1DDFAF-05A8-4345-908F-15A3C0CBDB07}" type="presParOf" srcId="{379AFD87-C075-4AFA-9B9E-37EC8A84F64A}" destId="{D07F704F-6EE6-4ED5-A4CE-85E2A6617634}" srcOrd="3" destOrd="0" presId="urn:microsoft.com/office/officeart/2005/8/layout/cycle4#1"/>
    <dgm:cxn modelId="{BEAF5E31-D42A-417A-BC97-E4CA2BE3904D}" type="presParOf" srcId="{D07F704F-6EE6-4ED5-A4CE-85E2A6617634}" destId="{559DC5D2-5F7C-4798-8865-D906449E9CD6}" srcOrd="0" destOrd="0" presId="urn:microsoft.com/office/officeart/2005/8/layout/cycle4#1"/>
    <dgm:cxn modelId="{017F3B57-82FA-42A3-80A5-A192E1CA53DF}" type="presParOf" srcId="{D07F704F-6EE6-4ED5-A4CE-85E2A6617634}" destId="{7BA2E179-E37A-498E-8070-82F124936EC2}" srcOrd="1" destOrd="0" presId="urn:microsoft.com/office/officeart/2005/8/layout/cycle4#1"/>
    <dgm:cxn modelId="{F05CBB42-871A-47D3-AA3F-DCCC00557918}" type="presParOf" srcId="{379AFD87-C075-4AFA-9B9E-37EC8A84F64A}" destId="{8C062CB8-1471-448B-98D8-B4B52F094192}" srcOrd="4" destOrd="0" presId="urn:microsoft.com/office/officeart/2005/8/layout/cycle4#1"/>
    <dgm:cxn modelId="{92771EC5-8000-469C-85EE-8C5704549B22}" type="presParOf" srcId="{44303A18-F44B-4501-BF2F-CDA05CAC8CB5}" destId="{FEB5A068-C3DA-4DC8-8A64-7DAABB637F67}" srcOrd="1" destOrd="0" presId="urn:microsoft.com/office/officeart/2005/8/layout/cycle4#1"/>
    <dgm:cxn modelId="{2A214F9E-E39F-415A-B091-896D8EF2F58A}" type="presParOf" srcId="{FEB5A068-C3DA-4DC8-8A64-7DAABB637F67}" destId="{2E14ADBE-7C92-443C-9823-03ECEFF5F679}" srcOrd="0" destOrd="0" presId="urn:microsoft.com/office/officeart/2005/8/layout/cycle4#1"/>
    <dgm:cxn modelId="{50AEBF4B-BDCD-4245-81EE-77AD6F9165F7}" type="presParOf" srcId="{FEB5A068-C3DA-4DC8-8A64-7DAABB637F67}" destId="{6495671F-9743-4649-8F70-889487124E2B}" srcOrd="1" destOrd="0" presId="urn:microsoft.com/office/officeart/2005/8/layout/cycle4#1"/>
    <dgm:cxn modelId="{916ECDB5-1415-4F02-A62C-37351743A399}" type="presParOf" srcId="{FEB5A068-C3DA-4DC8-8A64-7DAABB637F67}" destId="{44F749F0-844C-4EF9-B743-F7CB18D4BA1D}" srcOrd="2" destOrd="0" presId="urn:microsoft.com/office/officeart/2005/8/layout/cycle4#1"/>
    <dgm:cxn modelId="{AE8A3C63-84FF-4A2B-9A3F-266B7F5B3224}" type="presParOf" srcId="{FEB5A068-C3DA-4DC8-8A64-7DAABB637F67}" destId="{BA9B3E9F-3623-4FDB-88D5-00D1E7A40F75}" srcOrd="3" destOrd="0" presId="urn:microsoft.com/office/officeart/2005/8/layout/cycle4#1"/>
    <dgm:cxn modelId="{F631CC29-0414-4ABE-B044-8339BADD2B6C}" type="presParOf" srcId="{FEB5A068-C3DA-4DC8-8A64-7DAABB637F67}" destId="{010739F6-1A1A-4FCA-B11A-184B1B824046}" srcOrd="4" destOrd="0" presId="urn:microsoft.com/office/officeart/2005/8/layout/cycle4#1"/>
    <dgm:cxn modelId="{DF5C4497-2955-4E03-86C7-503B7AB8E8A8}" type="presParOf" srcId="{44303A18-F44B-4501-BF2F-CDA05CAC8CB5}" destId="{DC8818DD-59A3-4D66-AD15-5C1C120E475F}" srcOrd="2" destOrd="0" presId="urn:microsoft.com/office/officeart/2005/8/layout/cycle4#1"/>
    <dgm:cxn modelId="{4DF3FDD8-B472-4AFE-BDF8-30C32AEA7765}" type="presParOf" srcId="{44303A18-F44B-4501-BF2F-CDA05CAC8CB5}" destId="{94000A74-6CB8-4894-9E98-7DFFCDCDFE19}"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D33E1-14A2-4F6A-8A71-F963B5BFE47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D9B77FF-27F2-45C2-B4D5-276235B073E3}">
      <dgm:prSet phldrT="[Text]" custT="1"/>
      <dgm:spPr/>
      <dgm:t>
        <a:bodyPr/>
        <a:lstStyle/>
        <a:p>
          <a:r>
            <a:rPr lang="en-US" sz="1800" b="1" dirty="0"/>
            <a:t>Initiating</a:t>
          </a:r>
        </a:p>
      </dgm:t>
    </dgm:pt>
    <dgm:pt modelId="{3B15D9CC-3B37-44D7-9E88-1CBA6F9CDF16}" type="parTrans" cxnId="{BE258E55-D762-48F5-8D51-67E6BD8696E6}">
      <dgm:prSet/>
      <dgm:spPr/>
      <dgm:t>
        <a:bodyPr/>
        <a:lstStyle/>
        <a:p>
          <a:endParaRPr lang="en-US" b="1"/>
        </a:p>
      </dgm:t>
    </dgm:pt>
    <dgm:pt modelId="{0ECC7C03-578B-412C-BE81-05A468CC5BBB}" type="sibTrans" cxnId="{BE258E55-D762-48F5-8D51-67E6BD8696E6}">
      <dgm:prSet/>
      <dgm:spPr/>
      <dgm:t>
        <a:bodyPr/>
        <a:lstStyle/>
        <a:p>
          <a:endParaRPr lang="en-US" b="1"/>
        </a:p>
      </dgm:t>
    </dgm:pt>
    <dgm:pt modelId="{86A7CB48-6DD7-491A-AADF-8CE92A351240}">
      <dgm:prSet phldrT="[Text]" custT="1"/>
      <dgm:spPr/>
      <dgm:t>
        <a:bodyPr/>
        <a:lstStyle/>
        <a:p>
          <a:r>
            <a:rPr lang="en-US" sz="1800" b="1" dirty="0"/>
            <a:t>Planning</a:t>
          </a:r>
        </a:p>
      </dgm:t>
    </dgm:pt>
    <dgm:pt modelId="{996B0077-B633-42D2-8D72-7EC72E2C3DA3}" type="parTrans" cxnId="{D178EBC4-2D0B-4EAE-8C6C-0E98003780FD}">
      <dgm:prSet/>
      <dgm:spPr/>
      <dgm:t>
        <a:bodyPr/>
        <a:lstStyle/>
        <a:p>
          <a:endParaRPr lang="en-US" b="1"/>
        </a:p>
      </dgm:t>
    </dgm:pt>
    <dgm:pt modelId="{BD8DDE87-084F-4059-9F18-3C02D5841CDB}" type="sibTrans" cxnId="{D178EBC4-2D0B-4EAE-8C6C-0E98003780FD}">
      <dgm:prSet/>
      <dgm:spPr/>
      <dgm:t>
        <a:bodyPr/>
        <a:lstStyle/>
        <a:p>
          <a:endParaRPr lang="en-US" b="1"/>
        </a:p>
      </dgm:t>
    </dgm:pt>
    <dgm:pt modelId="{B4604A27-B6F7-4B11-A67C-4AF9DBF444C2}">
      <dgm:prSet phldrT="[Text]" custT="1"/>
      <dgm:spPr/>
      <dgm:t>
        <a:bodyPr/>
        <a:lstStyle/>
        <a:p>
          <a:r>
            <a:rPr lang="en-US" sz="1800" b="1" dirty="0"/>
            <a:t>Executing</a:t>
          </a:r>
        </a:p>
      </dgm:t>
    </dgm:pt>
    <dgm:pt modelId="{4A50DE37-819A-465A-AF2D-1413461A7542}" type="parTrans" cxnId="{47EC4648-D50F-44FF-BBA8-D24E9B673237}">
      <dgm:prSet/>
      <dgm:spPr/>
      <dgm:t>
        <a:bodyPr/>
        <a:lstStyle/>
        <a:p>
          <a:endParaRPr lang="en-US" b="1"/>
        </a:p>
      </dgm:t>
    </dgm:pt>
    <dgm:pt modelId="{0B410888-B49F-4178-85DD-0A09CB9DC498}" type="sibTrans" cxnId="{47EC4648-D50F-44FF-BBA8-D24E9B673237}">
      <dgm:prSet/>
      <dgm:spPr/>
      <dgm:t>
        <a:bodyPr/>
        <a:lstStyle/>
        <a:p>
          <a:endParaRPr lang="en-US" b="1"/>
        </a:p>
      </dgm:t>
    </dgm:pt>
    <dgm:pt modelId="{7461FAF9-3C53-45A2-A478-9FD9B49B24B2}">
      <dgm:prSet phldrT="[Text]" custT="1"/>
      <dgm:spPr/>
      <dgm:t>
        <a:bodyPr/>
        <a:lstStyle/>
        <a:p>
          <a:r>
            <a:rPr lang="en-US" sz="1800" b="1" dirty="0"/>
            <a:t>Managing Change</a:t>
          </a:r>
        </a:p>
      </dgm:t>
    </dgm:pt>
    <dgm:pt modelId="{662A9963-AD78-4E2A-82F8-BB8C7279FA4A}" type="parTrans" cxnId="{84C5F0AE-9E65-4045-95A7-2F5FD3E6101A}">
      <dgm:prSet/>
      <dgm:spPr/>
      <dgm:t>
        <a:bodyPr/>
        <a:lstStyle/>
        <a:p>
          <a:endParaRPr lang="en-US" b="1"/>
        </a:p>
      </dgm:t>
    </dgm:pt>
    <dgm:pt modelId="{A2A669F7-7D1D-419D-9E58-F323B9E364FA}" type="sibTrans" cxnId="{84C5F0AE-9E65-4045-95A7-2F5FD3E6101A}">
      <dgm:prSet/>
      <dgm:spPr/>
      <dgm:t>
        <a:bodyPr/>
        <a:lstStyle/>
        <a:p>
          <a:endParaRPr lang="en-US" b="1"/>
        </a:p>
      </dgm:t>
    </dgm:pt>
    <dgm:pt modelId="{46B39072-72DB-4FC1-B688-88320519469A}">
      <dgm:prSet phldrT="[Text]"/>
      <dgm:spPr/>
      <dgm:t>
        <a:bodyPr/>
        <a:lstStyle/>
        <a:p>
          <a:r>
            <a:rPr lang="en-US" b="1" dirty="0"/>
            <a:t>MEL</a:t>
          </a:r>
        </a:p>
      </dgm:t>
    </dgm:pt>
    <dgm:pt modelId="{2956F129-4328-49C2-AF14-A8B056C987CC}" type="parTrans" cxnId="{E80198B5-6C4B-4B7D-BB89-2304F8966F8B}">
      <dgm:prSet/>
      <dgm:spPr/>
      <dgm:t>
        <a:bodyPr/>
        <a:lstStyle/>
        <a:p>
          <a:endParaRPr lang="en-US" b="1"/>
        </a:p>
      </dgm:t>
    </dgm:pt>
    <dgm:pt modelId="{FC4827F1-EA24-45FD-B262-9165B474400A}" type="sibTrans" cxnId="{E80198B5-6C4B-4B7D-BB89-2304F8966F8B}">
      <dgm:prSet/>
      <dgm:spPr/>
      <dgm:t>
        <a:bodyPr/>
        <a:lstStyle/>
        <a:p>
          <a:endParaRPr lang="en-US" b="1"/>
        </a:p>
      </dgm:t>
    </dgm:pt>
    <dgm:pt modelId="{676E0794-A06A-49D1-8123-A01B492DB99E}" type="pres">
      <dgm:prSet presAssocID="{B2CD33E1-14A2-4F6A-8A71-F963B5BFE47F}" presName="cycle" presStyleCnt="0">
        <dgm:presLayoutVars>
          <dgm:dir/>
          <dgm:resizeHandles val="exact"/>
        </dgm:presLayoutVars>
      </dgm:prSet>
      <dgm:spPr/>
    </dgm:pt>
    <dgm:pt modelId="{08BEE2DC-6C3A-4F0A-B979-0BE254644BA1}" type="pres">
      <dgm:prSet presAssocID="{9D9B77FF-27F2-45C2-B4D5-276235B073E3}" presName="node" presStyleLbl="node1" presStyleIdx="0" presStyleCnt="5">
        <dgm:presLayoutVars>
          <dgm:bulletEnabled val="1"/>
        </dgm:presLayoutVars>
      </dgm:prSet>
      <dgm:spPr/>
    </dgm:pt>
    <dgm:pt modelId="{27AD2FF4-5DCB-443F-AB7D-56052CBD1CCD}" type="pres">
      <dgm:prSet presAssocID="{0ECC7C03-578B-412C-BE81-05A468CC5BBB}" presName="sibTrans" presStyleLbl="sibTrans2D1" presStyleIdx="0" presStyleCnt="5"/>
      <dgm:spPr/>
    </dgm:pt>
    <dgm:pt modelId="{8569C706-9723-49C5-899C-1499E176CE0E}" type="pres">
      <dgm:prSet presAssocID="{0ECC7C03-578B-412C-BE81-05A468CC5BBB}" presName="connectorText" presStyleLbl="sibTrans2D1" presStyleIdx="0" presStyleCnt="5"/>
      <dgm:spPr/>
    </dgm:pt>
    <dgm:pt modelId="{93E0C525-E1F3-4067-B3C8-E2BE645F1F06}" type="pres">
      <dgm:prSet presAssocID="{86A7CB48-6DD7-491A-AADF-8CE92A351240}" presName="node" presStyleLbl="node1" presStyleIdx="1" presStyleCnt="5">
        <dgm:presLayoutVars>
          <dgm:bulletEnabled val="1"/>
        </dgm:presLayoutVars>
      </dgm:prSet>
      <dgm:spPr/>
    </dgm:pt>
    <dgm:pt modelId="{BF79FE36-087A-41A4-8B33-4A35177E9559}" type="pres">
      <dgm:prSet presAssocID="{BD8DDE87-084F-4059-9F18-3C02D5841CDB}" presName="sibTrans" presStyleLbl="sibTrans2D1" presStyleIdx="1" presStyleCnt="5"/>
      <dgm:spPr/>
    </dgm:pt>
    <dgm:pt modelId="{1B04144A-AADE-404C-8889-60B956704C22}" type="pres">
      <dgm:prSet presAssocID="{BD8DDE87-084F-4059-9F18-3C02D5841CDB}" presName="connectorText" presStyleLbl="sibTrans2D1" presStyleIdx="1" presStyleCnt="5"/>
      <dgm:spPr/>
    </dgm:pt>
    <dgm:pt modelId="{7B51B3DB-666A-4F42-B4A1-8730310F0FF6}" type="pres">
      <dgm:prSet presAssocID="{B4604A27-B6F7-4B11-A67C-4AF9DBF444C2}" presName="node" presStyleLbl="node1" presStyleIdx="2" presStyleCnt="5">
        <dgm:presLayoutVars>
          <dgm:bulletEnabled val="1"/>
        </dgm:presLayoutVars>
      </dgm:prSet>
      <dgm:spPr/>
    </dgm:pt>
    <dgm:pt modelId="{3238B06A-27E3-4C05-9B69-47D28C1C79C8}" type="pres">
      <dgm:prSet presAssocID="{0B410888-B49F-4178-85DD-0A09CB9DC498}" presName="sibTrans" presStyleLbl="sibTrans2D1" presStyleIdx="2" presStyleCnt="5"/>
      <dgm:spPr/>
    </dgm:pt>
    <dgm:pt modelId="{30F77082-4202-4F54-AE27-D1473ECDCCA1}" type="pres">
      <dgm:prSet presAssocID="{0B410888-B49F-4178-85DD-0A09CB9DC498}" presName="connectorText" presStyleLbl="sibTrans2D1" presStyleIdx="2" presStyleCnt="5"/>
      <dgm:spPr/>
    </dgm:pt>
    <dgm:pt modelId="{9F0D83FC-C82A-44F4-9BEF-7B5CB5CD2C76}" type="pres">
      <dgm:prSet presAssocID="{7461FAF9-3C53-45A2-A478-9FD9B49B24B2}" presName="node" presStyleLbl="node1" presStyleIdx="3" presStyleCnt="5">
        <dgm:presLayoutVars>
          <dgm:bulletEnabled val="1"/>
        </dgm:presLayoutVars>
      </dgm:prSet>
      <dgm:spPr/>
    </dgm:pt>
    <dgm:pt modelId="{5710CEAF-BD6F-4700-AFF7-1B002AA723CB}" type="pres">
      <dgm:prSet presAssocID="{A2A669F7-7D1D-419D-9E58-F323B9E364FA}" presName="sibTrans" presStyleLbl="sibTrans2D1" presStyleIdx="3" presStyleCnt="5"/>
      <dgm:spPr/>
    </dgm:pt>
    <dgm:pt modelId="{2BAE69F4-70B3-4273-9177-D9B07C5F7922}" type="pres">
      <dgm:prSet presAssocID="{A2A669F7-7D1D-419D-9E58-F323B9E364FA}" presName="connectorText" presStyleLbl="sibTrans2D1" presStyleIdx="3" presStyleCnt="5"/>
      <dgm:spPr/>
    </dgm:pt>
    <dgm:pt modelId="{CC5FDF95-F80D-40AB-8265-29192F5E7FEC}" type="pres">
      <dgm:prSet presAssocID="{46B39072-72DB-4FC1-B688-88320519469A}" presName="node" presStyleLbl="node1" presStyleIdx="4" presStyleCnt="5">
        <dgm:presLayoutVars>
          <dgm:bulletEnabled val="1"/>
        </dgm:presLayoutVars>
      </dgm:prSet>
      <dgm:spPr/>
    </dgm:pt>
    <dgm:pt modelId="{B5CE0FC4-4585-4E1E-97D1-6DB668B4F08B}" type="pres">
      <dgm:prSet presAssocID="{FC4827F1-EA24-45FD-B262-9165B474400A}" presName="sibTrans" presStyleLbl="sibTrans2D1" presStyleIdx="4" presStyleCnt="5"/>
      <dgm:spPr/>
    </dgm:pt>
    <dgm:pt modelId="{24478BED-C8BC-4B5D-A2AE-8E91C3C6C0A0}" type="pres">
      <dgm:prSet presAssocID="{FC4827F1-EA24-45FD-B262-9165B474400A}" presName="connectorText" presStyleLbl="sibTrans2D1" presStyleIdx="4" presStyleCnt="5"/>
      <dgm:spPr/>
    </dgm:pt>
  </dgm:ptLst>
  <dgm:cxnLst>
    <dgm:cxn modelId="{014E3914-3E4F-4269-9E22-5FC812FE2028}" type="presOf" srcId="{A2A669F7-7D1D-419D-9E58-F323B9E364FA}" destId="{5710CEAF-BD6F-4700-AFF7-1B002AA723CB}" srcOrd="0" destOrd="0" presId="urn:microsoft.com/office/officeart/2005/8/layout/cycle2"/>
    <dgm:cxn modelId="{FE421A15-AFE2-4139-8306-AD65601C1643}" type="presOf" srcId="{9D9B77FF-27F2-45C2-B4D5-276235B073E3}" destId="{08BEE2DC-6C3A-4F0A-B979-0BE254644BA1}" srcOrd="0" destOrd="0" presId="urn:microsoft.com/office/officeart/2005/8/layout/cycle2"/>
    <dgm:cxn modelId="{1C9A112C-EE99-4134-AAB3-E65765687A2A}" type="presOf" srcId="{B2CD33E1-14A2-4F6A-8A71-F963B5BFE47F}" destId="{676E0794-A06A-49D1-8123-A01B492DB99E}" srcOrd="0" destOrd="0" presId="urn:microsoft.com/office/officeart/2005/8/layout/cycle2"/>
    <dgm:cxn modelId="{70746F35-4561-4F2A-B636-336582139271}" type="presOf" srcId="{0ECC7C03-578B-412C-BE81-05A468CC5BBB}" destId="{27AD2FF4-5DCB-443F-AB7D-56052CBD1CCD}" srcOrd="0" destOrd="0" presId="urn:microsoft.com/office/officeart/2005/8/layout/cycle2"/>
    <dgm:cxn modelId="{076CD247-0F0A-43EF-9691-DF21BA2C89CA}" type="presOf" srcId="{0B410888-B49F-4178-85DD-0A09CB9DC498}" destId="{3238B06A-27E3-4C05-9B69-47D28C1C79C8}" srcOrd="0" destOrd="0" presId="urn:microsoft.com/office/officeart/2005/8/layout/cycle2"/>
    <dgm:cxn modelId="{47EC4648-D50F-44FF-BBA8-D24E9B673237}" srcId="{B2CD33E1-14A2-4F6A-8A71-F963B5BFE47F}" destId="{B4604A27-B6F7-4B11-A67C-4AF9DBF444C2}" srcOrd="2" destOrd="0" parTransId="{4A50DE37-819A-465A-AF2D-1413461A7542}" sibTransId="{0B410888-B49F-4178-85DD-0A09CB9DC498}"/>
    <dgm:cxn modelId="{5F5B694B-27E4-4117-BD97-8DB2A0C50F09}" type="presOf" srcId="{46B39072-72DB-4FC1-B688-88320519469A}" destId="{CC5FDF95-F80D-40AB-8265-29192F5E7FEC}" srcOrd="0" destOrd="0" presId="urn:microsoft.com/office/officeart/2005/8/layout/cycle2"/>
    <dgm:cxn modelId="{BE258E55-D762-48F5-8D51-67E6BD8696E6}" srcId="{B2CD33E1-14A2-4F6A-8A71-F963B5BFE47F}" destId="{9D9B77FF-27F2-45C2-B4D5-276235B073E3}" srcOrd="0" destOrd="0" parTransId="{3B15D9CC-3B37-44D7-9E88-1CBA6F9CDF16}" sibTransId="{0ECC7C03-578B-412C-BE81-05A468CC5BBB}"/>
    <dgm:cxn modelId="{8C34CB55-877C-479C-A99B-5035ED750B58}" type="presOf" srcId="{86A7CB48-6DD7-491A-AADF-8CE92A351240}" destId="{93E0C525-E1F3-4067-B3C8-E2BE645F1F06}" srcOrd="0" destOrd="0" presId="urn:microsoft.com/office/officeart/2005/8/layout/cycle2"/>
    <dgm:cxn modelId="{67BC0AA7-C6EC-458F-8FAA-71053608DF89}" type="presOf" srcId="{0ECC7C03-578B-412C-BE81-05A468CC5BBB}" destId="{8569C706-9723-49C5-899C-1499E176CE0E}" srcOrd="1" destOrd="0" presId="urn:microsoft.com/office/officeart/2005/8/layout/cycle2"/>
    <dgm:cxn modelId="{B2C806AD-8AA9-4EDD-B43B-332C7524F22C}" type="presOf" srcId="{A2A669F7-7D1D-419D-9E58-F323B9E364FA}" destId="{2BAE69F4-70B3-4273-9177-D9B07C5F7922}" srcOrd="1" destOrd="0" presId="urn:microsoft.com/office/officeart/2005/8/layout/cycle2"/>
    <dgm:cxn modelId="{84C5F0AE-9E65-4045-95A7-2F5FD3E6101A}" srcId="{B2CD33E1-14A2-4F6A-8A71-F963B5BFE47F}" destId="{7461FAF9-3C53-45A2-A478-9FD9B49B24B2}" srcOrd="3" destOrd="0" parTransId="{662A9963-AD78-4E2A-82F8-BB8C7279FA4A}" sibTransId="{A2A669F7-7D1D-419D-9E58-F323B9E364FA}"/>
    <dgm:cxn modelId="{78295FB2-B2F2-4E0E-99A5-8F60D4800208}" type="presOf" srcId="{0B410888-B49F-4178-85DD-0A09CB9DC498}" destId="{30F77082-4202-4F54-AE27-D1473ECDCCA1}" srcOrd="1" destOrd="0" presId="urn:microsoft.com/office/officeart/2005/8/layout/cycle2"/>
    <dgm:cxn modelId="{E80198B5-6C4B-4B7D-BB89-2304F8966F8B}" srcId="{B2CD33E1-14A2-4F6A-8A71-F963B5BFE47F}" destId="{46B39072-72DB-4FC1-B688-88320519469A}" srcOrd="4" destOrd="0" parTransId="{2956F129-4328-49C2-AF14-A8B056C987CC}" sibTransId="{FC4827F1-EA24-45FD-B262-9165B474400A}"/>
    <dgm:cxn modelId="{5753EBBA-5EBC-49E3-8CED-D7810257BCD3}" type="presOf" srcId="{7461FAF9-3C53-45A2-A478-9FD9B49B24B2}" destId="{9F0D83FC-C82A-44F4-9BEF-7B5CB5CD2C76}" srcOrd="0" destOrd="0" presId="urn:microsoft.com/office/officeart/2005/8/layout/cycle2"/>
    <dgm:cxn modelId="{360D10C0-1013-43D4-84C9-1FC3199F954E}" type="presOf" srcId="{BD8DDE87-084F-4059-9F18-3C02D5841CDB}" destId="{BF79FE36-087A-41A4-8B33-4A35177E9559}" srcOrd="0" destOrd="0" presId="urn:microsoft.com/office/officeart/2005/8/layout/cycle2"/>
    <dgm:cxn modelId="{EF60E6C1-2830-4D99-9964-E04DEEE5DB1D}" type="presOf" srcId="{FC4827F1-EA24-45FD-B262-9165B474400A}" destId="{B5CE0FC4-4585-4E1E-97D1-6DB668B4F08B}" srcOrd="0" destOrd="0" presId="urn:microsoft.com/office/officeart/2005/8/layout/cycle2"/>
    <dgm:cxn modelId="{D178EBC4-2D0B-4EAE-8C6C-0E98003780FD}" srcId="{B2CD33E1-14A2-4F6A-8A71-F963B5BFE47F}" destId="{86A7CB48-6DD7-491A-AADF-8CE92A351240}" srcOrd="1" destOrd="0" parTransId="{996B0077-B633-42D2-8D72-7EC72E2C3DA3}" sibTransId="{BD8DDE87-084F-4059-9F18-3C02D5841CDB}"/>
    <dgm:cxn modelId="{9A5B0FDA-54A2-44C7-A0F2-9514BE7138F0}" type="presOf" srcId="{FC4827F1-EA24-45FD-B262-9165B474400A}" destId="{24478BED-C8BC-4B5D-A2AE-8E91C3C6C0A0}" srcOrd="1" destOrd="0" presId="urn:microsoft.com/office/officeart/2005/8/layout/cycle2"/>
    <dgm:cxn modelId="{B12F2DE8-0DEB-45FB-8AA5-95E15A2D45E5}" type="presOf" srcId="{BD8DDE87-084F-4059-9F18-3C02D5841CDB}" destId="{1B04144A-AADE-404C-8889-60B956704C22}" srcOrd="1" destOrd="0" presId="urn:microsoft.com/office/officeart/2005/8/layout/cycle2"/>
    <dgm:cxn modelId="{A769C6F7-CC88-48C7-9E9C-8C033A72BA27}" type="presOf" srcId="{B4604A27-B6F7-4B11-A67C-4AF9DBF444C2}" destId="{7B51B3DB-666A-4F42-B4A1-8730310F0FF6}" srcOrd="0" destOrd="0" presId="urn:microsoft.com/office/officeart/2005/8/layout/cycle2"/>
    <dgm:cxn modelId="{65E89955-27E7-41F6-9BD2-7C43ECCD8BF2}" type="presParOf" srcId="{676E0794-A06A-49D1-8123-A01B492DB99E}" destId="{08BEE2DC-6C3A-4F0A-B979-0BE254644BA1}" srcOrd="0" destOrd="0" presId="urn:microsoft.com/office/officeart/2005/8/layout/cycle2"/>
    <dgm:cxn modelId="{16EE4225-0EEF-48C5-869D-8F03CEEA8C3C}" type="presParOf" srcId="{676E0794-A06A-49D1-8123-A01B492DB99E}" destId="{27AD2FF4-5DCB-443F-AB7D-56052CBD1CCD}" srcOrd="1" destOrd="0" presId="urn:microsoft.com/office/officeart/2005/8/layout/cycle2"/>
    <dgm:cxn modelId="{372DE168-1FC8-4133-8F95-D4ADC237290C}" type="presParOf" srcId="{27AD2FF4-5DCB-443F-AB7D-56052CBD1CCD}" destId="{8569C706-9723-49C5-899C-1499E176CE0E}" srcOrd="0" destOrd="0" presId="urn:microsoft.com/office/officeart/2005/8/layout/cycle2"/>
    <dgm:cxn modelId="{C375EBED-0DD8-45C9-91BC-D58DD0F1509A}" type="presParOf" srcId="{676E0794-A06A-49D1-8123-A01B492DB99E}" destId="{93E0C525-E1F3-4067-B3C8-E2BE645F1F06}" srcOrd="2" destOrd="0" presId="urn:microsoft.com/office/officeart/2005/8/layout/cycle2"/>
    <dgm:cxn modelId="{FC4F9C51-3389-4562-B1D5-82004E1EA8DE}" type="presParOf" srcId="{676E0794-A06A-49D1-8123-A01B492DB99E}" destId="{BF79FE36-087A-41A4-8B33-4A35177E9559}" srcOrd="3" destOrd="0" presId="urn:microsoft.com/office/officeart/2005/8/layout/cycle2"/>
    <dgm:cxn modelId="{82B86374-3380-4EC7-8999-02E252B95972}" type="presParOf" srcId="{BF79FE36-087A-41A4-8B33-4A35177E9559}" destId="{1B04144A-AADE-404C-8889-60B956704C22}" srcOrd="0" destOrd="0" presId="urn:microsoft.com/office/officeart/2005/8/layout/cycle2"/>
    <dgm:cxn modelId="{78106DC6-6795-4057-95B6-8F29B36818C1}" type="presParOf" srcId="{676E0794-A06A-49D1-8123-A01B492DB99E}" destId="{7B51B3DB-666A-4F42-B4A1-8730310F0FF6}" srcOrd="4" destOrd="0" presId="urn:microsoft.com/office/officeart/2005/8/layout/cycle2"/>
    <dgm:cxn modelId="{862466D7-ACA7-43C1-A09D-139C73D0561E}" type="presParOf" srcId="{676E0794-A06A-49D1-8123-A01B492DB99E}" destId="{3238B06A-27E3-4C05-9B69-47D28C1C79C8}" srcOrd="5" destOrd="0" presId="urn:microsoft.com/office/officeart/2005/8/layout/cycle2"/>
    <dgm:cxn modelId="{A7706396-41AB-49EE-B0CD-9A3CD5D4BF48}" type="presParOf" srcId="{3238B06A-27E3-4C05-9B69-47D28C1C79C8}" destId="{30F77082-4202-4F54-AE27-D1473ECDCCA1}" srcOrd="0" destOrd="0" presId="urn:microsoft.com/office/officeart/2005/8/layout/cycle2"/>
    <dgm:cxn modelId="{0BC8031C-079F-405D-BE89-36334E820DE3}" type="presParOf" srcId="{676E0794-A06A-49D1-8123-A01B492DB99E}" destId="{9F0D83FC-C82A-44F4-9BEF-7B5CB5CD2C76}" srcOrd="6" destOrd="0" presId="urn:microsoft.com/office/officeart/2005/8/layout/cycle2"/>
    <dgm:cxn modelId="{0D38801F-172A-48CE-977C-CE52BADFCC91}" type="presParOf" srcId="{676E0794-A06A-49D1-8123-A01B492DB99E}" destId="{5710CEAF-BD6F-4700-AFF7-1B002AA723CB}" srcOrd="7" destOrd="0" presId="urn:microsoft.com/office/officeart/2005/8/layout/cycle2"/>
    <dgm:cxn modelId="{8A27AB48-46B3-4677-813D-8E42606570E7}" type="presParOf" srcId="{5710CEAF-BD6F-4700-AFF7-1B002AA723CB}" destId="{2BAE69F4-70B3-4273-9177-D9B07C5F7922}" srcOrd="0" destOrd="0" presId="urn:microsoft.com/office/officeart/2005/8/layout/cycle2"/>
    <dgm:cxn modelId="{E677AE7C-175D-48C1-A5FF-5347965C6F18}" type="presParOf" srcId="{676E0794-A06A-49D1-8123-A01B492DB99E}" destId="{CC5FDF95-F80D-40AB-8265-29192F5E7FEC}" srcOrd="8" destOrd="0" presId="urn:microsoft.com/office/officeart/2005/8/layout/cycle2"/>
    <dgm:cxn modelId="{AB1BD099-E3AF-4F9B-B3CA-71C68C0BC3ED}" type="presParOf" srcId="{676E0794-A06A-49D1-8123-A01B492DB99E}" destId="{B5CE0FC4-4585-4E1E-97D1-6DB668B4F08B}" srcOrd="9" destOrd="0" presId="urn:microsoft.com/office/officeart/2005/8/layout/cycle2"/>
    <dgm:cxn modelId="{FA37F2FA-B1D4-40A1-BD7B-66B0370FF5D2}" type="presParOf" srcId="{B5CE0FC4-4585-4E1E-97D1-6DB668B4F08B}" destId="{24478BED-C8BC-4B5D-A2AE-8E91C3C6C0A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58D80A-B4B3-48E5-AABD-CE47AC0C0012}"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01282DDD-10D7-45B3-A57D-5BA6FBC15003}">
      <dgm:prSet phldrT="[Text]" custT="1"/>
      <dgm:spPr/>
      <dgm:t>
        <a:bodyPr/>
        <a:lstStyle/>
        <a:p>
          <a:r>
            <a:rPr lang="en-US" sz="1600" b="1" dirty="0"/>
            <a:t>Outreach</a:t>
          </a:r>
        </a:p>
      </dgm:t>
    </dgm:pt>
    <dgm:pt modelId="{32B6F196-9F1F-4915-BD09-1F8237BF6543}" type="parTrans" cxnId="{102650D0-88DE-4FA9-A301-0AFD39A89FFE}">
      <dgm:prSet/>
      <dgm:spPr/>
      <dgm:t>
        <a:bodyPr/>
        <a:lstStyle/>
        <a:p>
          <a:endParaRPr lang="en-US" sz="1600"/>
        </a:p>
      </dgm:t>
    </dgm:pt>
    <dgm:pt modelId="{511F1F97-7604-4D37-BCA6-7A62512E600B}" type="sibTrans" cxnId="{102650D0-88DE-4FA9-A301-0AFD39A89FFE}">
      <dgm:prSet/>
      <dgm:spPr/>
      <dgm:t>
        <a:bodyPr/>
        <a:lstStyle/>
        <a:p>
          <a:endParaRPr lang="en-US" sz="1600"/>
        </a:p>
      </dgm:t>
    </dgm:pt>
    <dgm:pt modelId="{24BF8411-1A6C-4067-A0CB-2D68BEDCADFF}">
      <dgm:prSet phldrT="[Text]" custT="1"/>
      <dgm:spPr/>
      <dgm:t>
        <a:bodyPr/>
        <a:lstStyle/>
        <a:p>
          <a:r>
            <a:rPr lang="en-US" sz="1600" dirty="0">
              <a:latin typeface="Calibri" panose="020F0502020204030204" pitchFamily="34" charset="0"/>
              <a:cs typeface="Calibri" panose="020F0502020204030204" pitchFamily="34" charset="0"/>
            </a:rPr>
            <a:t>Communication flows from buildOn to TC</a:t>
          </a:r>
        </a:p>
      </dgm:t>
    </dgm:pt>
    <dgm:pt modelId="{51A03F83-6D25-4B7C-AD25-7ABFD50376D9}" type="parTrans" cxnId="{8E45115B-36F9-4637-86FF-8D69933E3B48}">
      <dgm:prSet/>
      <dgm:spPr/>
      <dgm:t>
        <a:bodyPr/>
        <a:lstStyle/>
        <a:p>
          <a:endParaRPr lang="en-US" sz="1600"/>
        </a:p>
      </dgm:t>
    </dgm:pt>
    <dgm:pt modelId="{DBCE0004-2F80-4334-8A7F-9FABCFA5C7C4}" type="sibTrans" cxnId="{8E45115B-36F9-4637-86FF-8D69933E3B48}">
      <dgm:prSet/>
      <dgm:spPr/>
      <dgm:t>
        <a:bodyPr/>
        <a:lstStyle/>
        <a:p>
          <a:endParaRPr lang="en-US" sz="1600"/>
        </a:p>
      </dgm:t>
    </dgm:pt>
    <dgm:pt modelId="{5F0605BD-98E2-49F7-B52B-3EC470D72572}">
      <dgm:prSet phldrT="[Text]" custT="1"/>
      <dgm:spPr/>
      <dgm:t>
        <a:bodyPr/>
        <a:lstStyle/>
        <a:p>
          <a:r>
            <a:rPr lang="en-US" sz="1600" b="1" dirty="0"/>
            <a:t>Consult/Involve</a:t>
          </a:r>
        </a:p>
      </dgm:t>
    </dgm:pt>
    <dgm:pt modelId="{9E52B115-92CC-496B-9F00-B115D875EEDF}" type="parTrans" cxnId="{0C006ECC-08A3-4A47-AF84-94A47DE9F52F}">
      <dgm:prSet/>
      <dgm:spPr/>
      <dgm:t>
        <a:bodyPr/>
        <a:lstStyle/>
        <a:p>
          <a:endParaRPr lang="en-US" sz="1600"/>
        </a:p>
      </dgm:t>
    </dgm:pt>
    <dgm:pt modelId="{E6AB6C74-9FF8-4D1C-9A13-BC01D9039C7F}" type="sibTrans" cxnId="{0C006ECC-08A3-4A47-AF84-94A47DE9F52F}">
      <dgm:prSet/>
      <dgm:spPr/>
      <dgm:t>
        <a:bodyPr/>
        <a:lstStyle/>
        <a:p>
          <a:endParaRPr lang="en-US" sz="1600"/>
        </a:p>
      </dgm:t>
    </dgm:pt>
    <dgm:pt modelId="{035262C1-A854-4319-A455-E8E036A721A1}">
      <dgm:prSet phldrT="[Text]" custT="1"/>
      <dgm:spPr/>
      <dgm:t>
        <a:bodyPr/>
        <a:lstStyle/>
        <a:p>
          <a:r>
            <a:rPr lang="en-US" sz="1600" dirty="0">
              <a:latin typeface="Calibri" panose="020F0502020204030204" pitchFamily="34" charset="0"/>
              <a:cs typeface="Calibri" panose="020F0502020204030204" pitchFamily="34" charset="0"/>
            </a:rPr>
            <a:t>Feedback from the community and involvement in solutions</a:t>
          </a:r>
        </a:p>
      </dgm:t>
    </dgm:pt>
    <dgm:pt modelId="{A62D9926-F37C-47C1-A130-8D8B2E3C8336}" type="parTrans" cxnId="{FA7B8004-B3E2-42AC-8935-751536BC3B99}">
      <dgm:prSet/>
      <dgm:spPr/>
      <dgm:t>
        <a:bodyPr/>
        <a:lstStyle/>
        <a:p>
          <a:endParaRPr lang="en-US" sz="1600"/>
        </a:p>
      </dgm:t>
    </dgm:pt>
    <dgm:pt modelId="{FF59578B-A42B-468F-8252-C9FF29885003}" type="sibTrans" cxnId="{FA7B8004-B3E2-42AC-8935-751536BC3B99}">
      <dgm:prSet/>
      <dgm:spPr/>
      <dgm:t>
        <a:bodyPr/>
        <a:lstStyle/>
        <a:p>
          <a:endParaRPr lang="en-US" sz="1600"/>
        </a:p>
      </dgm:t>
    </dgm:pt>
    <dgm:pt modelId="{C8EFE90F-E48E-4E86-9267-3354C604827A}">
      <dgm:prSet phldrT="[Text]" custT="1"/>
      <dgm:spPr/>
      <dgm:t>
        <a:bodyPr/>
        <a:lstStyle/>
        <a:p>
          <a:r>
            <a:rPr lang="en-US" sz="1600" b="1" dirty="0"/>
            <a:t>Collaborate</a:t>
          </a:r>
        </a:p>
      </dgm:t>
    </dgm:pt>
    <dgm:pt modelId="{4C5C9391-B49F-4907-8021-BE8CF27525E3}" type="parTrans" cxnId="{3F5343C2-95A6-4BA9-BFBB-79CCCC154ECB}">
      <dgm:prSet/>
      <dgm:spPr/>
      <dgm:t>
        <a:bodyPr/>
        <a:lstStyle/>
        <a:p>
          <a:endParaRPr lang="en-US" sz="1600"/>
        </a:p>
      </dgm:t>
    </dgm:pt>
    <dgm:pt modelId="{C01483F4-4F89-4F4C-B8F4-0C14FC1727E1}" type="sibTrans" cxnId="{3F5343C2-95A6-4BA9-BFBB-79CCCC154ECB}">
      <dgm:prSet/>
      <dgm:spPr/>
      <dgm:t>
        <a:bodyPr/>
        <a:lstStyle/>
        <a:p>
          <a:endParaRPr lang="en-US" sz="1600"/>
        </a:p>
      </dgm:t>
    </dgm:pt>
    <dgm:pt modelId="{4AF22E73-4F36-4E92-90B7-E40CB57FB9E8}">
      <dgm:prSet phldrT="[Text]" custT="1"/>
      <dgm:spPr/>
      <dgm:t>
        <a:bodyPr/>
        <a:lstStyle/>
        <a:p>
          <a:r>
            <a:rPr lang="en-US" sz="1600" dirty="0">
              <a:latin typeface="Calibri" panose="020F0502020204030204" pitchFamily="34" charset="0"/>
              <a:cs typeface="Calibri" panose="020F0502020204030204" pitchFamily="34" charset="0"/>
            </a:rPr>
            <a:t>Bi-directional information, final decision at community level</a:t>
          </a:r>
        </a:p>
      </dgm:t>
    </dgm:pt>
    <dgm:pt modelId="{F573ED3B-90EA-44C5-BDFB-2924FF9E9DD0}" type="parTrans" cxnId="{039BECE2-484D-4D52-A107-6D3D01DF7B28}">
      <dgm:prSet/>
      <dgm:spPr/>
      <dgm:t>
        <a:bodyPr/>
        <a:lstStyle/>
        <a:p>
          <a:endParaRPr lang="en-US" sz="1600"/>
        </a:p>
      </dgm:t>
    </dgm:pt>
    <dgm:pt modelId="{4AE7D5B4-29AA-42E0-89FD-6884A9E41C7E}" type="sibTrans" cxnId="{039BECE2-484D-4D52-A107-6D3D01DF7B28}">
      <dgm:prSet/>
      <dgm:spPr/>
      <dgm:t>
        <a:bodyPr/>
        <a:lstStyle/>
        <a:p>
          <a:endParaRPr lang="en-US" sz="1600"/>
        </a:p>
      </dgm:t>
    </dgm:pt>
    <dgm:pt modelId="{E9A829F6-653A-4D84-ADD2-60D1BE8DD643}">
      <dgm:prSet phldrT="[Text]" custT="1"/>
      <dgm:spPr/>
      <dgm:t>
        <a:bodyPr/>
        <a:lstStyle/>
        <a:p>
          <a:r>
            <a:rPr lang="en-US" sz="1600" dirty="0">
              <a:latin typeface="Calibri" panose="020F0502020204030204" pitchFamily="34" charset="0"/>
              <a:cs typeface="Calibri" panose="020F0502020204030204" pitchFamily="34" charset="0"/>
            </a:rPr>
            <a:t>Entities Coexist</a:t>
          </a:r>
        </a:p>
      </dgm:t>
    </dgm:pt>
    <dgm:pt modelId="{B818DFE9-0D7A-4EAC-8217-7E3D07813106}" type="parTrans" cxnId="{1C3B5955-0C71-4B05-BEB4-DFC606D96C4D}">
      <dgm:prSet/>
      <dgm:spPr/>
      <dgm:t>
        <a:bodyPr/>
        <a:lstStyle/>
        <a:p>
          <a:endParaRPr lang="en-US" sz="1600"/>
        </a:p>
      </dgm:t>
    </dgm:pt>
    <dgm:pt modelId="{330876FA-E6AF-4206-9FCC-4D0DEE515146}" type="sibTrans" cxnId="{1C3B5955-0C71-4B05-BEB4-DFC606D96C4D}">
      <dgm:prSet/>
      <dgm:spPr/>
      <dgm:t>
        <a:bodyPr/>
        <a:lstStyle/>
        <a:p>
          <a:endParaRPr lang="en-US" sz="1600"/>
        </a:p>
      </dgm:t>
    </dgm:pt>
    <dgm:pt modelId="{23824E7A-5A40-457E-8809-F6C0464E5C6D}">
      <dgm:prSet phldrT="[Text]" custT="1"/>
      <dgm:spPr/>
      <dgm:t>
        <a:bodyPr/>
        <a:lstStyle/>
        <a:p>
          <a:r>
            <a:rPr lang="en-US" sz="1600" b="1" dirty="0">
              <a:latin typeface="Calibri" panose="020F0502020204030204" pitchFamily="34" charset="0"/>
              <a:cs typeface="Calibri" panose="020F0502020204030204" pitchFamily="34" charset="0"/>
            </a:rPr>
            <a:t>Outcome</a:t>
          </a:r>
          <a:r>
            <a:rPr lang="en-US" sz="1600" dirty="0">
              <a:latin typeface="Calibri" panose="020F0502020204030204" pitchFamily="34" charset="0"/>
              <a:cs typeface="Calibri" panose="020F0502020204030204" pitchFamily="34" charset="0"/>
            </a:rPr>
            <a:t>: communication channels</a:t>
          </a:r>
        </a:p>
      </dgm:t>
    </dgm:pt>
    <dgm:pt modelId="{C44D2767-D79E-4E26-964D-2190318DD71D}" type="parTrans" cxnId="{B6594A6D-A1CF-4901-8940-EC21299A8A30}">
      <dgm:prSet/>
      <dgm:spPr/>
      <dgm:t>
        <a:bodyPr/>
        <a:lstStyle/>
        <a:p>
          <a:endParaRPr lang="en-US" sz="1600"/>
        </a:p>
      </dgm:t>
    </dgm:pt>
    <dgm:pt modelId="{18B16395-8781-41D1-8750-73A3EF67FE37}" type="sibTrans" cxnId="{B6594A6D-A1CF-4901-8940-EC21299A8A30}">
      <dgm:prSet/>
      <dgm:spPr/>
      <dgm:t>
        <a:bodyPr/>
        <a:lstStyle/>
        <a:p>
          <a:endParaRPr lang="en-US" sz="1600"/>
        </a:p>
      </dgm:t>
    </dgm:pt>
    <dgm:pt modelId="{AE5BC11F-302C-49D6-97A0-A061D05F556C}">
      <dgm:prSet phldrT="[Text]" custT="1"/>
      <dgm:spPr/>
      <dgm:t>
        <a:bodyPr/>
        <a:lstStyle/>
        <a:p>
          <a:r>
            <a:rPr lang="en-US" sz="1600" dirty="0">
              <a:latin typeface="Calibri" panose="020F0502020204030204" pitchFamily="34" charset="0"/>
              <a:cs typeface="Calibri" panose="020F0502020204030204" pitchFamily="34" charset="0"/>
            </a:rPr>
            <a:t>Entities deepen cooperation</a:t>
          </a:r>
        </a:p>
      </dgm:t>
    </dgm:pt>
    <dgm:pt modelId="{940DC605-A52D-49AC-9560-A65518E4D83F}" type="parTrans" cxnId="{F208DA5C-D85B-4D31-84D1-3B3914B76FCC}">
      <dgm:prSet/>
      <dgm:spPr/>
      <dgm:t>
        <a:bodyPr/>
        <a:lstStyle/>
        <a:p>
          <a:endParaRPr lang="en-US" sz="1600"/>
        </a:p>
      </dgm:t>
    </dgm:pt>
    <dgm:pt modelId="{07145E4B-DC59-4BE1-AECC-C493B47CD62D}" type="sibTrans" cxnId="{F208DA5C-D85B-4D31-84D1-3B3914B76FCC}">
      <dgm:prSet/>
      <dgm:spPr/>
      <dgm:t>
        <a:bodyPr/>
        <a:lstStyle/>
        <a:p>
          <a:endParaRPr lang="en-US" sz="1600"/>
        </a:p>
      </dgm:t>
    </dgm:pt>
    <dgm:pt modelId="{1E775D15-7506-4CEE-B072-368906B4AEEB}">
      <dgm:prSet phldrT="[Text]" custT="1"/>
      <dgm:spPr/>
      <dgm:t>
        <a:bodyPr/>
        <a:lstStyle/>
        <a:p>
          <a:r>
            <a:rPr lang="en-US" sz="1600" b="1" dirty="0">
              <a:latin typeface="Calibri" panose="020F0502020204030204" pitchFamily="34" charset="0"/>
              <a:cs typeface="Calibri" panose="020F0502020204030204" pitchFamily="34" charset="0"/>
            </a:rPr>
            <a:t>Outcome</a:t>
          </a:r>
          <a:r>
            <a:rPr lang="en-US" sz="1600" dirty="0">
              <a:latin typeface="Calibri" panose="020F0502020204030204" pitchFamily="34" charset="0"/>
              <a:cs typeface="Calibri" panose="020F0502020204030204" pitchFamily="34" charset="0"/>
            </a:rPr>
            <a:t>: Increased, longer-term partnership</a:t>
          </a:r>
        </a:p>
      </dgm:t>
    </dgm:pt>
    <dgm:pt modelId="{204F2B7E-5576-409E-A1E1-EDA6E5FA785C}" type="parTrans" cxnId="{06917306-C740-4093-AEC2-D9A233A52E6E}">
      <dgm:prSet/>
      <dgm:spPr/>
      <dgm:t>
        <a:bodyPr/>
        <a:lstStyle/>
        <a:p>
          <a:endParaRPr lang="en-US" sz="1600"/>
        </a:p>
      </dgm:t>
    </dgm:pt>
    <dgm:pt modelId="{D8878540-2DA2-4962-A99E-9E3038C5CE84}" type="sibTrans" cxnId="{06917306-C740-4093-AEC2-D9A233A52E6E}">
      <dgm:prSet/>
      <dgm:spPr/>
      <dgm:t>
        <a:bodyPr/>
        <a:lstStyle/>
        <a:p>
          <a:endParaRPr lang="en-US" sz="1600"/>
        </a:p>
      </dgm:t>
    </dgm:pt>
    <dgm:pt modelId="{0C9E1A07-1D88-41E1-8629-189F992D05F9}">
      <dgm:prSet phldrT="[Text]" custT="1"/>
      <dgm:spPr/>
      <dgm:t>
        <a:bodyPr/>
        <a:lstStyle/>
        <a:p>
          <a:r>
            <a:rPr lang="en-US" sz="1600" dirty="0">
              <a:latin typeface="Calibri" panose="020F0502020204030204" pitchFamily="34" charset="0"/>
              <a:cs typeface="Calibri" panose="020F0502020204030204" pitchFamily="34" charset="0"/>
            </a:rPr>
            <a:t>Entities share leadership </a:t>
          </a:r>
        </a:p>
      </dgm:t>
    </dgm:pt>
    <dgm:pt modelId="{13911436-C26C-4904-A4B9-5610600CB3ED}" type="parTrans" cxnId="{30D61F4E-A0C5-4895-A7D7-50020AE93BAB}">
      <dgm:prSet/>
      <dgm:spPr/>
      <dgm:t>
        <a:bodyPr/>
        <a:lstStyle/>
        <a:p>
          <a:endParaRPr lang="en-US" sz="1600"/>
        </a:p>
      </dgm:t>
    </dgm:pt>
    <dgm:pt modelId="{CD197907-AAB1-49B9-8192-52FD5893199C}" type="sibTrans" cxnId="{30D61F4E-A0C5-4895-A7D7-50020AE93BAB}">
      <dgm:prSet/>
      <dgm:spPr/>
      <dgm:t>
        <a:bodyPr/>
        <a:lstStyle/>
        <a:p>
          <a:endParaRPr lang="en-US" sz="1600"/>
        </a:p>
      </dgm:t>
    </dgm:pt>
    <dgm:pt modelId="{95735F57-2AB9-4EA6-BF0F-9F4C187A83B2}">
      <dgm:prSet phldrT="[Text]" custT="1"/>
      <dgm:spPr/>
      <dgm:t>
        <a:bodyPr/>
        <a:lstStyle/>
        <a:p>
          <a:r>
            <a:rPr lang="en-US" sz="1600" b="1" dirty="0">
              <a:latin typeface="Calibri" panose="020F0502020204030204" pitchFamily="34" charset="0"/>
              <a:cs typeface="Calibri" panose="020F0502020204030204" pitchFamily="34" charset="0"/>
            </a:rPr>
            <a:t>Outcome</a:t>
          </a:r>
          <a:r>
            <a:rPr lang="en-US" sz="1600" dirty="0">
              <a:latin typeface="Calibri" panose="020F0502020204030204" pitchFamily="34" charset="0"/>
              <a:cs typeface="Calibri" panose="020F0502020204030204" pitchFamily="34" charset="0"/>
            </a:rPr>
            <a:t>: Broad community development </a:t>
          </a:r>
        </a:p>
      </dgm:t>
    </dgm:pt>
    <dgm:pt modelId="{935BAD49-4BE7-4418-AE4E-6CF503F6FFCA}" type="parTrans" cxnId="{3990F99A-7BF0-456C-B8A2-2A060A126E5C}">
      <dgm:prSet/>
      <dgm:spPr/>
      <dgm:t>
        <a:bodyPr/>
        <a:lstStyle/>
        <a:p>
          <a:endParaRPr lang="en-US" sz="1600"/>
        </a:p>
      </dgm:t>
    </dgm:pt>
    <dgm:pt modelId="{7C84A433-176F-4130-B152-F143F3BAAFDB}" type="sibTrans" cxnId="{3990F99A-7BF0-456C-B8A2-2A060A126E5C}">
      <dgm:prSet/>
      <dgm:spPr/>
      <dgm:t>
        <a:bodyPr/>
        <a:lstStyle/>
        <a:p>
          <a:endParaRPr lang="en-US" sz="1600"/>
        </a:p>
      </dgm:t>
    </dgm:pt>
    <dgm:pt modelId="{B1329D4E-C6C6-45E6-A4B7-CCEE943AB2A1}" type="pres">
      <dgm:prSet presAssocID="{8358D80A-B4B3-48E5-AABD-CE47AC0C0012}" presName="Name0" presStyleCnt="0">
        <dgm:presLayoutVars>
          <dgm:dir/>
          <dgm:animLvl val="lvl"/>
          <dgm:resizeHandles val="exact"/>
        </dgm:presLayoutVars>
      </dgm:prSet>
      <dgm:spPr/>
    </dgm:pt>
    <dgm:pt modelId="{A09DF763-CED4-4E32-A9BC-15E04A17E3D0}" type="pres">
      <dgm:prSet presAssocID="{8358D80A-B4B3-48E5-AABD-CE47AC0C0012}" presName="tSp" presStyleCnt="0"/>
      <dgm:spPr/>
    </dgm:pt>
    <dgm:pt modelId="{2D977BBE-5F58-4AF2-A139-BCB73FD95D04}" type="pres">
      <dgm:prSet presAssocID="{8358D80A-B4B3-48E5-AABD-CE47AC0C0012}" presName="bSp" presStyleCnt="0"/>
      <dgm:spPr/>
    </dgm:pt>
    <dgm:pt modelId="{369E3F29-555F-4E37-8D82-06F313737B54}" type="pres">
      <dgm:prSet presAssocID="{8358D80A-B4B3-48E5-AABD-CE47AC0C0012}" presName="process" presStyleCnt="0"/>
      <dgm:spPr/>
    </dgm:pt>
    <dgm:pt modelId="{134386BE-3F06-45D7-866C-E46C2E2F76C5}" type="pres">
      <dgm:prSet presAssocID="{01282DDD-10D7-45B3-A57D-5BA6FBC15003}" presName="composite1" presStyleCnt="0"/>
      <dgm:spPr/>
    </dgm:pt>
    <dgm:pt modelId="{9CAD950C-3FDF-4AF5-9F06-C5F9522CFF51}" type="pres">
      <dgm:prSet presAssocID="{01282DDD-10D7-45B3-A57D-5BA6FBC15003}" presName="dummyNode1" presStyleLbl="node1" presStyleIdx="0" presStyleCnt="3"/>
      <dgm:spPr/>
    </dgm:pt>
    <dgm:pt modelId="{61097818-BAD4-4718-A20C-3040D167A2DF}" type="pres">
      <dgm:prSet presAssocID="{01282DDD-10D7-45B3-A57D-5BA6FBC15003}" presName="childNode1" presStyleLbl="bgAcc1" presStyleIdx="0" presStyleCnt="3">
        <dgm:presLayoutVars>
          <dgm:bulletEnabled val="1"/>
        </dgm:presLayoutVars>
      </dgm:prSet>
      <dgm:spPr/>
    </dgm:pt>
    <dgm:pt modelId="{BD42759A-94FC-4A64-9C5B-CF7D64F6C7E4}" type="pres">
      <dgm:prSet presAssocID="{01282DDD-10D7-45B3-A57D-5BA6FBC15003}" presName="childNode1tx" presStyleLbl="bgAcc1" presStyleIdx="0" presStyleCnt="3">
        <dgm:presLayoutVars>
          <dgm:bulletEnabled val="1"/>
        </dgm:presLayoutVars>
      </dgm:prSet>
      <dgm:spPr/>
    </dgm:pt>
    <dgm:pt modelId="{47E81F7E-D106-4786-B6E0-2A30AC3F46E2}" type="pres">
      <dgm:prSet presAssocID="{01282DDD-10D7-45B3-A57D-5BA6FBC15003}" presName="parentNode1" presStyleLbl="node1" presStyleIdx="0" presStyleCnt="3" custScaleY="59194">
        <dgm:presLayoutVars>
          <dgm:chMax val="1"/>
          <dgm:bulletEnabled val="1"/>
        </dgm:presLayoutVars>
      </dgm:prSet>
      <dgm:spPr/>
    </dgm:pt>
    <dgm:pt modelId="{04CDB3AC-5E4A-4549-ADED-FA267E8B8434}" type="pres">
      <dgm:prSet presAssocID="{01282DDD-10D7-45B3-A57D-5BA6FBC15003}" presName="connSite1" presStyleCnt="0"/>
      <dgm:spPr/>
    </dgm:pt>
    <dgm:pt modelId="{96D32FDA-98D8-4355-B3AD-B9A50E7A0A90}" type="pres">
      <dgm:prSet presAssocID="{511F1F97-7604-4D37-BCA6-7A62512E600B}" presName="Name9" presStyleLbl="sibTrans2D1" presStyleIdx="0" presStyleCnt="2" custLinFactNeighborX="16375" custLinFactNeighborY="-6281"/>
      <dgm:spPr/>
    </dgm:pt>
    <dgm:pt modelId="{A5D0B8C9-FBBA-4B40-B97B-92BFAD1596DE}" type="pres">
      <dgm:prSet presAssocID="{5F0605BD-98E2-49F7-B52B-3EC470D72572}" presName="composite2" presStyleCnt="0"/>
      <dgm:spPr/>
    </dgm:pt>
    <dgm:pt modelId="{49CB8740-DF66-404D-A68D-F545B0D4CE7F}" type="pres">
      <dgm:prSet presAssocID="{5F0605BD-98E2-49F7-B52B-3EC470D72572}" presName="dummyNode2" presStyleLbl="node1" presStyleIdx="0" presStyleCnt="3"/>
      <dgm:spPr/>
    </dgm:pt>
    <dgm:pt modelId="{D3DEEE45-00D1-4627-978A-49B4A0335D81}" type="pres">
      <dgm:prSet presAssocID="{5F0605BD-98E2-49F7-B52B-3EC470D72572}" presName="childNode2" presStyleLbl="bgAcc1" presStyleIdx="1" presStyleCnt="3" custScaleY="110694">
        <dgm:presLayoutVars>
          <dgm:bulletEnabled val="1"/>
        </dgm:presLayoutVars>
      </dgm:prSet>
      <dgm:spPr/>
    </dgm:pt>
    <dgm:pt modelId="{D0EB9ECF-83E5-44CB-8728-15B2427D86F2}" type="pres">
      <dgm:prSet presAssocID="{5F0605BD-98E2-49F7-B52B-3EC470D72572}" presName="childNode2tx" presStyleLbl="bgAcc1" presStyleIdx="1" presStyleCnt="3">
        <dgm:presLayoutVars>
          <dgm:bulletEnabled val="1"/>
        </dgm:presLayoutVars>
      </dgm:prSet>
      <dgm:spPr/>
    </dgm:pt>
    <dgm:pt modelId="{92338D8E-6EF9-45A8-A941-4010DE94D76E}" type="pres">
      <dgm:prSet presAssocID="{5F0605BD-98E2-49F7-B52B-3EC470D72572}" presName="parentNode2" presStyleLbl="node1" presStyleIdx="1" presStyleCnt="3" custScaleY="59194">
        <dgm:presLayoutVars>
          <dgm:chMax val="0"/>
          <dgm:bulletEnabled val="1"/>
        </dgm:presLayoutVars>
      </dgm:prSet>
      <dgm:spPr/>
    </dgm:pt>
    <dgm:pt modelId="{F46050B6-4022-47F7-9D38-5E2F7421FF82}" type="pres">
      <dgm:prSet presAssocID="{5F0605BD-98E2-49F7-B52B-3EC470D72572}" presName="connSite2" presStyleCnt="0"/>
      <dgm:spPr/>
    </dgm:pt>
    <dgm:pt modelId="{C9B73A36-DBE5-465F-8C89-83772C23F14E}" type="pres">
      <dgm:prSet presAssocID="{E6AB6C74-9FF8-4D1C-9A13-BC01D9039C7F}" presName="Name18" presStyleLbl="sibTrans2D1" presStyleIdx="1" presStyleCnt="2"/>
      <dgm:spPr/>
    </dgm:pt>
    <dgm:pt modelId="{12C554EC-C36B-4661-8E22-4468F4CCD9AE}" type="pres">
      <dgm:prSet presAssocID="{C8EFE90F-E48E-4E86-9267-3354C604827A}" presName="composite1" presStyleCnt="0"/>
      <dgm:spPr/>
    </dgm:pt>
    <dgm:pt modelId="{1EDC09D5-D15A-44DF-960A-653FB14EEC80}" type="pres">
      <dgm:prSet presAssocID="{C8EFE90F-E48E-4E86-9267-3354C604827A}" presName="dummyNode1" presStyleLbl="node1" presStyleIdx="1" presStyleCnt="3"/>
      <dgm:spPr/>
    </dgm:pt>
    <dgm:pt modelId="{99E3D8E9-D76F-46E6-AC20-E6BD8AD96D6F}" type="pres">
      <dgm:prSet presAssocID="{C8EFE90F-E48E-4E86-9267-3354C604827A}" presName="childNode1" presStyleLbl="bgAcc1" presStyleIdx="2" presStyleCnt="3">
        <dgm:presLayoutVars>
          <dgm:bulletEnabled val="1"/>
        </dgm:presLayoutVars>
      </dgm:prSet>
      <dgm:spPr/>
    </dgm:pt>
    <dgm:pt modelId="{CFD6981F-E1D2-44EF-B262-5CF8475948E4}" type="pres">
      <dgm:prSet presAssocID="{C8EFE90F-E48E-4E86-9267-3354C604827A}" presName="childNode1tx" presStyleLbl="bgAcc1" presStyleIdx="2" presStyleCnt="3">
        <dgm:presLayoutVars>
          <dgm:bulletEnabled val="1"/>
        </dgm:presLayoutVars>
      </dgm:prSet>
      <dgm:spPr/>
    </dgm:pt>
    <dgm:pt modelId="{E09665CB-9969-4A09-9CBD-54768E47B57A}" type="pres">
      <dgm:prSet presAssocID="{C8EFE90F-E48E-4E86-9267-3354C604827A}" presName="parentNode1" presStyleLbl="node1" presStyleIdx="2" presStyleCnt="3" custScaleY="72628">
        <dgm:presLayoutVars>
          <dgm:chMax val="1"/>
          <dgm:bulletEnabled val="1"/>
        </dgm:presLayoutVars>
      </dgm:prSet>
      <dgm:spPr/>
    </dgm:pt>
    <dgm:pt modelId="{846419CB-E3CC-4CBB-94DD-C7F57F016FDE}" type="pres">
      <dgm:prSet presAssocID="{C8EFE90F-E48E-4E86-9267-3354C604827A}" presName="connSite1" presStyleCnt="0"/>
      <dgm:spPr/>
    </dgm:pt>
  </dgm:ptLst>
  <dgm:cxnLst>
    <dgm:cxn modelId="{FA7B8004-B3E2-42AC-8935-751536BC3B99}" srcId="{5F0605BD-98E2-49F7-B52B-3EC470D72572}" destId="{035262C1-A854-4319-A455-E8E036A721A1}" srcOrd="0" destOrd="0" parTransId="{A62D9926-F37C-47C1-A130-8D8B2E3C8336}" sibTransId="{FF59578B-A42B-468F-8252-C9FF29885003}"/>
    <dgm:cxn modelId="{06917306-C740-4093-AEC2-D9A233A52E6E}" srcId="{5F0605BD-98E2-49F7-B52B-3EC470D72572}" destId="{1E775D15-7506-4CEE-B072-368906B4AEEB}" srcOrd="2" destOrd="0" parTransId="{204F2B7E-5576-409E-A1E1-EDA6E5FA785C}" sibTransId="{D8878540-2DA2-4962-A99E-9E3038C5CE84}"/>
    <dgm:cxn modelId="{7A37DC0B-9DD6-4C14-9F55-6DFBAAC355F9}" type="presOf" srcId="{C8EFE90F-E48E-4E86-9267-3354C604827A}" destId="{E09665CB-9969-4A09-9CBD-54768E47B57A}" srcOrd="0" destOrd="0" presId="urn:microsoft.com/office/officeart/2005/8/layout/hProcess4"/>
    <dgm:cxn modelId="{37F38810-10CB-4F11-AF99-29F0CCA65689}" type="presOf" srcId="{95735F57-2AB9-4EA6-BF0F-9F4C187A83B2}" destId="{99E3D8E9-D76F-46E6-AC20-E6BD8AD96D6F}" srcOrd="0" destOrd="2" presId="urn:microsoft.com/office/officeart/2005/8/layout/hProcess4"/>
    <dgm:cxn modelId="{234DEB23-8BAE-40A0-9562-61169F2204D5}" type="presOf" srcId="{23824E7A-5A40-457E-8809-F6C0464E5C6D}" destId="{61097818-BAD4-4718-A20C-3040D167A2DF}" srcOrd="0" destOrd="2" presId="urn:microsoft.com/office/officeart/2005/8/layout/hProcess4"/>
    <dgm:cxn modelId="{AA5A852F-BA98-4B7C-A8A2-332000BC4F24}" type="presOf" srcId="{24BF8411-1A6C-4067-A0CB-2D68BEDCADFF}" destId="{61097818-BAD4-4718-A20C-3040D167A2DF}" srcOrd="0" destOrd="0" presId="urn:microsoft.com/office/officeart/2005/8/layout/hProcess4"/>
    <dgm:cxn modelId="{52E9F52F-525F-41C0-A5BD-4EE76CB282C2}" type="presOf" srcId="{AE5BC11F-302C-49D6-97A0-A061D05F556C}" destId="{D0EB9ECF-83E5-44CB-8728-15B2427D86F2}" srcOrd="1" destOrd="1" presId="urn:microsoft.com/office/officeart/2005/8/layout/hProcess4"/>
    <dgm:cxn modelId="{91D39234-7DAB-4DBB-B886-01ED6D2ACFEB}" type="presOf" srcId="{8358D80A-B4B3-48E5-AABD-CE47AC0C0012}" destId="{B1329D4E-C6C6-45E6-A4B7-CCEE943AB2A1}" srcOrd="0" destOrd="0" presId="urn:microsoft.com/office/officeart/2005/8/layout/hProcess4"/>
    <dgm:cxn modelId="{B4AE4C39-DD61-4B84-B46F-05C6FBC878AF}" type="presOf" srcId="{5F0605BD-98E2-49F7-B52B-3EC470D72572}" destId="{92338D8E-6EF9-45A8-A941-4010DE94D76E}" srcOrd="0" destOrd="0" presId="urn:microsoft.com/office/officeart/2005/8/layout/hProcess4"/>
    <dgm:cxn modelId="{B901FE3A-040C-4BC2-8ADD-24E13143FB3F}" type="presOf" srcId="{511F1F97-7604-4D37-BCA6-7A62512E600B}" destId="{96D32FDA-98D8-4355-B3AD-B9A50E7A0A90}" srcOrd="0" destOrd="0" presId="urn:microsoft.com/office/officeart/2005/8/layout/hProcess4"/>
    <dgm:cxn modelId="{8E45115B-36F9-4637-86FF-8D69933E3B48}" srcId="{01282DDD-10D7-45B3-A57D-5BA6FBC15003}" destId="{24BF8411-1A6C-4067-A0CB-2D68BEDCADFF}" srcOrd="0" destOrd="0" parTransId="{51A03F83-6D25-4B7C-AD25-7ABFD50376D9}" sibTransId="{DBCE0004-2F80-4334-8A7F-9FABCFA5C7C4}"/>
    <dgm:cxn modelId="{F208DA5C-D85B-4D31-84D1-3B3914B76FCC}" srcId="{5F0605BD-98E2-49F7-B52B-3EC470D72572}" destId="{AE5BC11F-302C-49D6-97A0-A061D05F556C}" srcOrd="1" destOrd="0" parTransId="{940DC605-A52D-49AC-9560-A65518E4D83F}" sibTransId="{07145E4B-DC59-4BE1-AECC-C493B47CD62D}"/>
    <dgm:cxn modelId="{C6D73A45-CCD9-45A1-89C0-10154DC3CBE9}" type="presOf" srcId="{AE5BC11F-302C-49D6-97A0-A061D05F556C}" destId="{D3DEEE45-00D1-4627-978A-49B4A0335D81}" srcOrd="0" destOrd="1" presId="urn:microsoft.com/office/officeart/2005/8/layout/hProcess4"/>
    <dgm:cxn modelId="{E6917F47-12DA-42ED-9848-EC335D859E68}" type="presOf" srcId="{E9A829F6-653A-4D84-ADD2-60D1BE8DD643}" destId="{BD42759A-94FC-4A64-9C5B-CF7D64F6C7E4}" srcOrd="1" destOrd="1" presId="urn:microsoft.com/office/officeart/2005/8/layout/hProcess4"/>
    <dgm:cxn modelId="{6076576A-6C81-43E9-AA25-46A05AB19445}" type="presOf" srcId="{4AF22E73-4F36-4E92-90B7-E40CB57FB9E8}" destId="{CFD6981F-E1D2-44EF-B262-5CF8475948E4}" srcOrd="1" destOrd="0" presId="urn:microsoft.com/office/officeart/2005/8/layout/hProcess4"/>
    <dgm:cxn modelId="{B6594A6D-A1CF-4901-8940-EC21299A8A30}" srcId="{01282DDD-10D7-45B3-A57D-5BA6FBC15003}" destId="{23824E7A-5A40-457E-8809-F6C0464E5C6D}" srcOrd="2" destOrd="0" parTransId="{C44D2767-D79E-4E26-964D-2190318DD71D}" sibTransId="{18B16395-8781-41D1-8750-73A3EF67FE37}"/>
    <dgm:cxn modelId="{30D61F4E-A0C5-4895-A7D7-50020AE93BAB}" srcId="{C8EFE90F-E48E-4E86-9267-3354C604827A}" destId="{0C9E1A07-1D88-41E1-8629-189F992D05F9}" srcOrd="1" destOrd="0" parTransId="{13911436-C26C-4904-A4B9-5610600CB3ED}" sibTransId="{CD197907-AAB1-49B9-8192-52FD5893199C}"/>
    <dgm:cxn modelId="{34383D51-B627-4C23-A784-83E56E3D4D95}" type="presOf" srcId="{4AF22E73-4F36-4E92-90B7-E40CB57FB9E8}" destId="{99E3D8E9-D76F-46E6-AC20-E6BD8AD96D6F}" srcOrd="0" destOrd="0" presId="urn:microsoft.com/office/officeart/2005/8/layout/hProcess4"/>
    <dgm:cxn modelId="{E98AAC52-1784-47FA-ACD0-7AA6CB27FDB7}" type="presOf" srcId="{01282DDD-10D7-45B3-A57D-5BA6FBC15003}" destId="{47E81F7E-D106-4786-B6E0-2A30AC3F46E2}" srcOrd="0" destOrd="0" presId="urn:microsoft.com/office/officeart/2005/8/layout/hProcess4"/>
    <dgm:cxn modelId="{1C3B5955-0C71-4B05-BEB4-DFC606D96C4D}" srcId="{01282DDD-10D7-45B3-A57D-5BA6FBC15003}" destId="{E9A829F6-653A-4D84-ADD2-60D1BE8DD643}" srcOrd="1" destOrd="0" parTransId="{B818DFE9-0D7A-4EAC-8217-7E3D07813106}" sibTransId="{330876FA-E6AF-4206-9FCC-4D0DEE515146}"/>
    <dgm:cxn modelId="{0FA75981-AB80-4D16-9129-C44DE248AF03}" type="presOf" srcId="{24BF8411-1A6C-4067-A0CB-2D68BEDCADFF}" destId="{BD42759A-94FC-4A64-9C5B-CF7D64F6C7E4}" srcOrd="1" destOrd="0" presId="urn:microsoft.com/office/officeart/2005/8/layout/hProcess4"/>
    <dgm:cxn modelId="{869F758B-6984-4EAF-A735-F5433463B7F7}" type="presOf" srcId="{0C9E1A07-1D88-41E1-8629-189F992D05F9}" destId="{CFD6981F-E1D2-44EF-B262-5CF8475948E4}" srcOrd="1" destOrd="1" presId="urn:microsoft.com/office/officeart/2005/8/layout/hProcess4"/>
    <dgm:cxn modelId="{3990F99A-7BF0-456C-B8A2-2A060A126E5C}" srcId="{C8EFE90F-E48E-4E86-9267-3354C604827A}" destId="{95735F57-2AB9-4EA6-BF0F-9F4C187A83B2}" srcOrd="2" destOrd="0" parTransId="{935BAD49-4BE7-4418-AE4E-6CF503F6FFCA}" sibTransId="{7C84A433-176F-4130-B152-F143F3BAAFDB}"/>
    <dgm:cxn modelId="{410E799D-C56C-43A1-B20E-367BDA8B8726}" type="presOf" srcId="{1E775D15-7506-4CEE-B072-368906B4AEEB}" destId="{D3DEEE45-00D1-4627-978A-49B4A0335D81}" srcOrd="0" destOrd="2" presId="urn:microsoft.com/office/officeart/2005/8/layout/hProcess4"/>
    <dgm:cxn modelId="{6DB3FAA8-50A3-468F-AEB2-9E04E5FC8F0B}" type="presOf" srcId="{035262C1-A854-4319-A455-E8E036A721A1}" destId="{D3DEEE45-00D1-4627-978A-49B4A0335D81}" srcOrd="0" destOrd="0" presId="urn:microsoft.com/office/officeart/2005/8/layout/hProcess4"/>
    <dgm:cxn modelId="{8E550BB0-7CEB-4EAD-8E6A-A6FEC5D3FFDF}" type="presOf" srcId="{035262C1-A854-4319-A455-E8E036A721A1}" destId="{D0EB9ECF-83E5-44CB-8728-15B2427D86F2}" srcOrd="1" destOrd="0" presId="urn:microsoft.com/office/officeart/2005/8/layout/hProcess4"/>
    <dgm:cxn modelId="{3F5343C2-95A6-4BA9-BFBB-79CCCC154ECB}" srcId="{8358D80A-B4B3-48E5-AABD-CE47AC0C0012}" destId="{C8EFE90F-E48E-4E86-9267-3354C604827A}" srcOrd="2" destOrd="0" parTransId="{4C5C9391-B49F-4907-8021-BE8CF27525E3}" sibTransId="{C01483F4-4F89-4F4C-B8F4-0C14FC1727E1}"/>
    <dgm:cxn modelId="{0C006ECC-08A3-4A47-AF84-94A47DE9F52F}" srcId="{8358D80A-B4B3-48E5-AABD-CE47AC0C0012}" destId="{5F0605BD-98E2-49F7-B52B-3EC470D72572}" srcOrd="1" destOrd="0" parTransId="{9E52B115-92CC-496B-9F00-B115D875EEDF}" sibTransId="{E6AB6C74-9FF8-4D1C-9A13-BC01D9039C7F}"/>
    <dgm:cxn modelId="{102650D0-88DE-4FA9-A301-0AFD39A89FFE}" srcId="{8358D80A-B4B3-48E5-AABD-CE47AC0C0012}" destId="{01282DDD-10D7-45B3-A57D-5BA6FBC15003}" srcOrd="0" destOrd="0" parTransId="{32B6F196-9F1F-4915-BD09-1F8237BF6543}" sibTransId="{511F1F97-7604-4D37-BCA6-7A62512E600B}"/>
    <dgm:cxn modelId="{101E87D1-FE0E-4097-B7BE-FFB835BEC3F6}" type="presOf" srcId="{E9A829F6-653A-4D84-ADD2-60D1BE8DD643}" destId="{61097818-BAD4-4718-A20C-3040D167A2DF}" srcOrd="0" destOrd="1" presId="urn:microsoft.com/office/officeart/2005/8/layout/hProcess4"/>
    <dgm:cxn modelId="{6692BEDF-229C-46AA-B591-42CC9F8D15C6}" type="presOf" srcId="{E6AB6C74-9FF8-4D1C-9A13-BC01D9039C7F}" destId="{C9B73A36-DBE5-465F-8C89-83772C23F14E}" srcOrd="0" destOrd="0" presId="urn:microsoft.com/office/officeart/2005/8/layout/hProcess4"/>
    <dgm:cxn modelId="{02CCCCDF-81AD-43EB-91BB-16047AC10D05}" type="presOf" srcId="{23824E7A-5A40-457E-8809-F6C0464E5C6D}" destId="{BD42759A-94FC-4A64-9C5B-CF7D64F6C7E4}" srcOrd="1" destOrd="2" presId="urn:microsoft.com/office/officeart/2005/8/layout/hProcess4"/>
    <dgm:cxn modelId="{039BECE2-484D-4D52-A107-6D3D01DF7B28}" srcId="{C8EFE90F-E48E-4E86-9267-3354C604827A}" destId="{4AF22E73-4F36-4E92-90B7-E40CB57FB9E8}" srcOrd="0" destOrd="0" parTransId="{F573ED3B-90EA-44C5-BDFB-2924FF9E9DD0}" sibTransId="{4AE7D5B4-29AA-42E0-89FD-6884A9E41C7E}"/>
    <dgm:cxn modelId="{42B45FE5-552A-47CF-BA7E-29D6287EB28B}" type="presOf" srcId="{0C9E1A07-1D88-41E1-8629-189F992D05F9}" destId="{99E3D8E9-D76F-46E6-AC20-E6BD8AD96D6F}" srcOrd="0" destOrd="1" presId="urn:microsoft.com/office/officeart/2005/8/layout/hProcess4"/>
    <dgm:cxn modelId="{490F1AF1-991C-4496-A42D-4E421AD58278}" type="presOf" srcId="{1E775D15-7506-4CEE-B072-368906B4AEEB}" destId="{D0EB9ECF-83E5-44CB-8728-15B2427D86F2}" srcOrd="1" destOrd="2" presId="urn:microsoft.com/office/officeart/2005/8/layout/hProcess4"/>
    <dgm:cxn modelId="{EF5CA8F5-BD6E-45AF-ACB0-5B0702AE13D0}" type="presOf" srcId="{95735F57-2AB9-4EA6-BF0F-9F4C187A83B2}" destId="{CFD6981F-E1D2-44EF-B262-5CF8475948E4}" srcOrd="1" destOrd="2" presId="urn:microsoft.com/office/officeart/2005/8/layout/hProcess4"/>
    <dgm:cxn modelId="{A444CEC9-CEC4-4EDD-BA2F-6F9D98B93555}" type="presParOf" srcId="{B1329D4E-C6C6-45E6-A4B7-CCEE943AB2A1}" destId="{A09DF763-CED4-4E32-A9BC-15E04A17E3D0}" srcOrd="0" destOrd="0" presId="urn:microsoft.com/office/officeart/2005/8/layout/hProcess4"/>
    <dgm:cxn modelId="{BACB697F-C5F3-4CC9-AD92-CC2F625A6BD0}" type="presParOf" srcId="{B1329D4E-C6C6-45E6-A4B7-CCEE943AB2A1}" destId="{2D977BBE-5F58-4AF2-A139-BCB73FD95D04}" srcOrd="1" destOrd="0" presId="urn:microsoft.com/office/officeart/2005/8/layout/hProcess4"/>
    <dgm:cxn modelId="{0A382A8F-12A3-47A4-A8CF-1050EBB45CC8}" type="presParOf" srcId="{B1329D4E-C6C6-45E6-A4B7-CCEE943AB2A1}" destId="{369E3F29-555F-4E37-8D82-06F313737B54}" srcOrd="2" destOrd="0" presId="urn:microsoft.com/office/officeart/2005/8/layout/hProcess4"/>
    <dgm:cxn modelId="{C06DAAF3-0834-44FC-BA85-9B96F2756F50}" type="presParOf" srcId="{369E3F29-555F-4E37-8D82-06F313737B54}" destId="{134386BE-3F06-45D7-866C-E46C2E2F76C5}" srcOrd="0" destOrd="0" presId="urn:microsoft.com/office/officeart/2005/8/layout/hProcess4"/>
    <dgm:cxn modelId="{B90C11A7-75B0-46EF-9F51-6E4631330DB5}" type="presParOf" srcId="{134386BE-3F06-45D7-866C-E46C2E2F76C5}" destId="{9CAD950C-3FDF-4AF5-9F06-C5F9522CFF51}" srcOrd="0" destOrd="0" presId="urn:microsoft.com/office/officeart/2005/8/layout/hProcess4"/>
    <dgm:cxn modelId="{F3508EDC-42CE-486E-A0D1-D25174F66630}" type="presParOf" srcId="{134386BE-3F06-45D7-866C-E46C2E2F76C5}" destId="{61097818-BAD4-4718-A20C-3040D167A2DF}" srcOrd="1" destOrd="0" presId="urn:microsoft.com/office/officeart/2005/8/layout/hProcess4"/>
    <dgm:cxn modelId="{8EF3BCD7-D7B6-4676-92E1-E37602DB9483}" type="presParOf" srcId="{134386BE-3F06-45D7-866C-E46C2E2F76C5}" destId="{BD42759A-94FC-4A64-9C5B-CF7D64F6C7E4}" srcOrd="2" destOrd="0" presId="urn:microsoft.com/office/officeart/2005/8/layout/hProcess4"/>
    <dgm:cxn modelId="{1760600A-D4A1-45DF-B8EE-8155DF984A54}" type="presParOf" srcId="{134386BE-3F06-45D7-866C-E46C2E2F76C5}" destId="{47E81F7E-D106-4786-B6E0-2A30AC3F46E2}" srcOrd="3" destOrd="0" presId="urn:microsoft.com/office/officeart/2005/8/layout/hProcess4"/>
    <dgm:cxn modelId="{6C65AE7A-8B47-4817-93E7-1965D1B34B2C}" type="presParOf" srcId="{134386BE-3F06-45D7-866C-E46C2E2F76C5}" destId="{04CDB3AC-5E4A-4549-ADED-FA267E8B8434}" srcOrd="4" destOrd="0" presId="urn:microsoft.com/office/officeart/2005/8/layout/hProcess4"/>
    <dgm:cxn modelId="{1975572F-2ABB-4575-913A-7DBE492CDC57}" type="presParOf" srcId="{369E3F29-555F-4E37-8D82-06F313737B54}" destId="{96D32FDA-98D8-4355-B3AD-B9A50E7A0A90}" srcOrd="1" destOrd="0" presId="urn:microsoft.com/office/officeart/2005/8/layout/hProcess4"/>
    <dgm:cxn modelId="{76EF4401-2772-4185-9465-2F8C2900CA4E}" type="presParOf" srcId="{369E3F29-555F-4E37-8D82-06F313737B54}" destId="{A5D0B8C9-FBBA-4B40-B97B-92BFAD1596DE}" srcOrd="2" destOrd="0" presId="urn:microsoft.com/office/officeart/2005/8/layout/hProcess4"/>
    <dgm:cxn modelId="{59AE82C0-48C7-40B0-A43E-B40D66623DC4}" type="presParOf" srcId="{A5D0B8C9-FBBA-4B40-B97B-92BFAD1596DE}" destId="{49CB8740-DF66-404D-A68D-F545B0D4CE7F}" srcOrd="0" destOrd="0" presId="urn:microsoft.com/office/officeart/2005/8/layout/hProcess4"/>
    <dgm:cxn modelId="{E3C9156C-07A4-4D21-B43D-633AC9A13A8F}" type="presParOf" srcId="{A5D0B8C9-FBBA-4B40-B97B-92BFAD1596DE}" destId="{D3DEEE45-00D1-4627-978A-49B4A0335D81}" srcOrd="1" destOrd="0" presId="urn:microsoft.com/office/officeart/2005/8/layout/hProcess4"/>
    <dgm:cxn modelId="{1AD1DFEF-0EA5-4C23-919D-7654BDE9B922}" type="presParOf" srcId="{A5D0B8C9-FBBA-4B40-B97B-92BFAD1596DE}" destId="{D0EB9ECF-83E5-44CB-8728-15B2427D86F2}" srcOrd="2" destOrd="0" presId="urn:microsoft.com/office/officeart/2005/8/layout/hProcess4"/>
    <dgm:cxn modelId="{4CFC3EE8-38A8-4FA1-8081-7B46CB72DD20}" type="presParOf" srcId="{A5D0B8C9-FBBA-4B40-B97B-92BFAD1596DE}" destId="{92338D8E-6EF9-45A8-A941-4010DE94D76E}" srcOrd="3" destOrd="0" presId="urn:microsoft.com/office/officeart/2005/8/layout/hProcess4"/>
    <dgm:cxn modelId="{5109C956-C106-4616-B83D-FB43B826BD93}" type="presParOf" srcId="{A5D0B8C9-FBBA-4B40-B97B-92BFAD1596DE}" destId="{F46050B6-4022-47F7-9D38-5E2F7421FF82}" srcOrd="4" destOrd="0" presId="urn:microsoft.com/office/officeart/2005/8/layout/hProcess4"/>
    <dgm:cxn modelId="{6A1FFF23-518D-4829-83B4-9613C1E8B62A}" type="presParOf" srcId="{369E3F29-555F-4E37-8D82-06F313737B54}" destId="{C9B73A36-DBE5-465F-8C89-83772C23F14E}" srcOrd="3" destOrd="0" presId="urn:microsoft.com/office/officeart/2005/8/layout/hProcess4"/>
    <dgm:cxn modelId="{FAA6870D-431D-4F48-A6FB-1375BA5990B5}" type="presParOf" srcId="{369E3F29-555F-4E37-8D82-06F313737B54}" destId="{12C554EC-C36B-4661-8E22-4468F4CCD9AE}" srcOrd="4" destOrd="0" presId="urn:microsoft.com/office/officeart/2005/8/layout/hProcess4"/>
    <dgm:cxn modelId="{A612BD54-7CD4-440E-B575-3C2534AD8087}" type="presParOf" srcId="{12C554EC-C36B-4661-8E22-4468F4CCD9AE}" destId="{1EDC09D5-D15A-44DF-960A-653FB14EEC80}" srcOrd="0" destOrd="0" presId="urn:microsoft.com/office/officeart/2005/8/layout/hProcess4"/>
    <dgm:cxn modelId="{32BA2C56-6EA6-4A8F-BF9D-295A56950B08}" type="presParOf" srcId="{12C554EC-C36B-4661-8E22-4468F4CCD9AE}" destId="{99E3D8E9-D76F-46E6-AC20-E6BD8AD96D6F}" srcOrd="1" destOrd="0" presId="urn:microsoft.com/office/officeart/2005/8/layout/hProcess4"/>
    <dgm:cxn modelId="{8834945F-5FD6-4218-BC8E-4391CB0A181C}" type="presParOf" srcId="{12C554EC-C36B-4661-8E22-4468F4CCD9AE}" destId="{CFD6981F-E1D2-44EF-B262-5CF8475948E4}" srcOrd="2" destOrd="0" presId="urn:microsoft.com/office/officeart/2005/8/layout/hProcess4"/>
    <dgm:cxn modelId="{F08A57D5-A268-4E69-A1B0-33B93F9661AD}" type="presParOf" srcId="{12C554EC-C36B-4661-8E22-4468F4CCD9AE}" destId="{E09665CB-9969-4A09-9CBD-54768E47B57A}" srcOrd="3" destOrd="0" presId="urn:microsoft.com/office/officeart/2005/8/layout/hProcess4"/>
    <dgm:cxn modelId="{052C6DE7-40DA-4683-9651-262DD9A3C39D}" type="presParOf" srcId="{12C554EC-C36B-4661-8E22-4468F4CCD9AE}" destId="{846419CB-E3CC-4CBB-94DD-C7F57F016FD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2FB0E-A8AD-4688-8988-68E40F215CFA}">
      <dsp:nvSpPr>
        <dsp:cNvPr id="0" name=""/>
        <dsp:cNvSpPr/>
      </dsp:nvSpPr>
      <dsp:spPr>
        <a:xfrm>
          <a:off x="5804475" y="3856790"/>
          <a:ext cx="2801844" cy="1814960"/>
        </a:xfrm>
        <a:prstGeom prst="roundRect">
          <a:avLst>
            <a:gd name="adj" fmla="val 10000"/>
          </a:avLst>
        </a:prstGeom>
        <a:solidFill>
          <a:sysClr val="window" lastClr="FFFFFF">
            <a:alpha val="90000"/>
            <a:hueOff val="0"/>
            <a:satOff val="0"/>
            <a:lumOff val="0"/>
            <a:alphaOff val="0"/>
          </a:sysClr>
        </a:solidFill>
        <a:ln w="12700" cap="flat" cmpd="sng" algn="ctr">
          <a:solidFill>
            <a:srgbClr val="D8B25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 “We learned about the importance of safe drinking water and keeping the kitchen clean</a:t>
          </a:r>
          <a:r>
            <a:rPr lang="en-US" sz="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a:t>
          </a:r>
        </a:p>
      </dsp:txBody>
      <dsp:txXfrm>
        <a:off x="6684897" y="4350398"/>
        <a:ext cx="1881553" cy="1281482"/>
      </dsp:txXfrm>
    </dsp:sp>
    <dsp:sp modelId="{559DC5D2-5F7C-4798-8865-D906449E9CD6}">
      <dsp:nvSpPr>
        <dsp:cNvPr id="0" name=""/>
        <dsp:cNvSpPr/>
      </dsp:nvSpPr>
      <dsp:spPr>
        <a:xfrm>
          <a:off x="1233044" y="3856790"/>
          <a:ext cx="2801844" cy="1814960"/>
        </a:xfrm>
        <a:prstGeom prst="roundRect">
          <a:avLst>
            <a:gd name="adj" fmla="val 10000"/>
          </a:avLst>
        </a:prstGeom>
        <a:solidFill>
          <a:sysClr val="window" lastClr="FFFFFF">
            <a:alpha val="90000"/>
            <a:hueOff val="0"/>
            <a:satOff val="0"/>
            <a:lumOff val="0"/>
            <a:alphaOff val="0"/>
          </a:sysClr>
        </a:solidFill>
        <a:ln w="12700" cap="flat" cmpd="sng" algn="ctr">
          <a:solidFill>
            <a:srgbClr val="7BA79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 bought a tractor and now I rent it out to raise money for the family; and</a:t>
          </a:r>
          <a:r>
            <a:rPr lang="en-US" sz="1200" i="1"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 </a:t>
          </a:r>
          <a:r>
            <a:rPr lang="en-US"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then I opened a shop!”.</a:t>
          </a:r>
        </a:p>
      </dsp:txBody>
      <dsp:txXfrm>
        <a:off x="1272913" y="4350398"/>
        <a:ext cx="1881553" cy="1281482"/>
      </dsp:txXfrm>
    </dsp:sp>
    <dsp:sp modelId="{17F65C10-E40B-4278-B38B-49BA11BB328A}">
      <dsp:nvSpPr>
        <dsp:cNvPr id="0" name=""/>
        <dsp:cNvSpPr/>
      </dsp:nvSpPr>
      <dsp:spPr>
        <a:xfrm>
          <a:off x="5815598" y="105539"/>
          <a:ext cx="2801844" cy="1814960"/>
        </a:xfrm>
        <a:prstGeom prst="roundRect">
          <a:avLst>
            <a:gd name="adj" fmla="val 10000"/>
          </a:avLst>
        </a:prstGeom>
        <a:solidFill>
          <a:sysClr val="window" lastClr="FFFFFF">
            <a:alpha val="90000"/>
            <a:hueOff val="0"/>
            <a:satOff val="0"/>
            <a:lumOff val="0"/>
            <a:alphaOff val="0"/>
          </a:sysClr>
        </a:solidFill>
        <a:ln w="12700" cap="flat" cmpd="sng" algn="ctr">
          <a:solidFill>
            <a:srgbClr val="A5AB8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 come to meetings now and I speak up”; </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“If there is a chance to join any group, or even to lead that group, I feel can”.</a:t>
          </a:r>
        </a:p>
      </dsp:txBody>
      <dsp:txXfrm>
        <a:off x="6696020" y="145408"/>
        <a:ext cx="1881553" cy="1281482"/>
      </dsp:txXfrm>
    </dsp:sp>
    <dsp:sp modelId="{E9CF526D-A2C2-4CC5-AF25-7A9F4FED8342}">
      <dsp:nvSpPr>
        <dsp:cNvPr id="0" name=""/>
        <dsp:cNvSpPr/>
      </dsp:nvSpPr>
      <dsp:spPr>
        <a:xfrm>
          <a:off x="609956" y="133326"/>
          <a:ext cx="4081362" cy="1814960"/>
        </a:xfrm>
        <a:prstGeom prst="roundRect">
          <a:avLst>
            <a:gd name="adj" fmla="val 10000"/>
          </a:avLst>
        </a:prstGeom>
        <a:solidFill>
          <a:sysClr val="window" lastClr="FFFFFF">
            <a:alpha val="90000"/>
            <a:hueOff val="0"/>
            <a:satOff val="0"/>
            <a:lumOff val="0"/>
            <a:alphaOff val="0"/>
          </a:sysClr>
        </a:solidFill>
        <a:ln w="12700" cap="flat" cmpd="sng" algn="ctr">
          <a:solidFill>
            <a:srgbClr val="BFBFB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“Some children in the community were able to go to school for the first time because they don’t have to walk so far to school” </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“Now I don’t ask my children to do household work, I check that they’re doing their homework” </a:t>
          </a:r>
        </a:p>
        <a:p>
          <a:pPr marL="57150" lvl="1" indent="-57150" algn="l" defTabSz="222250">
            <a:lnSpc>
              <a:spcPct val="90000"/>
            </a:lnSpc>
            <a:spcBef>
              <a:spcPct val="0"/>
            </a:spcBef>
            <a:spcAft>
              <a:spcPct val="15000"/>
            </a:spcAft>
            <a:buChar char="•"/>
          </a:pPr>
          <a:endParaRPr lang="en-US" sz="5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649825" y="173195"/>
        <a:ext cx="2777215" cy="1281482"/>
      </dsp:txXfrm>
    </dsp:sp>
    <dsp:sp modelId="{2E14ADBE-7C92-443C-9823-03ECEFF5F679}">
      <dsp:nvSpPr>
        <dsp:cNvPr id="0" name=""/>
        <dsp:cNvSpPr/>
      </dsp:nvSpPr>
      <dsp:spPr>
        <a:xfrm>
          <a:off x="2087217" y="323289"/>
          <a:ext cx="2455867" cy="2455867"/>
        </a:xfrm>
        <a:prstGeom prst="pieWedge">
          <a:avLst/>
        </a:prstGeom>
        <a:solidFill>
          <a:srgbClr val="BFBFBF">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panose="020F0502020204030204" pitchFamily="34" charset="0"/>
              <a:ea typeface="+mn-ea"/>
              <a:cs typeface="Calibri" panose="020F0502020204030204" pitchFamily="34" charset="0"/>
            </a:rPr>
            <a:t>Recognizing that education has the </a:t>
          </a:r>
          <a:r>
            <a:rPr lang="en-US" sz="1600" b="1" kern="1200" dirty="0">
              <a:solidFill>
                <a:sysClr val="window" lastClr="FFFFFF"/>
              </a:solidFill>
              <a:latin typeface="Calibri" panose="020F0502020204030204" pitchFamily="34" charset="0"/>
              <a:ea typeface="+mn-ea"/>
              <a:cs typeface="Calibri" panose="020F0502020204030204" pitchFamily="34" charset="0"/>
            </a:rPr>
            <a:t>power</a:t>
          </a:r>
          <a:r>
            <a:rPr lang="en-US" sz="1400" b="1" kern="1200" dirty="0">
              <a:solidFill>
                <a:sysClr val="window" lastClr="FFFFFF"/>
              </a:solidFill>
              <a:latin typeface="Calibri" panose="020F0502020204030204" pitchFamily="34" charset="0"/>
              <a:ea typeface="+mn-ea"/>
              <a:cs typeface="Calibri" panose="020F0502020204030204" pitchFamily="34" charset="0"/>
            </a:rPr>
            <a:t> to transform lives. </a:t>
          </a:r>
        </a:p>
      </dsp:txBody>
      <dsp:txXfrm>
        <a:off x="2806524" y="1042596"/>
        <a:ext cx="1736560" cy="1736560"/>
      </dsp:txXfrm>
    </dsp:sp>
    <dsp:sp modelId="{6495671F-9743-4649-8F70-889487124E2B}">
      <dsp:nvSpPr>
        <dsp:cNvPr id="0" name=""/>
        <dsp:cNvSpPr/>
      </dsp:nvSpPr>
      <dsp:spPr>
        <a:xfrm rot="5400000">
          <a:off x="4656519" y="323289"/>
          <a:ext cx="2455867" cy="2455867"/>
        </a:xfrm>
        <a:prstGeom prst="pieWedge">
          <a:avLst/>
        </a:prstGeom>
        <a:solidFill>
          <a:srgbClr val="A5AB8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panose="020F0502020204030204" pitchFamily="34" charset="0"/>
              <a:ea typeface="+mn-ea"/>
              <a:cs typeface="Calibri" panose="020F0502020204030204" pitchFamily="34" charset="0"/>
            </a:rPr>
            <a:t>Increased confidence levels </a:t>
          </a:r>
        </a:p>
      </dsp:txBody>
      <dsp:txXfrm rot="-5400000">
        <a:off x="4656519" y="1042596"/>
        <a:ext cx="1736560" cy="1736560"/>
      </dsp:txXfrm>
    </dsp:sp>
    <dsp:sp modelId="{44F749F0-844C-4EF9-B743-F7CB18D4BA1D}">
      <dsp:nvSpPr>
        <dsp:cNvPr id="0" name=""/>
        <dsp:cNvSpPr/>
      </dsp:nvSpPr>
      <dsp:spPr>
        <a:xfrm rot="10800000">
          <a:off x="4656519" y="2892592"/>
          <a:ext cx="2455867" cy="2455867"/>
        </a:xfrm>
        <a:prstGeom prst="pieWedge">
          <a:avLst/>
        </a:prstGeom>
        <a:solidFill>
          <a:srgbClr val="D8B25C">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panose="020F0502020204030204" pitchFamily="34" charset="0"/>
              <a:ea typeface="+mn-ea"/>
              <a:cs typeface="Calibri" panose="020F0502020204030204" pitchFamily="34" charset="0"/>
            </a:rPr>
            <a:t>Participation in decisions to improve the life of the family</a:t>
          </a:r>
        </a:p>
      </dsp:txBody>
      <dsp:txXfrm rot="10800000">
        <a:off x="4656519" y="2892592"/>
        <a:ext cx="1736560" cy="1736560"/>
      </dsp:txXfrm>
    </dsp:sp>
    <dsp:sp modelId="{BA9B3E9F-3623-4FDB-88D5-00D1E7A40F75}">
      <dsp:nvSpPr>
        <dsp:cNvPr id="0" name=""/>
        <dsp:cNvSpPr/>
      </dsp:nvSpPr>
      <dsp:spPr>
        <a:xfrm rot="16200000">
          <a:off x="2087217" y="2892592"/>
          <a:ext cx="2455867" cy="2455867"/>
        </a:xfrm>
        <a:prstGeom prst="pieWedge">
          <a:avLst/>
        </a:prstGeom>
        <a:solidFill>
          <a:srgbClr val="7BA79D">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alibri" panose="020F0502020204030204" pitchFamily="34" charset="0"/>
              <a:ea typeface="+mn-ea"/>
              <a:cs typeface="Calibri" panose="020F0502020204030204" pitchFamily="34" charset="0"/>
            </a:rPr>
            <a:t>Access to credit within the community and create small businesses </a:t>
          </a:r>
        </a:p>
      </dsp:txBody>
      <dsp:txXfrm rot="5400000">
        <a:off x="2806524" y="2892592"/>
        <a:ext cx="1736560" cy="1736560"/>
      </dsp:txXfrm>
    </dsp:sp>
    <dsp:sp modelId="{DC8818DD-59A3-4D66-AD15-5C1C120E475F}">
      <dsp:nvSpPr>
        <dsp:cNvPr id="0" name=""/>
        <dsp:cNvSpPr/>
      </dsp:nvSpPr>
      <dsp:spPr>
        <a:xfrm>
          <a:off x="4175839" y="2325417"/>
          <a:ext cx="847926" cy="737327"/>
        </a:xfrm>
        <a:prstGeom prst="circularArrow">
          <a:avLst/>
        </a:prstGeom>
        <a:solidFill>
          <a:srgbClr val="BFBFBF">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4000A74-6CB8-4894-9E98-7DFFCDCDFE19}">
      <dsp:nvSpPr>
        <dsp:cNvPr id="0" name=""/>
        <dsp:cNvSpPr/>
      </dsp:nvSpPr>
      <dsp:spPr>
        <a:xfrm rot="10800000">
          <a:off x="4175839" y="2609005"/>
          <a:ext cx="847926" cy="737327"/>
        </a:xfrm>
        <a:prstGeom prst="circularArrow">
          <a:avLst/>
        </a:prstGeom>
        <a:solidFill>
          <a:srgbClr val="BFBFBF">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EE2DC-6C3A-4F0A-B979-0BE254644BA1}">
      <dsp:nvSpPr>
        <dsp:cNvPr id="0" name=""/>
        <dsp:cNvSpPr/>
      </dsp:nvSpPr>
      <dsp:spPr>
        <a:xfrm>
          <a:off x="4354054" y="2074"/>
          <a:ext cx="1645566" cy="1645566"/>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Initiating</a:t>
          </a:r>
        </a:p>
      </dsp:txBody>
      <dsp:txXfrm>
        <a:off x="4595042" y="243062"/>
        <a:ext cx="1163590" cy="1163590"/>
      </dsp:txXfrm>
    </dsp:sp>
    <dsp:sp modelId="{27AD2FF4-5DCB-443F-AB7D-56052CBD1CCD}">
      <dsp:nvSpPr>
        <dsp:cNvPr id="0" name=""/>
        <dsp:cNvSpPr/>
      </dsp:nvSpPr>
      <dsp:spPr>
        <a:xfrm rot="2160000">
          <a:off x="5947384" y="1265569"/>
          <a:ext cx="436493" cy="5553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5959888" y="1338160"/>
        <a:ext cx="305545" cy="333226"/>
      </dsp:txXfrm>
    </dsp:sp>
    <dsp:sp modelId="{93E0C525-E1F3-4067-B3C8-E2BE645F1F06}">
      <dsp:nvSpPr>
        <dsp:cNvPr id="0" name=""/>
        <dsp:cNvSpPr/>
      </dsp:nvSpPr>
      <dsp:spPr>
        <a:xfrm>
          <a:off x="6351629" y="1453397"/>
          <a:ext cx="1645566" cy="1645566"/>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Planning</a:t>
          </a:r>
        </a:p>
      </dsp:txBody>
      <dsp:txXfrm>
        <a:off x="6592617" y="1694385"/>
        <a:ext cx="1163590" cy="1163590"/>
      </dsp:txXfrm>
    </dsp:sp>
    <dsp:sp modelId="{BF79FE36-087A-41A4-8B33-4A35177E9559}">
      <dsp:nvSpPr>
        <dsp:cNvPr id="0" name=""/>
        <dsp:cNvSpPr/>
      </dsp:nvSpPr>
      <dsp:spPr>
        <a:xfrm rot="6480000">
          <a:off x="6578480" y="3160888"/>
          <a:ext cx="436493" cy="5553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6664187" y="3209695"/>
        <a:ext cx="305545" cy="333226"/>
      </dsp:txXfrm>
    </dsp:sp>
    <dsp:sp modelId="{7B51B3DB-666A-4F42-B4A1-8730310F0FF6}">
      <dsp:nvSpPr>
        <dsp:cNvPr id="0" name=""/>
        <dsp:cNvSpPr/>
      </dsp:nvSpPr>
      <dsp:spPr>
        <a:xfrm>
          <a:off x="5588623" y="3801688"/>
          <a:ext cx="1645566" cy="1645566"/>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Executing</a:t>
          </a:r>
        </a:p>
      </dsp:txBody>
      <dsp:txXfrm>
        <a:off x="5829611" y="4042676"/>
        <a:ext cx="1163590" cy="1163590"/>
      </dsp:txXfrm>
    </dsp:sp>
    <dsp:sp modelId="{3238B06A-27E3-4C05-9B69-47D28C1C79C8}">
      <dsp:nvSpPr>
        <dsp:cNvPr id="0" name=""/>
        <dsp:cNvSpPr/>
      </dsp:nvSpPr>
      <dsp:spPr>
        <a:xfrm rot="10800000">
          <a:off x="4970944" y="4346782"/>
          <a:ext cx="436493" cy="55537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5101892" y="4457858"/>
        <a:ext cx="305545" cy="333226"/>
      </dsp:txXfrm>
    </dsp:sp>
    <dsp:sp modelId="{9F0D83FC-C82A-44F4-9BEF-7B5CB5CD2C76}">
      <dsp:nvSpPr>
        <dsp:cNvPr id="0" name=""/>
        <dsp:cNvSpPr/>
      </dsp:nvSpPr>
      <dsp:spPr>
        <a:xfrm>
          <a:off x="3119484" y="3801688"/>
          <a:ext cx="1645566" cy="1645566"/>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Managing Change</a:t>
          </a:r>
        </a:p>
      </dsp:txBody>
      <dsp:txXfrm>
        <a:off x="3360472" y="4042676"/>
        <a:ext cx="1163590" cy="1163590"/>
      </dsp:txXfrm>
    </dsp:sp>
    <dsp:sp modelId="{5710CEAF-BD6F-4700-AFF7-1B002AA723CB}">
      <dsp:nvSpPr>
        <dsp:cNvPr id="0" name=""/>
        <dsp:cNvSpPr/>
      </dsp:nvSpPr>
      <dsp:spPr>
        <a:xfrm rot="15120000">
          <a:off x="3346336" y="3184386"/>
          <a:ext cx="436493" cy="5553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rot="10800000">
        <a:off x="3432043" y="3357731"/>
        <a:ext cx="305545" cy="333226"/>
      </dsp:txXfrm>
    </dsp:sp>
    <dsp:sp modelId="{CC5FDF95-F80D-40AB-8265-29192F5E7FEC}">
      <dsp:nvSpPr>
        <dsp:cNvPr id="0" name=""/>
        <dsp:cNvSpPr/>
      </dsp:nvSpPr>
      <dsp:spPr>
        <a:xfrm>
          <a:off x="2356478" y="1453397"/>
          <a:ext cx="1645566" cy="1645566"/>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MEL</a:t>
          </a:r>
        </a:p>
      </dsp:txBody>
      <dsp:txXfrm>
        <a:off x="2597466" y="1694385"/>
        <a:ext cx="1163590" cy="1163590"/>
      </dsp:txXfrm>
    </dsp:sp>
    <dsp:sp modelId="{B5CE0FC4-4585-4E1E-97D1-6DB668B4F08B}">
      <dsp:nvSpPr>
        <dsp:cNvPr id="0" name=""/>
        <dsp:cNvSpPr/>
      </dsp:nvSpPr>
      <dsp:spPr>
        <a:xfrm rot="19440000">
          <a:off x="3949809" y="1280091"/>
          <a:ext cx="436493" cy="55537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3962313" y="1429652"/>
        <a:ext cx="305545" cy="333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97818-BAD4-4718-A20C-3040D167A2DF}">
      <dsp:nvSpPr>
        <dsp:cNvPr id="0" name=""/>
        <dsp:cNvSpPr/>
      </dsp:nvSpPr>
      <dsp:spPr>
        <a:xfrm>
          <a:off x="208147" y="1146297"/>
          <a:ext cx="2670603" cy="2202689"/>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Communication flows from buildOn to TC</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Entities Coexist</a:t>
          </a:r>
        </a:p>
        <a:p>
          <a:pPr marL="171450" lvl="1" indent="-171450" algn="l" defTabSz="711200">
            <a:lnSpc>
              <a:spcPct val="90000"/>
            </a:lnSpc>
            <a:spcBef>
              <a:spcPct val="0"/>
            </a:spcBef>
            <a:spcAft>
              <a:spcPct val="15000"/>
            </a:spcAft>
            <a:buChar char="•"/>
          </a:pPr>
          <a:r>
            <a:rPr lang="en-US" sz="1600" b="1" kern="1200" dirty="0">
              <a:latin typeface="Calibri" panose="020F0502020204030204" pitchFamily="34" charset="0"/>
              <a:cs typeface="Calibri" panose="020F0502020204030204" pitchFamily="34" charset="0"/>
            </a:rPr>
            <a:t>Outcome</a:t>
          </a:r>
          <a:r>
            <a:rPr lang="en-US" sz="1600" kern="1200" dirty="0">
              <a:latin typeface="Calibri" panose="020F0502020204030204" pitchFamily="34" charset="0"/>
              <a:cs typeface="Calibri" panose="020F0502020204030204" pitchFamily="34" charset="0"/>
            </a:rPr>
            <a:t>: communication channels</a:t>
          </a:r>
        </a:p>
      </dsp:txBody>
      <dsp:txXfrm>
        <a:off x="258837" y="1196987"/>
        <a:ext cx="2569223" cy="1629304"/>
      </dsp:txXfrm>
    </dsp:sp>
    <dsp:sp modelId="{96D32FDA-98D8-4355-B3AD-B9A50E7A0A90}">
      <dsp:nvSpPr>
        <dsp:cNvPr id="0" name=""/>
        <dsp:cNvSpPr/>
      </dsp:nvSpPr>
      <dsp:spPr>
        <a:xfrm>
          <a:off x="2240235" y="1295732"/>
          <a:ext cx="3074758" cy="3074758"/>
        </a:xfrm>
        <a:prstGeom prst="leftCircularArrow">
          <a:avLst>
            <a:gd name="adj1" fmla="val 3536"/>
            <a:gd name="adj2" fmla="val 439070"/>
            <a:gd name="adj3" fmla="val 2484220"/>
            <a:gd name="adj4" fmla="val 9294128"/>
            <a:gd name="adj5" fmla="val 412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81F7E-D106-4786-B6E0-2A30AC3F46E2}">
      <dsp:nvSpPr>
        <dsp:cNvPr id="0" name=""/>
        <dsp:cNvSpPr/>
      </dsp:nvSpPr>
      <dsp:spPr>
        <a:xfrm>
          <a:off x="801614" y="3069588"/>
          <a:ext cx="2373870" cy="55879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Outreach</a:t>
          </a:r>
        </a:p>
      </dsp:txBody>
      <dsp:txXfrm>
        <a:off x="817981" y="3085955"/>
        <a:ext cx="2341136" cy="526063"/>
      </dsp:txXfrm>
    </dsp:sp>
    <dsp:sp modelId="{D3DEEE45-00D1-4627-978A-49B4A0335D81}">
      <dsp:nvSpPr>
        <dsp:cNvPr id="0" name=""/>
        <dsp:cNvSpPr/>
      </dsp:nvSpPr>
      <dsp:spPr>
        <a:xfrm>
          <a:off x="3693168" y="1027678"/>
          <a:ext cx="2670603" cy="2438245"/>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Feedback from the community and involvement in solutions</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Entities deepen cooperation</a:t>
          </a:r>
        </a:p>
        <a:p>
          <a:pPr marL="171450" lvl="1" indent="-171450" algn="l" defTabSz="711200">
            <a:lnSpc>
              <a:spcPct val="90000"/>
            </a:lnSpc>
            <a:spcBef>
              <a:spcPct val="0"/>
            </a:spcBef>
            <a:spcAft>
              <a:spcPct val="15000"/>
            </a:spcAft>
            <a:buChar char="•"/>
          </a:pPr>
          <a:r>
            <a:rPr lang="en-US" sz="1600" b="1" kern="1200" dirty="0">
              <a:latin typeface="Calibri" panose="020F0502020204030204" pitchFamily="34" charset="0"/>
              <a:cs typeface="Calibri" panose="020F0502020204030204" pitchFamily="34" charset="0"/>
            </a:rPr>
            <a:t>Outcome</a:t>
          </a:r>
          <a:r>
            <a:rPr lang="en-US" sz="1600" kern="1200" dirty="0">
              <a:latin typeface="Calibri" panose="020F0502020204030204" pitchFamily="34" charset="0"/>
              <a:cs typeface="Calibri" panose="020F0502020204030204" pitchFamily="34" charset="0"/>
            </a:rPr>
            <a:t>: Increased, longer-term partnership</a:t>
          </a:r>
        </a:p>
      </dsp:txBody>
      <dsp:txXfrm>
        <a:off x="3749279" y="1606270"/>
        <a:ext cx="2558381" cy="1803542"/>
      </dsp:txXfrm>
    </dsp:sp>
    <dsp:sp modelId="{C9B73A36-DBE5-465F-8C89-83772C23F14E}">
      <dsp:nvSpPr>
        <dsp:cNvPr id="0" name=""/>
        <dsp:cNvSpPr/>
      </dsp:nvSpPr>
      <dsp:spPr>
        <a:xfrm>
          <a:off x="5199568" y="-154161"/>
          <a:ext cx="3414930" cy="3414930"/>
        </a:xfrm>
        <a:prstGeom prst="circularArrow">
          <a:avLst>
            <a:gd name="adj1" fmla="val 3183"/>
            <a:gd name="adj2" fmla="val 392039"/>
            <a:gd name="adj3" fmla="val 19193809"/>
            <a:gd name="adj4" fmla="val 12336869"/>
            <a:gd name="adj5" fmla="val 371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338D8E-6EF9-45A8-A941-4010DE94D76E}">
      <dsp:nvSpPr>
        <dsp:cNvPr id="0" name=""/>
        <dsp:cNvSpPr/>
      </dsp:nvSpPr>
      <dsp:spPr>
        <a:xfrm>
          <a:off x="4286636" y="866057"/>
          <a:ext cx="2373870" cy="55879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Consult/Involve</a:t>
          </a:r>
        </a:p>
      </dsp:txBody>
      <dsp:txXfrm>
        <a:off x="4303003" y="882424"/>
        <a:ext cx="2341136" cy="526063"/>
      </dsp:txXfrm>
    </dsp:sp>
    <dsp:sp modelId="{99E3D8E9-D76F-46E6-AC20-E6BD8AD96D6F}">
      <dsp:nvSpPr>
        <dsp:cNvPr id="0" name=""/>
        <dsp:cNvSpPr/>
      </dsp:nvSpPr>
      <dsp:spPr>
        <a:xfrm>
          <a:off x="7178190" y="1146297"/>
          <a:ext cx="2670603" cy="220268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Bi-directional information, final decision at community level</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Entities share leadership </a:t>
          </a:r>
        </a:p>
        <a:p>
          <a:pPr marL="171450" lvl="1" indent="-171450" algn="l" defTabSz="711200">
            <a:lnSpc>
              <a:spcPct val="90000"/>
            </a:lnSpc>
            <a:spcBef>
              <a:spcPct val="0"/>
            </a:spcBef>
            <a:spcAft>
              <a:spcPct val="15000"/>
            </a:spcAft>
            <a:buChar char="•"/>
          </a:pPr>
          <a:r>
            <a:rPr lang="en-US" sz="1600" b="1" kern="1200" dirty="0">
              <a:latin typeface="Calibri" panose="020F0502020204030204" pitchFamily="34" charset="0"/>
              <a:cs typeface="Calibri" panose="020F0502020204030204" pitchFamily="34" charset="0"/>
            </a:rPr>
            <a:t>Outcome</a:t>
          </a:r>
          <a:r>
            <a:rPr lang="en-US" sz="1600" kern="1200" dirty="0">
              <a:latin typeface="Calibri" panose="020F0502020204030204" pitchFamily="34" charset="0"/>
              <a:cs typeface="Calibri" panose="020F0502020204030204" pitchFamily="34" charset="0"/>
            </a:rPr>
            <a:t>: Broad community development </a:t>
          </a:r>
        </a:p>
      </dsp:txBody>
      <dsp:txXfrm>
        <a:off x="7228880" y="1196987"/>
        <a:ext cx="2569223" cy="1629304"/>
      </dsp:txXfrm>
    </dsp:sp>
    <dsp:sp modelId="{E09665CB-9969-4A09-9CBD-54768E47B57A}">
      <dsp:nvSpPr>
        <dsp:cNvPr id="0" name=""/>
        <dsp:cNvSpPr/>
      </dsp:nvSpPr>
      <dsp:spPr>
        <a:xfrm>
          <a:off x="7771657" y="3006179"/>
          <a:ext cx="2373870" cy="68561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Collaborate</a:t>
          </a:r>
        </a:p>
      </dsp:txBody>
      <dsp:txXfrm>
        <a:off x="7791738" y="3026260"/>
        <a:ext cx="2333708" cy="645453"/>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9135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274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032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6052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28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728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2625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844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412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662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9252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270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135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253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217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4961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91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6/24/2019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03119095"/>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75" r:id="rId6"/>
    <p:sldLayoutId id="2147483676" r:id="rId7"/>
    <p:sldLayoutId id="2147483677" r:id="rId8"/>
    <p:sldLayoutId id="2147483678" r:id="rId9"/>
    <p:sldLayoutId id="2147483679" r:id="rId10"/>
    <p:sldLayoutId id="2147483686" r:id="rId11"/>
    <p:sldLayoutId id="2147483680" r:id="rId12"/>
    <p:sldLayoutId id="2147483681" r:id="rId13"/>
    <p:sldLayoutId id="2147483682" r:id="rId14"/>
    <p:sldLayoutId id="2147483683" r:id="rId15"/>
    <p:sldLayoutId id="2147483684" r:id="rId16"/>
    <p:sldLayoutId id="2147483685"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BB1E94-FD72-45E5-A2C7-4F282BDDD28D}"/>
              </a:ext>
            </a:extLst>
          </p:cNvPr>
          <p:cNvSpPr>
            <a:spLocks noGrp="1"/>
          </p:cNvSpPr>
          <p:nvPr>
            <p:ph type="body" idx="1"/>
          </p:nvPr>
        </p:nvSpPr>
        <p:spPr>
          <a:xfrm>
            <a:off x="912342" y="3720190"/>
            <a:ext cx="9590550" cy="1333494"/>
          </a:xfrm>
        </p:spPr>
        <p:txBody>
          <a:bodyPr>
            <a:noAutofit/>
          </a:bodyPr>
          <a:lstStyle/>
          <a:p>
            <a:pPr algn="l"/>
            <a:r>
              <a:rPr lang="en-US" dirty="0">
                <a:solidFill>
                  <a:srgbClr val="46F5FD"/>
                </a:solidFill>
              </a:rPr>
              <a:t>A ‘Learning Event’: </a:t>
            </a:r>
          </a:p>
          <a:p>
            <a:pPr algn="l"/>
            <a:r>
              <a:rPr lang="en-US" dirty="0">
                <a:solidFill>
                  <a:srgbClr val="46F5FD"/>
                </a:solidFill>
              </a:rPr>
              <a:t>Dubai Cares Office, Dubai, UAE</a:t>
            </a:r>
          </a:p>
          <a:p>
            <a:pPr algn="l"/>
            <a:r>
              <a:rPr lang="en-US" dirty="0">
                <a:solidFill>
                  <a:srgbClr val="46F5FD"/>
                </a:solidFill>
              </a:rPr>
              <a:t>24 June 2019</a:t>
            </a:r>
          </a:p>
        </p:txBody>
      </p:sp>
      <p:sp>
        <p:nvSpPr>
          <p:cNvPr id="2" name="Title 1">
            <a:extLst>
              <a:ext uri="{FF2B5EF4-FFF2-40B4-BE49-F238E27FC236}">
                <a16:creationId xmlns:a16="http://schemas.microsoft.com/office/drawing/2014/main" id="{6A8B399E-3BFC-45E7-85D4-1ED1C2F126A0}"/>
              </a:ext>
            </a:extLst>
          </p:cNvPr>
          <p:cNvSpPr>
            <a:spLocks noGrp="1"/>
          </p:cNvSpPr>
          <p:nvPr>
            <p:ph type="title"/>
          </p:nvPr>
        </p:nvSpPr>
        <p:spPr>
          <a:xfrm>
            <a:off x="832023" y="1705461"/>
            <a:ext cx="9590550" cy="1828813"/>
          </a:xfrm>
        </p:spPr>
        <p:txBody>
          <a:bodyPr>
            <a:normAutofit fontScale="90000"/>
          </a:bodyPr>
          <a:lstStyle/>
          <a:p>
            <a:pPr algn="l"/>
            <a:r>
              <a:rPr lang="en-US" sz="4200" dirty="0"/>
              <a:t>Formative </a:t>
            </a:r>
            <a:br>
              <a:rPr lang="en-US" sz="4200" dirty="0"/>
            </a:br>
            <a:r>
              <a:rPr lang="en-US" sz="4200" dirty="0"/>
              <a:t>Evaluation </a:t>
            </a:r>
            <a:br>
              <a:rPr lang="en-US" sz="4200" dirty="0"/>
            </a:br>
            <a:r>
              <a:rPr lang="en-US" sz="4200" dirty="0"/>
              <a:t>buildOn Program</a:t>
            </a:r>
          </a:p>
        </p:txBody>
      </p:sp>
      <p:pic>
        <p:nvPicPr>
          <p:cNvPr id="4" name="Picture 3">
            <a:extLst>
              <a:ext uri="{FF2B5EF4-FFF2-40B4-BE49-F238E27FC236}">
                <a16:creationId xmlns:a16="http://schemas.microsoft.com/office/drawing/2014/main" id="{CF533A95-1A92-4070-95F1-B4F4FEDC0911}"/>
              </a:ext>
            </a:extLst>
          </p:cNvPr>
          <p:cNvPicPr>
            <a:picLocks noChangeAspect="1"/>
          </p:cNvPicPr>
          <p:nvPr/>
        </p:nvPicPr>
        <p:blipFill rotWithShape="1">
          <a:blip r:embed="rId3"/>
          <a:srcRect l="22380" r="4253" b="-1"/>
          <a:stretch/>
        </p:blipFill>
        <p:spPr>
          <a:xfrm>
            <a:off x="4654297" y="10"/>
            <a:ext cx="7537704" cy="6857990"/>
          </a:xfrm>
          <a:prstGeom prst="rect">
            <a:avLst/>
          </a:prstGeom>
        </p:spPr>
      </p:pic>
    </p:spTree>
    <p:extLst>
      <p:ext uri="{BB962C8B-B14F-4D97-AF65-F5344CB8AC3E}">
        <p14:creationId xmlns:p14="http://schemas.microsoft.com/office/powerpoint/2010/main" val="180636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5B50-AC75-4CFA-8FA0-8D4D5EE31982}"/>
              </a:ext>
            </a:extLst>
          </p:cNvPr>
          <p:cNvSpPr>
            <a:spLocks noGrp="1"/>
          </p:cNvSpPr>
          <p:nvPr>
            <p:ph type="title"/>
          </p:nvPr>
        </p:nvSpPr>
        <p:spPr/>
        <p:txBody>
          <a:bodyPr/>
          <a:lstStyle/>
          <a:p>
            <a:r>
              <a:rPr lang="en-US" dirty="0"/>
              <a:t>Evaluation Criteria 2 Efficiency</a:t>
            </a:r>
          </a:p>
        </p:txBody>
      </p:sp>
      <p:sp>
        <p:nvSpPr>
          <p:cNvPr id="3" name="Content Placeholder 2">
            <a:extLst>
              <a:ext uri="{FF2B5EF4-FFF2-40B4-BE49-F238E27FC236}">
                <a16:creationId xmlns:a16="http://schemas.microsoft.com/office/drawing/2014/main" id="{0A6FADAF-64B1-47FB-B024-9E926B8E34AA}"/>
              </a:ext>
            </a:extLst>
          </p:cNvPr>
          <p:cNvSpPr>
            <a:spLocks noGrp="1"/>
          </p:cNvSpPr>
          <p:nvPr>
            <p:ph idx="1"/>
          </p:nvPr>
        </p:nvSpPr>
        <p:spPr>
          <a:xfrm>
            <a:off x="913795" y="2248930"/>
            <a:ext cx="10353762" cy="3542269"/>
          </a:xfrm>
        </p:spPr>
        <p:txBody>
          <a:bodyPr/>
          <a:lstStyle/>
          <a:p>
            <a:r>
              <a:rPr lang="en-US" dirty="0">
                <a:effectLst/>
              </a:rPr>
              <a:t>2.1. While the projects benefitted from the </a:t>
            </a:r>
            <a:r>
              <a:rPr lang="en-US" i="1" dirty="0">
                <a:effectLst/>
              </a:rPr>
              <a:t>timely delivery of activities and targets</a:t>
            </a:r>
            <a:r>
              <a:rPr lang="en-US" dirty="0">
                <a:effectLst/>
              </a:rPr>
              <a:t>, the structures and processes for </a:t>
            </a:r>
            <a:r>
              <a:rPr lang="en-US" i="1" dirty="0">
                <a:effectLst/>
              </a:rPr>
              <a:t>participatory planning </a:t>
            </a:r>
            <a:r>
              <a:rPr lang="en-US" dirty="0">
                <a:effectLst/>
              </a:rPr>
              <a:t>are few and far between, and this raises issues for not only for projects’ efficiency but also for their effectiveness and sustainability.</a:t>
            </a:r>
          </a:p>
          <a:p>
            <a:pPr marL="36900" indent="0">
              <a:buNone/>
            </a:pPr>
            <a:endParaRPr lang="en-US" dirty="0">
              <a:effectLst/>
            </a:endParaRPr>
          </a:p>
          <a:p>
            <a:r>
              <a:rPr lang="en-US" dirty="0">
                <a:effectLst/>
              </a:rPr>
              <a:t>2.3. The </a:t>
            </a:r>
            <a:r>
              <a:rPr lang="en-US" i="1" dirty="0">
                <a:effectLst/>
              </a:rPr>
              <a:t>use of financial resources </a:t>
            </a:r>
            <a:r>
              <a:rPr lang="en-US" dirty="0">
                <a:effectLst/>
              </a:rPr>
              <a:t>by buildOn Country Office teams is relatively efficient; however, </a:t>
            </a:r>
            <a:r>
              <a:rPr lang="en-US" i="1" dirty="0">
                <a:effectLst/>
              </a:rPr>
              <a:t>country level staff experience several capacity gaps</a:t>
            </a:r>
            <a:r>
              <a:rPr lang="en-US" dirty="0">
                <a:effectLst/>
              </a:rPr>
              <a:t>, particularly for M&amp;E, and the </a:t>
            </a:r>
            <a:r>
              <a:rPr lang="en-US" i="1" dirty="0">
                <a:effectLst/>
              </a:rPr>
              <a:t>limited investment in partnership with other NGOs</a:t>
            </a:r>
            <a:r>
              <a:rPr lang="en-US" dirty="0">
                <a:effectLst/>
              </a:rPr>
              <a:t>, as an available resource and pool of expertise, seems a wasted opportunity.</a:t>
            </a:r>
          </a:p>
          <a:p>
            <a:endParaRPr lang="en-US" dirty="0"/>
          </a:p>
        </p:txBody>
      </p:sp>
    </p:spTree>
    <p:extLst>
      <p:ext uri="{BB962C8B-B14F-4D97-AF65-F5344CB8AC3E}">
        <p14:creationId xmlns:p14="http://schemas.microsoft.com/office/powerpoint/2010/main" val="296844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5799-832A-46D1-88C0-42EFD2336E15}"/>
              </a:ext>
            </a:extLst>
          </p:cNvPr>
          <p:cNvSpPr>
            <a:spLocks noGrp="1"/>
          </p:cNvSpPr>
          <p:nvPr>
            <p:ph type="title"/>
          </p:nvPr>
        </p:nvSpPr>
        <p:spPr/>
        <p:txBody>
          <a:bodyPr/>
          <a:lstStyle/>
          <a:p>
            <a:r>
              <a:rPr lang="en-US" dirty="0"/>
              <a:t>Evaluation Criteria 3 Effectiveness</a:t>
            </a:r>
          </a:p>
        </p:txBody>
      </p:sp>
      <p:sp>
        <p:nvSpPr>
          <p:cNvPr id="3" name="Content Placeholder 2">
            <a:extLst>
              <a:ext uri="{FF2B5EF4-FFF2-40B4-BE49-F238E27FC236}">
                <a16:creationId xmlns:a16="http://schemas.microsoft.com/office/drawing/2014/main" id="{CF4770AC-09DF-4C46-A501-D5AE3D2905C9}"/>
              </a:ext>
            </a:extLst>
          </p:cNvPr>
          <p:cNvSpPr>
            <a:spLocks noGrp="1"/>
          </p:cNvSpPr>
          <p:nvPr>
            <p:ph idx="1"/>
          </p:nvPr>
        </p:nvSpPr>
        <p:spPr/>
        <p:txBody>
          <a:bodyPr/>
          <a:lstStyle/>
          <a:p>
            <a:r>
              <a:rPr lang="en-US" dirty="0">
                <a:effectLst/>
              </a:rPr>
              <a:t>3.1. While </a:t>
            </a:r>
            <a:r>
              <a:rPr lang="en-US" i="1" dirty="0">
                <a:effectLst/>
              </a:rPr>
              <a:t>school buildings meet national standards, </a:t>
            </a:r>
            <a:r>
              <a:rPr lang="en-US" dirty="0">
                <a:effectLst/>
              </a:rPr>
              <a:t>there is little attention to </a:t>
            </a:r>
            <a:r>
              <a:rPr lang="en-US" i="1" dirty="0">
                <a:effectLst/>
              </a:rPr>
              <a:t>quality SWASH </a:t>
            </a:r>
            <a:r>
              <a:rPr lang="en-US" dirty="0">
                <a:effectLst/>
              </a:rPr>
              <a:t>and no provision made to sustain the school construction and infrastructure, i.e. </a:t>
            </a:r>
            <a:r>
              <a:rPr lang="en-US" i="1" dirty="0">
                <a:effectLst/>
              </a:rPr>
              <a:t>O&amp;M fund.</a:t>
            </a:r>
            <a:r>
              <a:rPr lang="en-US" dirty="0">
                <a:effectLst/>
              </a:rPr>
              <a:t> </a:t>
            </a:r>
          </a:p>
          <a:p>
            <a:r>
              <a:rPr lang="en-US" dirty="0">
                <a:effectLst/>
              </a:rPr>
              <a:t>3.2. Although </a:t>
            </a:r>
            <a:r>
              <a:rPr lang="en-US" i="1" dirty="0">
                <a:effectLst/>
              </a:rPr>
              <a:t>convincing anecdotal evidence exists for the positive impact of the ALP</a:t>
            </a:r>
            <a:r>
              <a:rPr lang="en-US" dirty="0">
                <a:effectLst/>
              </a:rPr>
              <a:t>, the effectiveness of the program was undermined by its failure to reach male members in the community. </a:t>
            </a:r>
          </a:p>
          <a:p>
            <a:r>
              <a:rPr lang="en-US" dirty="0">
                <a:effectLst/>
              </a:rPr>
              <a:t>3.3. The original project design includes an intervention logic but buildOn’s </a:t>
            </a:r>
            <a:r>
              <a:rPr lang="en-US" i="1" dirty="0">
                <a:effectLst/>
              </a:rPr>
              <a:t>theory of change is incomplete</a:t>
            </a:r>
            <a:r>
              <a:rPr lang="en-US" dirty="0">
                <a:effectLst/>
              </a:rPr>
              <a:t> and </a:t>
            </a:r>
            <a:r>
              <a:rPr lang="en-US" i="1" dirty="0">
                <a:effectLst/>
              </a:rPr>
              <a:t>changes to programming were not generally documented and justified</a:t>
            </a:r>
            <a:r>
              <a:rPr lang="en-US" dirty="0">
                <a:effectLst/>
              </a:rPr>
              <a:t>; as a result, the </a:t>
            </a:r>
            <a:r>
              <a:rPr lang="en-US" i="1" dirty="0">
                <a:effectLst/>
              </a:rPr>
              <a:t>coherence of project implementation across outcomes and outputs could not be adequately assessed</a:t>
            </a:r>
            <a:r>
              <a:rPr lang="en-US" dirty="0">
                <a:effectLst/>
              </a:rPr>
              <a:t>. </a:t>
            </a:r>
          </a:p>
        </p:txBody>
      </p:sp>
    </p:spTree>
    <p:extLst>
      <p:ext uri="{BB962C8B-B14F-4D97-AF65-F5344CB8AC3E}">
        <p14:creationId xmlns:p14="http://schemas.microsoft.com/office/powerpoint/2010/main" val="382377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E827-2800-45D3-8870-CF1C830EC4C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1A53226-D86E-419F-BBC3-0A54F593C6DD}"/>
              </a:ext>
            </a:extLst>
          </p:cNvPr>
          <p:cNvSpPr>
            <a:spLocks noGrp="1"/>
          </p:cNvSpPr>
          <p:nvPr>
            <p:ph idx="1"/>
          </p:nvPr>
        </p:nvSpPr>
        <p:spPr/>
        <p:txBody>
          <a:bodyPr/>
          <a:lstStyle/>
          <a:p>
            <a:r>
              <a:rPr lang="en-US" dirty="0">
                <a:effectLst/>
              </a:rPr>
              <a:t>3.4. The </a:t>
            </a:r>
            <a:r>
              <a:rPr lang="en-US" i="1" dirty="0">
                <a:effectLst/>
              </a:rPr>
              <a:t>lack of an M&amp;E plan </a:t>
            </a:r>
            <a:r>
              <a:rPr lang="en-US" dirty="0">
                <a:effectLst/>
              </a:rPr>
              <a:t>led to operational and overall programming constraints, not the least of which is the </a:t>
            </a:r>
            <a:r>
              <a:rPr lang="en-US" i="1" dirty="0">
                <a:effectLst/>
              </a:rPr>
              <a:t>prioritization of reporting-for-accountability to donors</a:t>
            </a:r>
            <a:r>
              <a:rPr lang="en-US" dirty="0">
                <a:effectLst/>
              </a:rPr>
              <a:t>, at the expense of the learning dimension of monitoring. </a:t>
            </a:r>
          </a:p>
          <a:p>
            <a:pPr marL="36900" indent="0">
              <a:buNone/>
            </a:pPr>
            <a:endParaRPr lang="en-US" dirty="0">
              <a:effectLst/>
            </a:endParaRPr>
          </a:p>
          <a:p>
            <a:r>
              <a:rPr lang="en-US" dirty="0">
                <a:effectLst/>
              </a:rPr>
              <a:t>3.5. While </a:t>
            </a:r>
            <a:r>
              <a:rPr lang="en-US" i="1" dirty="0">
                <a:effectLst/>
              </a:rPr>
              <a:t>accountability is an important feature of the global methodology</a:t>
            </a:r>
            <a:r>
              <a:rPr lang="en-US" dirty="0">
                <a:effectLst/>
              </a:rPr>
              <a:t>, its focus is on </a:t>
            </a:r>
            <a:r>
              <a:rPr lang="en-US" i="1" dirty="0">
                <a:effectLst/>
              </a:rPr>
              <a:t>one-way accountability </a:t>
            </a:r>
            <a:r>
              <a:rPr lang="en-US" dirty="0">
                <a:effectLst/>
              </a:rPr>
              <a:t>of communities to buildOn, with only </a:t>
            </a:r>
            <a:r>
              <a:rPr lang="en-US" i="1" dirty="0">
                <a:effectLst/>
              </a:rPr>
              <a:t>partial engagement of local government during the project cycle</a:t>
            </a:r>
            <a:r>
              <a:rPr lang="en-US" dirty="0">
                <a:effectLst/>
              </a:rPr>
              <a:t>; similarly, </a:t>
            </a:r>
            <a:r>
              <a:rPr lang="en-US" i="1" dirty="0">
                <a:effectLst/>
              </a:rPr>
              <a:t>centralized decision-making limits two-way accountability </a:t>
            </a:r>
            <a:r>
              <a:rPr lang="en-US" dirty="0">
                <a:effectLst/>
              </a:rPr>
              <a:t>within buildOn’s organizational hierarchy.</a:t>
            </a:r>
          </a:p>
          <a:p>
            <a:endParaRPr lang="en-US" dirty="0"/>
          </a:p>
        </p:txBody>
      </p:sp>
    </p:spTree>
    <p:extLst>
      <p:ext uri="{BB962C8B-B14F-4D97-AF65-F5344CB8AC3E}">
        <p14:creationId xmlns:p14="http://schemas.microsoft.com/office/powerpoint/2010/main" val="312739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4818-5920-402E-993B-4F09C7C965F1}"/>
              </a:ext>
            </a:extLst>
          </p:cNvPr>
          <p:cNvSpPr>
            <a:spLocks noGrp="1"/>
          </p:cNvSpPr>
          <p:nvPr>
            <p:ph type="title"/>
          </p:nvPr>
        </p:nvSpPr>
        <p:spPr>
          <a:xfrm>
            <a:off x="913795" y="609600"/>
            <a:ext cx="10353762" cy="996778"/>
          </a:xfrm>
        </p:spPr>
        <p:txBody>
          <a:bodyPr/>
          <a:lstStyle/>
          <a:p>
            <a:r>
              <a:rPr lang="en-US" dirty="0"/>
              <a:t>Evaluation Criteria 4. Sustainability</a:t>
            </a:r>
          </a:p>
        </p:txBody>
      </p:sp>
      <p:sp>
        <p:nvSpPr>
          <p:cNvPr id="3" name="Content Placeholder 2">
            <a:extLst>
              <a:ext uri="{FF2B5EF4-FFF2-40B4-BE49-F238E27FC236}">
                <a16:creationId xmlns:a16="http://schemas.microsoft.com/office/drawing/2014/main" id="{77C1EBBE-6F1D-4F0B-93A0-F7761ECBA970}"/>
              </a:ext>
            </a:extLst>
          </p:cNvPr>
          <p:cNvSpPr>
            <a:spLocks noGrp="1"/>
          </p:cNvSpPr>
          <p:nvPr>
            <p:ph idx="1"/>
          </p:nvPr>
        </p:nvSpPr>
        <p:spPr>
          <a:xfrm>
            <a:off x="913795" y="1606378"/>
            <a:ext cx="10353762" cy="4695568"/>
          </a:xfrm>
        </p:spPr>
        <p:txBody>
          <a:bodyPr>
            <a:normAutofit/>
          </a:bodyPr>
          <a:lstStyle/>
          <a:p>
            <a:r>
              <a:rPr lang="en-US" dirty="0">
                <a:effectLst/>
              </a:rPr>
              <a:t>4.1. </a:t>
            </a:r>
            <a:r>
              <a:rPr lang="en-US" i="1" dirty="0">
                <a:effectLst/>
              </a:rPr>
              <a:t>Strong school ownership </a:t>
            </a:r>
            <a:r>
              <a:rPr lang="en-US" dirty="0">
                <a:effectLst/>
              </a:rPr>
              <a:t>by communities was created during the project; however, this did not extend to local government authorities and </a:t>
            </a:r>
            <a:r>
              <a:rPr lang="en-US" i="1" dirty="0">
                <a:effectLst/>
              </a:rPr>
              <a:t>post-construction dialogue mechanisms </a:t>
            </a:r>
            <a:r>
              <a:rPr lang="en-US" dirty="0">
                <a:effectLst/>
              </a:rPr>
              <a:t>to sustain the projects’ outputs are missing.</a:t>
            </a:r>
          </a:p>
          <a:p>
            <a:pPr marL="36900" indent="0">
              <a:buNone/>
            </a:pPr>
            <a:endParaRPr lang="en-US" dirty="0">
              <a:effectLst/>
            </a:endParaRPr>
          </a:p>
          <a:p>
            <a:r>
              <a:rPr lang="en-US" dirty="0">
                <a:effectLst/>
              </a:rPr>
              <a:t>4.2. In the</a:t>
            </a:r>
            <a:r>
              <a:rPr lang="en-US" i="1" dirty="0">
                <a:effectLst/>
              </a:rPr>
              <a:t> absence of a clear exit strategy</a:t>
            </a:r>
            <a:r>
              <a:rPr lang="en-US" dirty="0">
                <a:effectLst/>
              </a:rPr>
              <a:t>, buildOn’s partner communities may struggle to continue building on project gains; nevertheless, the </a:t>
            </a:r>
            <a:r>
              <a:rPr lang="en-US" i="1" dirty="0">
                <a:effectLst/>
              </a:rPr>
              <a:t>potential exists for stronger ‘tripartite’ partnerships between communities, local government and buildOn</a:t>
            </a:r>
            <a:r>
              <a:rPr lang="en-US" dirty="0">
                <a:effectLst/>
              </a:rPr>
              <a:t>, as well as the </a:t>
            </a:r>
            <a:r>
              <a:rPr lang="en-US" i="1" dirty="0">
                <a:effectLst/>
              </a:rPr>
              <a:t>integration of buildOn’s intended outputs into decentralized plans</a:t>
            </a:r>
            <a:r>
              <a:rPr lang="en-US" dirty="0">
                <a:effectLst/>
              </a:rPr>
              <a:t>.</a:t>
            </a:r>
          </a:p>
          <a:p>
            <a:pPr marL="36900" indent="0">
              <a:buNone/>
            </a:pPr>
            <a:endParaRPr lang="en-US" dirty="0">
              <a:effectLst/>
            </a:endParaRPr>
          </a:p>
          <a:p>
            <a:r>
              <a:rPr lang="en-US" dirty="0">
                <a:effectLst/>
              </a:rPr>
              <a:t>4.3. Generally, there is a </a:t>
            </a:r>
            <a:r>
              <a:rPr lang="en-US" i="1" dirty="0">
                <a:effectLst/>
              </a:rPr>
              <a:t>good ‘fit</a:t>
            </a:r>
            <a:r>
              <a:rPr lang="en-US" dirty="0">
                <a:effectLst/>
              </a:rPr>
              <a:t>’ between buildOn’s global methodology, as well as its future programming, and Dubai Cares’ global strategy; future programming would benefit from steps in two related directions: </a:t>
            </a:r>
            <a:r>
              <a:rPr lang="en-US" i="1" dirty="0">
                <a:effectLst/>
              </a:rPr>
              <a:t>a stronger, more supple, buildOn theory of change </a:t>
            </a:r>
            <a:r>
              <a:rPr lang="en-US" dirty="0">
                <a:effectLst/>
              </a:rPr>
              <a:t>and greater </a:t>
            </a:r>
            <a:r>
              <a:rPr lang="en-US" i="1" dirty="0">
                <a:effectLst/>
              </a:rPr>
              <a:t>programming focus for Dubai Cares through country-level strategies</a:t>
            </a:r>
            <a:r>
              <a:rPr lang="en-US" dirty="0">
                <a:effectLst/>
              </a:rPr>
              <a:t>. </a:t>
            </a:r>
          </a:p>
          <a:p>
            <a:endParaRPr lang="en-US" dirty="0"/>
          </a:p>
        </p:txBody>
      </p:sp>
    </p:spTree>
    <p:extLst>
      <p:ext uri="{BB962C8B-B14F-4D97-AF65-F5344CB8AC3E}">
        <p14:creationId xmlns:p14="http://schemas.microsoft.com/office/powerpoint/2010/main" val="38120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F1F7B-CFF5-402B-82B1-4F568BE62D09}"/>
              </a:ext>
            </a:extLst>
          </p:cNvPr>
          <p:cNvSpPr>
            <a:spLocks noGrp="1"/>
          </p:cNvSpPr>
          <p:nvPr>
            <p:ph type="title"/>
          </p:nvPr>
        </p:nvSpPr>
        <p:spPr/>
        <p:txBody>
          <a:bodyPr/>
          <a:lstStyle/>
          <a:p>
            <a:r>
              <a:rPr lang="en-US" dirty="0"/>
              <a:t>Evaluative Conclusions</a:t>
            </a:r>
          </a:p>
        </p:txBody>
      </p:sp>
      <p:sp>
        <p:nvSpPr>
          <p:cNvPr id="5" name="Text Placeholder 4">
            <a:extLst>
              <a:ext uri="{FF2B5EF4-FFF2-40B4-BE49-F238E27FC236}">
                <a16:creationId xmlns:a16="http://schemas.microsoft.com/office/drawing/2014/main" id="{1EFF8533-7C99-4ABC-AC3D-4DAEBD9F78BE}"/>
              </a:ext>
            </a:extLst>
          </p:cNvPr>
          <p:cNvSpPr>
            <a:spLocks noGrp="1"/>
          </p:cNvSpPr>
          <p:nvPr>
            <p:ph type="body" idx="1"/>
          </p:nvPr>
        </p:nvSpPr>
        <p:spPr/>
        <p:txBody>
          <a:bodyPr/>
          <a:lstStyle/>
          <a:p>
            <a:r>
              <a:rPr lang="en-US" dirty="0"/>
              <a:t>The global methodology (on paper) VS practice on the ground</a:t>
            </a:r>
          </a:p>
        </p:txBody>
      </p:sp>
    </p:spTree>
    <p:extLst>
      <p:ext uri="{BB962C8B-B14F-4D97-AF65-F5344CB8AC3E}">
        <p14:creationId xmlns:p14="http://schemas.microsoft.com/office/powerpoint/2010/main" val="87743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FB99F7-4929-4B89-BB7D-890E5892C9B1}"/>
              </a:ext>
            </a:extLst>
          </p:cNvPr>
          <p:cNvSpPr>
            <a:spLocks noGrp="1"/>
          </p:cNvSpPr>
          <p:nvPr>
            <p:ph idx="1"/>
          </p:nvPr>
        </p:nvSpPr>
        <p:spPr>
          <a:xfrm>
            <a:off x="913795" y="1000898"/>
            <a:ext cx="10353762" cy="5165124"/>
          </a:xfrm>
        </p:spPr>
        <p:txBody>
          <a:bodyPr/>
          <a:lstStyle/>
          <a:p>
            <a:pPr marL="36900" indent="0">
              <a:buNone/>
            </a:pPr>
            <a:r>
              <a:rPr lang="en-US" sz="2400" dirty="0">
                <a:effectLst/>
              </a:rPr>
              <a:t>1. In terms of </a:t>
            </a:r>
            <a:r>
              <a:rPr lang="en-US" sz="2400" b="1" i="1" dirty="0">
                <a:effectLst/>
              </a:rPr>
              <a:t>relevance</a:t>
            </a:r>
            <a:r>
              <a:rPr lang="en-US" sz="2400" dirty="0">
                <a:effectLst/>
              </a:rPr>
              <a:t>, the buildOn model for community-based development may benefit from greater conceptual coherence and more country-specific operational linkages between the model’s components (i.e. school building, adult literacy and community engagement).</a:t>
            </a:r>
          </a:p>
          <a:p>
            <a:pPr lvl="0"/>
            <a:r>
              <a:rPr lang="en-US" sz="2400" dirty="0">
                <a:effectLst/>
              </a:rPr>
              <a:t>The Evaluation team confirm this hypothesis, particularly with regard to buildOn’s approach to ‘community engagement’, pointing towards better engagement with local government, as well as ensuring the ALP is a platform for context-specific community development that reaches male as well as female community members. While the buildOn selection criteria are robust they could be improved. Future programming would benefit from steps in two related directions: a stronger, more supple, buildOn theory of change and a focused strategy within Dubai Cares’ overall global mandate</a:t>
            </a:r>
            <a:r>
              <a:rPr lang="en-US" sz="2400" i="1" dirty="0">
                <a:effectLst/>
              </a:rPr>
              <a:t> </a:t>
            </a:r>
            <a:r>
              <a:rPr lang="en-US" sz="2400" dirty="0">
                <a:effectLst/>
              </a:rPr>
              <a:t>(This conclusion informs lessons learned 1.1, 1.3, 3.2, 3.3 and 4.3).</a:t>
            </a:r>
          </a:p>
          <a:p>
            <a:endParaRPr lang="en-US" dirty="0"/>
          </a:p>
        </p:txBody>
      </p:sp>
    </p:spTree>
    <p:extLst>
      <p:ext uri="{BB962C8B-B14F-4D97-AF65-F5344CB8AC3E}">
        <p14:creationId xmlns:p14="http://schemas.microsoft.com/office/powerpoint/2010/main" val="41563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1CA67-1D7D-4FFC-9B62-8D3D1577D576}"/>
              </a:ext>
            </a:extLst>
          </p:cNvPr>
          <p:cNvSpPr>
            <a:spLocks noGrp="1"/>
          </p:cNvSpPr>
          <p:nvPr>
            <p:ph idx="1"/>
          </p:nvPr>
        </p:nvSpPr>
        <p:spPr>
          <a:xfrm>
            <a:off x="919119" y="1661983"/>
            <a:ext cx="10353762" cy="3830595"/>
          </a:xfrm>
        </p:spPr>
        <p:txBody>
          <a:bodyPr/>
          <a:lstStyle/>
          <a:p>
            <a:r>
              <a:rPr lang="en-US" dirty="0">
                <a:effectLst/>
              </a:rPr>
              <a:t>2. With increased investment in human resources within buildOn and by addressing technical capacity gaps at country and community levels, particularly for project monitoring, the </a:t>
            </a:r>
            <a:r>
              <a:rPr lang="en-US" b="1" i="1" dirty="0">
                <a:effectLst/>
              </a:rPr>
              <a:t>efficiency</a:t>
            </a:r>
            <a:r>
              <a:rPr lang="en-US" dirty="0">
                <a:effectLst/>
              </a:rPr>
              <a:t> of program implementation may be improved.</a:t>
            </a:r>
          </a:p>
          <a:p>
            <a:pPr lvl="0"/>
            <a:r>
              <a:rPr lang="en-US" dirty="0">
                <a:effectLst/>
              </a:rPr>
              <a:t>We confirm this hypothesis, particularly with regard to project monitoring. We note that technical capacity gaps include the absence of an M&amp;E plan, risk analysis/change-management plan. Human resource capacities gaps exist in several areas, including data analysis and use, and these gaps are not being filled by partnering with other related NGOs. Reporting is focus on accountability to donors, with little attention given to the learning dimension of MEL and the use of data to inform program management. (This conclusion informs lessons learned 1.6, 2.3 and 3.4)</a:t>
            </a:r>
          </a:p>
          <a:p>
            <a:endParaRPr lang="en-US" dirty="0"/>
          </a:p>
        </p:txBody>
      </p:sp>
    </p:spTree>
    <p:extLst>
      <p:ext uri="{BB962C8B-B14F-4D97-AF65-F5344CB8AC3E}">
        <p14:creationId xmlns:p14="http://schemas.microsoft.com/office/powerpoint/2010/main" val="2414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FDF850-E154-41F1-8F37-E791B87F844B}"/>
              </a:ext>
            </a:extLst>
          </p:cNvPr>
          <p:cNvSpPr>
            <a:spLocks noGrp="1"/>
          </p:cNvSpPr>
          <p:nvPr>
            <p:ph idx="1"/>
          </p:nvPr>
        </p:nvSpPr>
        <p:spPr/>
        <p:txBody>
          <a:bodyPr/>
          <a:lstStyle/>
          <a:p>
            <a:r>
              <a:rPr lang="en-US" dirty="0">
                <a:effectLst/>
              </a:rPr>
              <a:t>3. From the perspective of accountability (i.e. ‘having clear lines of responsibility, knowing when those lines are broken, knowing what to do when something is going wrong, and taking action to right that wrong’), greater responsiveness to emergent challenges may enhance program </a:t>
            </a:r>
            <a:r>
              <a:rPr lang="en-US" b="1" i="1" dirty="0">
                <a:effectLst/>
              </a:rPr>
              <a:t>effectiveness</a:t>
            </a:r>
            <a:r>
              <a:rPr lang="en-US" dirty="0">
                <a:effectLst/>
              </a:rPr>
              <a:t> and improve progress towards planned results.</a:t>
            </a:r>
          </a:p>
          <a:p>
            <a:pPr lvl="0"/>
            <a:r>
              <a:rPr lang="en-US" dirty="0">
                <a:effectLst/>
              </a:rPr>
              <a:t>The Team confirm this hypothesis, noting that accountability mechanisms are primarily one-way and may be undermined by centralized decision-making. We also note that the buildOn Covenant is somewhat rigid, which is particularly problematic from the perspective of communities’ and local governments’ capacities to make their required contributions. (This conclusion informs lessons learned 1.4, 1.5. 2.2 and 3.1)</a:t>
            </a:r>
          </a:p>
          <a:p>
            <a:endParaRPr lang="en-US" dirty="0"/>
          </a:p>
        </p:txBody>
      </p:sp>
    </p:spTree>
    <p:extLst>
      <p:ext uri="{BB962C8B-B14F-4D97-AF65-F5344CB8AC3E}">
        <p14:creationId xmlns:p14="http://schemas.microsoft.com/office/powerpoint/2010/main" val="200837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DE779-9A88-44FE-ABAB-D365362D556D}"/>
              </a:ext>
            </a:extLst>
          </p:cNvPr>
          <p:cNvSpPr>
            <a:spLocks noGrp="1"/>
          </p:cNvSpPr>
          <p:nvPr>
            <p:ph idx="1"/>
          </p:nvPr>
        </p:nvSpPr>
        <p:spPr/>
        <p:txBody>
          <a:bodyPr>
            <a:normAutofit lnSpcReduction="10000"/>
          </a:bodyPr>
          <a:lstStyle/>
          <a:p>
            <a:r>
              <a:rPr lang="en-US" dirty="0">
                <a:effectLst/>
              </a:rPr>
              <a:t>4. The model’s </a:t>
            </a:r>
            <a:r>
              <a:rPr lang="en-US" b="1" i="1" dirty="0">
                <a:effectLst/>
              </a:rPr>
              <a:t>sustainability</a:t>
            </a:r>
            <a:r>
              <a:rPr lang="en-US" dirty="0">
                <a:effectLst/>
              </a:rPr>
              <a:t> could be strengthened by greater alignment with national education sector plans; and community ownership enhanced by embedding the model in local government / community development plans.</a:t>
            </a:r>
          </a:p>
          <a:p>
            <a:pPr lvl="0"/>
            <a:r>
              <a:rPr lang="en-US" dirty="0">
                <a:effectLst/>
              </a:rPr>
              <a:t>We partially confirm this hypothesis. Alignment with national education sector plans is important for the sustainability of buildOn projects. But strong linkages to decentralized government decision-making and planning structures and processes are absolutely </a:t>
            </a:r>
            <a:r>
              <a:rPr lang="en-US" i="1" dirty="0">
                <a:effectLst/>
              </a:rPr>
              <a:t>essential</a:t>
            </a:r>
            <a:r>
              <a:rPr lang="en-US" dirty="0">
                <a:effectLst/>
              </a:rPr>
              <a:t>, particularly if the ‘adopt-a-school’ approach is to evolve as a scalable model for corporate social responsibility (CSR). We also  note that a sustainable and scalable model requires greater attention to participatory planning, capacity-building for post-school construction dialogue with local government authorities and a clear and carefully considered exit strategy. At present, these are missing from the buildOn approach. (This conclusion informs lessons learned 2.1, 3.1, 4.1 and 4.2).</a:t>
            </a:r>
          </a:p>
          <a:p>
            <a:endParaRPr lang="en-US" dirty="0"/>
          </a:p>
        </p:txBody>
      </p:sp>
    </p:spTree>
    <p:extLst>
      <p:ext uri="{BB962C8B-B14F-4D97-AF65-F5344CB8AC3E}">
        <p14:creationId xmlns:p14="http://schemas.microsoft.com/office/powerpoint/2010/main" val="212992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alpha val="9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7B9-2329-46D2-9979-46176B4BB977}"/>
              </a:ext>
            </a:extLst>
          </p:cNvPr>
          <p:cNvSpPr>
            <a:spLocks noGrp="1"/>
          </p:cNvSpPr>
          <p:nvPr>
            <p:ph type="title"/>
          </p:nvPr>
        </p:nvSpPr>
        <p:spPr/>
        <p:txBody>
          <a:bodyPr/>
          <a:lstStyle/>
          <a:p>
            <a:r>
              <a:rPr lang="en-US" dirty="0"/>
              <a:t>Recommendations</a:t>
            </a:r>
          </a:p>
        </p:txBody>
      </p:sp>
      <p:sp>
        <p:nvSpPr>
          <p:cNvPr id="5" name="Text Placeholder 4">
            <a:extLst>
              <a:ext uri="{FF2B5EF4-FFF2-40B4-BE49-F238E27FC236}">
                <a16:creationId xmlns:a16="http://schemas.microsoft.com/office/drawing/2014/main" id="{D260A870-E05D-4782-9980-989AF35BF4C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204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EB0399-C926-4001-893A-411DAF89AFA5}"/>
              </a:ext>
            </a:extLst>
          </p:cNvPr>
          <p:cNvSpPr>
            <a:spLocks noGrp="1"/>
          </p:cNvSpPr>
          <p:nvPr>
            <p:ph type="title"/>
          </p:nvPr>
        </p:nvSpPr>
        <p:spPr/>
        <p:txBody>
          <a:bodyPr/>
          <a:lstStyle/>
          <a:p>
            <a:r>
              <a:rPr lang="en-US" dirty="0"/>
              <a:t>Overview</a:t>
            </a:r>
          </a:p>
        </p:txBody>
      </p:sp>
      <p:sp>
        <p:nvSpPr>
          <p:cNvPr id="5" name="Content Placeholder 4">
            <a:extLst>
              <a:ext uri="{FF2B5EF4-FFF2-40B4-BE49-F238E27FC236}">
                <a16:creationId xmlns:a16="http://schemas.microsoft.com/office/drawing/2014/main" id="{0F0C03A4-99A3-4627-A828-6F993705B10E}"/>
              </a:ext>
            </a:extLst>
          </p:cNvPr>
          <p:cNvSpPr>
            <a:spLocks noGrp="1"/>
          </p:cNvSpPr>
          <p:nvPr>
            <p:ph idx="1"/>
          </p:nvPr>
        </p:nvSpPr>
        <p:spPr/>
        <p:txBody>
          <a:bodyPr/>
          <a:lstStyle/>
          <a:p>
            <a:r>
              <a:rPr lang="en-US" dirty="0"/>
              <a:t>Purpose and scope of the evaluation</a:t>
            </a:r>
          </a:p>
          <a:p>
            <a:r>
              <a:rPr lang="en-US" dirty="0"/>
              <a:t>Summary of lessons learned</a:t>
            </a:r>
          </a:p>
          <a:p>
            <a:r>
              <a:rPr lang="en-US" dirty="0"/>
              <a:t>Evaluative conclusions</a:t>
            </a:r>
          </a:p>
          <a:p>
            <a:r>
              <a:rPr lang="en-US" dirty="0"/>
              <a:t>Recommendations</a:t>
            </a:r>
          </a:p>
          <a:p>
            <a:r>
              <a:rPr lang="en-US" dirty="0"/>
              <a:t>Collaborative identification of NEXT STEPS</a:t>
            </a:r>
          </a:p>
          <a:p>
            <a:endParaRPr lang="en-US" dirty="0"/>
          </a:p>
          <a:p>
            <a:endParaRPr lang="en-US" dirty="0"/>
          </a:p>
        </p:txBody>
      </p:sp>
    </p:spTree>
    <p:extLst>
      <p:ext uri="{BB962C8B-B14F-4D97-AF65-F5344CB8AC3E}">
        <p14:creationId xmlns:p14="http://schemas.microsoft.com/office/powerpoint/2010/main" val="386928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01160A8-94DA-4365-A403-CDBA2D0A2249}"/>
              </a:ext>
            </a:extLst>
          </p:cNvPr>
          <p:cNvGraphicFramePr>
            <a:graphicFrameLocks noGrp="1"/>
          </p:cNvGraphicFramePr>
          <p:nvPr>
            <p:ph idx="1"/>
            <p:extLst>
              <p:ext uri="{D42A27DB-BD31-4B8C-83A1-F6EECF244321}">
                <p14:modId xmlns:p14="http://schemas.microsoft.com/office/powerpoint/2010/main" val="3631707872"/>
              </p:ext>
            </p:extLst>
          </p:nvPr>
        </p:nvGraphicFramePr>
        <p:xfrm>
          <a:off x="914400" y="685800"/>
          <a:ext cx="10353675" cy="544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87AF4C5-B755-4831-AF77-07EBA0560878}"/>
              </a:ext>
            </a:extLst>
          </p:cNvPr>
          <p:cNvSpPr txBox="1"/>
          <p:nvPr/>
        </p:nvSpPr>
        <p:spPr>
          <a:xfrm>
            <a:off x="1495168" y="1217141"/>
            <a:ext cx="2693773" cy="584775"/>
          </a:xfrm>
          <a:prstGeom prst="rect">
            <a:avLst/>
          </a:prstGeom>
          <a:noFill/>
        </p:spPr>
        <p:txBody>
          <a:bodyPr wrap="square" rtlCol="0">
            <a:spAutoFit/>
          </a:bodyPr>
          <a:lstStyle/>
          <a:p>
            <a:pPr algn="ctr"/>
            <a:r>
              <a:rPr lang="en-US" sz="1600" i="1" dirty="0"/>
              <a:t>Contributing to buildOn’s strategies</a:t>
            </a:r>
          </a:p>
        </p:txBody>
      </p:sp>
    </p:spTree>
    <p:extLst>
      <p:ext uri="{BB962C8B-B14F-4D97-AF65-F5344CB8AC3E}">
        <p14:creationId xmlns:p14="http://schemas.microsoft.com/office/powerpoint/2010/main" val="2884175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6405-B92C-4E52-9D4B-4313B463F33B}"/>
              </a:ext>
            </a:extLst>
          </p:cNvPr>
          <p:cNvSpPr>
            <a:spLocks noGrp="1"/>
          </p:cNvSpPr>
          <p:nvPr>
            <p:ph type="title"/>
          </p:nvPr>
        </p:nvSpPr>
        <p:spPr/>
        <p:txBody>
          <a:bodyPr/>
          <a:lstStyle/>
          <a:p>
            <a:r>
              <a:rPr lang="en-US" dirty="0"/>
              <a:t>1. Prepare the Ground</a:t>
            </a:r>
          </a:p>
        </p:txBody>
      </p:sp>
      <p:sp>
        <p:nvSpPr>
          <p:cNvPr id="3" name="Content Placeholder 2">
            <a:extLst>
              <a:ext uri="{FF2B5EF4-FFF2-40B4-BE49-F238E27FC236}">
                <a16:creationId xmlns:a16="http://schemas.microsoft.com/office/drawing/2014/main" id="{EEEEA2CC-AF1A-40F6-8C38-438C7F3BF067}"/>
              </a:ext>
            </a:extLst>
          </p:cNvPr>
          <p:cNvSpPr>
            <a:spLocks noGrp="1"/>
          </p:cNvSpPr>
          <p:nvPr>
            <p:ph idx="1"/>
          </p:nvPr>
        </p:nvSpPr>
        <p:spPr>
          <a:xfrm>
            <a:off x="913795" y="2082114"/>
            <a:ext cx="10353762" cy="4120978"/>
          </a:xfrm>
        </p:spPr>
        <p:txBody>
          <a:bodyPr>
            <a:normAutofit/>
          </a:bodyPr>
          <a:lstStyle/>
          <a:p>
            <a:pPr marL="36900" indent="0">
              <a:buNone/>
            </a:pPr>
            <a:r>
              <a:rPr lang="en-US" dirty="0">
                <a:effectLst/>
              </a:rPr>
              <a:t>Overall  country-level project time-frame should include a designated </a:t>
            </a:r>
            <a:r>
              <a:rPr lang="en-US" i="1" dirty="0">
                <a:effectLst/>
              </a:rPr>
              <a:t>inception period</a:t>
            </a:r>
            <a:r>
              <a:rPr lang="en-US" dirty="0">
                <a:effectLst/>
              </a:rPr>
              <a:t>. </a:t>
            </a:r>
          </a:p>
          <a:p>
            <a:pPr marL="36900" indent="0">
              <a:buNone/>
            </a:pPr>
            <a:r>
              <a:rPr lang="en-US" dirty="0">
                <a:effectLst/>
              </a:rPr>
              <a:t>Key activities : </a:t>
            </a:r>
          </a:p>
          <a:p>
            <a:r>
              <a:rPr lang="en-US" dirty="0">
                <a:effectLst/>
              </a:rPr>
              <a:t>Developing project-level operational plans; </a:t>
            </a:r>
          </a:p>
          <a:p>
            <a:r>
              <a:rPr lang="en-US" dirty="0">
                <a:effectLst/>
              </a:rPr>
              <a:t>Fine-tuning KPIs and process monitoring indicators to suit country contexts; </a:t>
            </a:r>
          </a:p>
          <a:p>
            <a:r>
              <a:rPr lang="en-US" dirty="0">
                <a:effectLst/>
              </a:rPr>
              <a:t>Ensuring the project’s planned outputs align well with specific community needs as well as with local government priorities. </a:t>
            </a:r>
          </a:p>
          <a:p>
            <a:r>
              <a:rPr lang="en-US" dirty="0">
                <a:effectLst/>
              </a:rPr>
              <a:t>Revisiting the current Community Profile template.</a:t>
            </a:r>
          </a:p>
          <a:p>
            <a:pPr marL="36900" indent="0">
              <a:buNone/>
            </a:pPr>
            <a:r>
              <a:rPr lang="en-US" dirty="0">
                <a:effectLst/>
              </a:rPr>
              <a:t>A priority measure should be a Country/region </a:t>
            </a:r>
            <a:r>
              <a:rPr lang="en-US" i="1" dirty="0">
                <a:effectLst/>
              </a:rPr>
              <a:t>Situation Analysis, or Baseline Study </a:t>
            </a:r>
            <a:r>
              <a:rPr lang="en-US" dirty="0">
                <a:effectLst/>
              </a:rPr>
              <a:t>(to  guide risk analysis and prepare Country Office Staff to respond to contextual challenges ). </a:t>
            </a:r>
          </a:p>
          <a:p>
            <a:endParaRPr lang="en-US" dirty="0"/>
          </a:p>
        </p:txBody>
      </p:sp>
    </p:spTree>
    <p:extLst>
      <p:ext uri="{BB962C8B-B14F-4D97-AF65-F5344CB8AC3E}">
        <p14:creationId xmlns:p14="http://schemas.microsoft.com/office/powerpoint/2010/main" val="368440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FFA9-4C08-4438-A189-97DC3A875540}"/>
              </a:ext>
            </a:extLst>
          </p:cNvPr>
          <p:cNvSpPr>
            <a:spLocks noGrp="1"/>
          </p:cNvSpPr>
          <p:nvPr>
            <p:ph type="title"/>
          </p:nvPr>
        </p:nvSpPr>
        <p:spPr/>
        <p:txBody>
          <a:bodyPr/>
          <a:lstStyle/>
          <a:p>
            <a:r>
              <a:rPr lang="en-US" dirty="0"/>
              <a:t>2. Complete and strengthen the ToC</a:t>
            </a:r>
          </a:p>
        </p:txBody>
      </p:sp>
      <p:sp>
        <p:nvSpPr>
          <p:cNvPr id="3" name="Content Placeholder 2">
            <a:extLst>
              <a:ext uri="{FF2B5EF4-FFF2-40B4-BE49-F238E27FC236}">
                <a16:creationId xmlns:a16="http://schemas.microsoft.com/office/drawing/2014/main" id="{3D408DA8-C94F-4AB4-AC9B-34AE046A1733}"/>
              </a:ext>
            </a:extLst>
          </p:cNvPr>
          <p:cNvSpPr>
            <a:spLocks noGrp="1"/>
          </p:cNvSpPr>
          <p:nvPr>
            <p:ph idx="1"/>
          </p:nvPr>
        </p:nvSpPr>
        <p:spPr/>
        <p:txBody>
          <a:bodyPr/>
          <a:lstStyle/>
          <a:p>
            <a:pPr marL="36900" indent="0">
              <a:buNone/>
            </a:pPr>
            <a:r>
              <a:rPr lang="en-US" dirty="0">
                <a:effectLst/>
              </a:rPr>
              <a:t>Strengthen the ToC by </a:t>
            </a:r>
            <a:r>
              <a:rPr lang="en-US" i="1" dirty="0">
                <a:effectLst/>
              </a:rPr>
              <a:t>including intermediate outcomes/process outputs (for decentralized planning)</a:t>
            </a:r>
            <a:r>
              <a:rPr lang="en-US" dirty="0">
                <a:effectLst/>
              </a:rPr>
              <a:t> and assumptions. </a:t>
            </a:r>
          </a:p>
          <a:p>
            <a:r>
              <a:rPr lang="en-US" dirty="0">
                <a:effectLst/>
              </a:rPr>
              <a:t>Ensure the 3-year strategic plan iterative, not set in stone. The ToC should inform: </a:t>
            </a:r>
          </a:p>
          <a:p>
            <a:r>
              <a:rPr lang="en-US" dirty="0">
                <a:effectLst/>
              </a:rPr>
              <a:t>the M&amp;E plan; </a:t>
            </a:r>
          </a:p>
          <a:p>
            <a:r>
              <a:rPr lang="en-US" dirty="0">
                <a:effectLst/>
              </a:rPr>
              <a:t>risk-mitigation strategies; </a:t>
            </a:r>
          </a:p>
          <a:p>
            <a:r>
              <a:rPr lang="en-US" i="1" dirty="0">
                <a:effectLst/>
              </a:rPr>
              <a:t>change-management matrix </a:t>
            </a:r>
            <a:r>
              <a:rPr lang="en-US" dirty="0">
                <a:effectLst/>
              </a:rPr>
              <a:t>for responsive planning (progress against baseline targets for outcome and output-level indicators is reviewed and documented and the project/program is adjusted accordingly and changes to the program are justified). </a:t>
            </a:r>
          </a:p>
          <a:p>
            <a:endParaRPr lang="en-US" dirty="0"/>
          </a:p>
        </p:txBody>
      </p:sp>
    </p:spTree>
    <p:extLst>
      <p:ext uri="{BB962C8B-B14F-4D97-AF65-F5344CB8AC3E}">
        <p14:creationId xmlns:p14="http://schemas.microsoft.com/office/powerpoint/2010/main" val="411736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A0C5-A3BC-4BBC-8059-D4E4252F0A1A}"/>
              </a:ext>
            </a:extLst>
          </p:cNvPr>
          <p:cNvSpPr>
            <a:spLocks noGrp="1"/>
          </p:cNvSpPr>
          <p:nvPr>
            <p:ph type="title"/>
          </p:nvPr>
        </p:nvSpPr>
        <p:spPr>
          <a:xfrm>
            <a:off x="914313" y="438150"/>
            <a:ext cx="10353762" cy="1257300"/>
          </a:xfrm>
        </p:spPr>
        <p:txBody>
          <a:bodyPr>
            <a:normAutofit fontScale="90000"/>
          </a:bodyPr>
          <a:lstStyle/>
          <a:p>
            <a:r>
              <a:rPr lang="en-US" dirty="0">
                <a:effectLst/>
              </a:rPr>
              <a:t>3. Move along a ‘continuum of community engagement’: </a:t>
            </a:r>
            <a:r>
              <a:rPr lang="en-US" i="1" dirty="0">
                <a:effectLst/>
              </a:rPr>
              <a:t>a process not an event</a:t>
            </a:r>
            <a:endParaRPr lang="en-US" i="1" dirty="0"/>
          </a:p>
        </p:txBody>
      </p:sp>
      <p:graphicFrame>
        <p:nvGraphicFramePr>
          <p:cNvPr id="4" name="Content Placeholder 3">
            <a:extLst>
              <a:ext uri="{FF2B5EF4-FFF2-40B4-BE49-F238E27FC236}">
                <a16:creationId xmlns:a16="http://schemas.microsoft.com/office/drawing/2014/main" id="{BAE5CEBC-E07D-4CC2-BB99-650D8F441FBB}"/>
              </a:ext>
            </a:extLst>
          </p:cNvPr>
          <p:cNvGraphicFramePr>
            <a:graphicFrameLocks noGrp="1"/>
          </p:cNvGraphicFramePr>
          <p:nvPr>
            <p:ph idx="1"/>
            <p:extLst>
              <p:ext uri="{D42A27DB-BD31-4B8C-83A1-F6EECF244321}">
                <p14:modId xmlns:p14="http://schemas.microsoft.com/office/powerpoint/2010/main" val="1171211640"/>
              </p:ext>
            </p:extLst>
          </p:nvPr>
        </p:nvGraphicFramePr>
        <p:xfrm>
          <a:off x="914400" y="1695449"/>
          <a:ext cx="10353675" cy="4495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28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C1BB-78BC-43AD-8167-5B12BF35AD7B}"/>
              </a:ext>
            </a:extLst>
          </p:cNvPr>
          <p:cNvSpPr>
            <a:spLocks noGrp="1"/>
          </p:cNvSpPr>
          <p:nvPr>
            <p:ph type="title"/>
          </p:nvPr>
        </p:nvSpPr>
        <p:spPr/>
        <p:txBody>
          <a:bodyPr/>
          <a:lstStyle/>
          <a:p>
            <a:r>
              <a:rPr lang="en-US" dirty="0"/>
              <a:t>4. Invest time and energy in better planning</a:t>
            </a:r>
          </a:p>
        </p:txBody>
      </p:sp>
      <p:sp>
        <p:nvSpPr>
          <p:cNvPr id="3" name="Content Placeholder 2">
            <a:extLst>
              <a:ext uri="{FF2B5EF4-FFF2-40B4-BE49-F238E27FC236}">
                <a16:creationId xmlns:a16="http://schemas.microsoft.com/office/drawing/2014/main" id="{C66CC4CB-73D5-459A-87C9-C9AB0281436D}"/>
              </a:ext>
            </a:extLst>
          </p:cNvPr>
          <p:cNvSpPr>
            <a:spLocks noGrp="1"/>
          </p:cNvSpPr>
          <p:nvPr>
            <p:ph idx="1"/>
          </p:nvPr>
        </p:nvSpPr>
        <p:spPr>
          <a:xfrm>
            <a:off x="1005892" y="2536941"/>
            <a:ext cx="10353762" cy="2653432"/>
          </a:xfrm>
        </p:spPr>
        <p:txBody>
          <a:bodyPr/>
          <a:lstStyle/>
          <a:p>
            <a:pPr marL="36900" indent="0">
              <a:buNone/>
            </a:pPr>
            <a:r>
              <a:rPr lang="en-US" dirty="0">
                <a:effectLst/>
              </a:rPr>
              <a:t>At </a:t>
            </a:r>
            <a:r>
              <a:rPr lang="en-US" i="1" dirty="0">
                <a:effectLst/>
              </a:rPr>
              <a:t>global level:  </a:t>
            </a:r>
            <a:r>
              <a:rPr lang="en-US" dirty="0">
                <a:effectLst/>
              </a:rPr>
              <a:t>develop robust </a:t>
            </a:r>
            <a:r>
              <a:rPr lang="en-US" i="1" dirty="0">
                <a:effectLst/>
              </a:rPr>
              <a:t>results-based planning and management </a:t>
            </a:r>
            <a:r>
              <a:rPr lang="en-US" dirty="0">
                <a:effectLst/>
              </a:rPr>
              <a:t>instruments: </a:t>
            </a:r>
          </a:p>
          <a:p>
            <a:r>
              <a:rPr lang="en-US" dirty="0">
                <a:effectLst/>
              </a:rPr>
              <a:t>A results framework (in line with Toc)</a:t>
            </a:r>
          </a:p>
          <a:p>
            <a:r>
              <a:rPr lang="en-US" dirty="0">
                <a:effectLst/>
              </a:rPr>
              <a:t>M&amp;E framework/matrix</a:t>
            </a:r>
          </a:p>
          <a:p>
            <a:pPr marL="36900" indent="0">
              <a:buNone/>
            </a:pPr>
            <a:r>
              <a:rPr lang="en-US" dirty="0">
                <a:effectLst/>
              </a:rPr>
              <a:t>At </a:t>
            </a:r>
            <a:r>
              <a:rPr lang="en-US" i="1" dirty="0">
                <a:effectLst/>
              </a:rPr>
              <a:t>country-level</a:t>
            </a:r>
            <a:r>
              <a:rPr lang="en-US" dirty="0">
                <a:effectLst/>
              </a:rPr>
              <a:t>: operational implementation plans: </a:t>
            </a:r>
          </a:p>
          <a:p>
            <a:r>
              <a:rPr lang="en-US" dirty="0">
                <a:effectLst/>
              </a:rPr>
              <a:t>Including change management matrix, risk analysis matrix</a:t>
            </a:r>
          </a:p>
          <a:p>
            <a:endParaRPr lang="en-US" dirty="0"/>
          </a:p>
        </p:txBody>
      </p:sp>
    </p:spTree>
    <p:extLst>
      <p:ext uri="{BB962C8B-B14F-4D97-AF65-F5344CB8AC3E}">
        <p14:creationId xmlns:p14="http://schemas.microsoft.com/office/powerpoint/2010/main" val="654550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9B32-95AF-4FB6-B8B7-3BA3E9DB9AF8}"/>
              </a:ext>
            </a:extLst>
          </p:cNvPr>
          <p:cNvSpPr>
            <a:spLocks noGrp="1"/>
          </p:cNvSpPr>
          <p:nvPr>
            <p:ph type="title"/>
          </p:nvPr>
        </p:nvSpPr>
        <p:spPr/>
        <p:txBody>
          <a:bodyPr>
            <a:normAutofit/>
          </a:bodyPr>
          <a:lstStyle/>
          <a:p>
            <a:r>
              <a:rPr lang="en-US" dirty="0">
                <a:effectLst/>
              </a:rPr>
              <a:t>5. Develop a Monitoring and Evaluation Plan</a:t>
            </a:r>
            <a:r>
              <a:rPr lang="en-US" i="1" dirty="0">
                <a:effectLst/>
              </a:rPr>
              <a:t>.</a:t>
            </a:r>
            <a:endParaRPr lang="en-US" dirty="0"/>
          </a:p>
        </p:txBody>
      </p:sp>
      <p:sp>
        <p:nvSpPr>
          <p:cNvPr id="3" name="Content Placeholder 2">
            <a:extLst>
              <a:ext uri="{FF2B5EF4-FFF2-40B4-BE49-F238E27FC236}">
                <a16:creationId xmlns:a16="http://schemas.microsoft.com/office/drawing/2014/main" id="{601B8C98-8512-456B-8481-22205638058A}"/>
              </a:ext>
            </a:extLst>
          </p:cNvPr>
          <p:cNvSpPr>
            <a:spLocks noGrp="1"/>
          </p:cNvSpPr>
          <p:nvPr>
            <p:ph idx="1"/>
          </p:nvPr>
        </p:nvSpPr>
        <p:spPr>
          <a:xfrm>
            <a:off x="919119" y="2535710"/>
            <a:ext cx="10353762" cy="2455391"/>
          </a:xfrm>
        </p:spPr>
        <p:txBody>
          <a:bodyPr/>
          <a:lstStyle/>
          <a:p>
            <a:r>
              <a:rPr lang="en-US" dirty="0">
                <a:effectLst/>
              </a:rPr>
              <a:t>Strongly recommend that buildOn </a:t>
            </a:r>
            <a:r>
              <a:rPr lang="en-US" i="1" dirty="0">
                <a:effectLst/>
              </a:rPr>
              <a:t>prioritizes finalization of its global M&amp;E framework </a:t>
            </a:r>
            <a:r>
              <a:rPr lang="en-US" dirty="0">
                <a:effectLst/>
              </a:rPr>
              <a:t>before undertaking any monitoring activities.</a:t>
            </a:r>
          </a:p>
          <a:p>
            <a:r>
              <a:rPr lang="en-US" dirty="0">
                <a:effectLst/>
              </a:rPr>
              <a:t> A 6-step process may be followed: (1) defining program results; (2) defining multi-level global/program and country-level/project indicators; (3) defining methods; (4) defining roles and responsibilities; (5) creating an M&amp;E Matrix; and (b) collecting baseline data. </a:t>
            </a:r>
          </a:p>
          <a:p>
            <a:endParaRPr lang="en-US" dirty="0"/>
          </a:p>
        </p:txBody>
      </p:sp>
    </p:spTree>
    <p:extLst>
      <p:ext uri="{BB962C8B-B14F-4D97-AF65-F5344CB8AC3E}">
        <p14:creationId xmlns:p14="http://schemas.microsoft.com/office/powerpoint/2010/main" val="427371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4BD9-ACEA-4541-A59D-1FA67DF86C7F}"/>
              </a:ext>
            </a:extLst>
          </p:cNvPr>
          <p:cNvSpPr>
            <a:spLocks noGrp="1"/>
          </p:cNvSpPr>
          <p:nvPr>
            <p:ph type="title"/>
          </p:nvPr>
        </p:nvSpPr>
        <p:spPr/>
        <p:txBody>
          <a:bodyPr>
            <a:normAutofit/>
          </a:bodyPr>
          <a:lstStyle/>
          <a:p>
            <a:r>
              <a:rPr lang="en-US" dirty="0">
                <a:effectLst/>
              </a:rPr>
              <a:t>6. Set up a Mutual accountability mechanism</a:t>
            </a:r>
            <a:endParaRPr lang="en-US" dirty="0"/>
          </a:p>
        </p:txBody>
      </p:sp>
      <p:sp>
        <p:nvSpPr>
          <p:cNvPr id="3" name="Content Placeholder 2">
            <a:extLst>
              <a:ext uri="{FF2B5EF4-FFF2-40B4-BE49-F238E27FC236}">
                <a16:creationId xmlns:a16="http://schemas.microsoft.com/office/drawing/2014/main" id="{9085142F-AECD-4826-A089-8EAEA303C0A3}"/>
              </a:ext>
            </a:extLst>
          </p:cNvPr>
          <p:cNvSpPr>
            <a:spLocks noGrp="1"/>
          </p:cNvSpPr>
          <p:nvPr>
            <p:ph idx="1"/>
          </p:nvPr>
        </p:nvSpPr>
        <p:spPr/>
        <p:txBody>
          <a:bodyPr>
            <a:normAutofit lnSpcReduction="10000"/>
          </a:bodyPr>
          <a:lstStyle/>
          <a:p>
            <a:pPr marL="36900" indent="0">
              <a:buNone/>
            </a:pPr>
            <a:r>
              <a:rPr lang="en-US" dirty="0">
                <a:effectLst/>
              </a:rPr>
              <a:t>E</a:t>
            </a:r>
            <a:r>
              <a:rPr lang="da-DK" dirty="0">
                <a:effectLst/>
              </a:rPr>
              <a:t>ngage with the </a:t>
            </a:r>
            <a:r>
              <a:rPr lang="da-DK" i="1" dirty="0">
                <a:effectLst/>
              </a:rPr>
              <a:t>learning </a:t>
            </a:r>
            <a:r>
              <a:rPr lang="en-US" i="1" dirty="0">
                <a:effectLst/>
              </a:rPr>
              <a:t>dimension of accountability </a:t>
            </a:r>
            <a:r>
              <a:rPr lang="en-US" dirty="0">
                <a:effectLst/>
              </a:rPr>
              <a:t>by: </a:t>
            </a:r>
          </a:p>
          <a:p>
            <a:pPr lvl="0"/>
            <a:r>
              <a:rPr lang="en-US" dirty="0">
                <a:effectLst/>
              </a:rPr>
              <a:t>Investing in </a:t>
            </a:r>
            <a:r>
              <a:rPr lang="en-US" i="1" dirty="0">
                <a:effectLst/>
              </a:rPr>
              <a:t>community-based monitoring, </a:t>
            </a:r>
            <a:r>
              <a:rPr lang="en-US" dirty="0">
                <a:effectLst/>
              </a:rPr>
              <a:t>using simple methods and tools (e.g. a Community Score Card); </a:t>
            </a:r>
          </a:p>
          <a:p>
            <a:pPr lvl="0"/>
            <a:r>
              <a:rPr lang="da-DK" dirty="0">
                <a:effectLst/>
              </a:rPr>
              <a:t>Making</a:t>
            </a:r>
            <a:r>
              <a:rPr lang="en-US" dirty="0">
                <a:effectLst/>
              </a:rPr>
              <a:t> the </a:t>
            </a:r>
            <a:r>
              <a:rPr lang="en-US" i="1" dirty="0">
                <a:effectLst/>
              </a:rPr>
              <a:t>project budget more transparent </a:t>
            </a:r>
            <a:r>
              <a:rPr lang="en-US" dirty="0">
                <a:effectLst/>
              </a:rPr>
              <a:t>at the beginning (during participatory project design) and end of the project cycle; </a:t>
            </a:r>
          </a:p>
          <a:p>
            <a:pPr lvl="0"/>
            <a:r>
              <a:rPr lang="en-US" i="1" dirty="0">
                <a:effectLst/>
              </a:rPr>
              <a:t>Institutionalizing quarterly or semi-annual meetings </a:t>
            </a:r>
            <a:r>
              <a:rPr lang="en-US" dirty="0">
                <a:effectLst/>
              </a:rPr>
              <a:t>between the communities, buildOn and local government authorities;</a:t>
            </a:r>
          </a:p>
          <a:p>
            <a:pPr lvl="0"/>
            <a:r>
              <a:rPr lang="en-US" i="1" dirty="0">
                <a:effectLst/>
              </a:rPr>
              <a:t>Further devolving decision-making power </a:t>
            </a:r>
            <a:r>
              <a:rPr lang="en-US" dirty="0">
                <a:effectLst/>
              </a:rPr>
              <a:t>to the Country Offices, reflecting on which types of decisions are best taken on the ground; and what quality assurance/supervisory measures can be put in place, to ensure country-level decisions are appropriate and adequate.</a:t>
            </a:r>
          </a:p>
          <a:p>
            <a:endParaRPr lang="en-US" dirty="0"/>
          </a:p>
        </p:txBody>
      </p:sp>
    </p:spTree>
    <p:extLst>
      <p:ext uri="{BB962C8B-B14F-4D97-AF65-F5344CB8AC3E}">
        <p14:creationId xmlns:p14="http://schemas.microsoft.com/office/powerpoint/2010/main" val="3012734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E3AC-66A5-4431-A6D8-D210BD2B8709}"/>
              </a:ext>
            </a:extLst>
          </p:cNvPr>
          <p:cNvSpPr>
            <a:spLocks noGrp="1"/>
          </p:cNvSpPr>
          <p:nvPr>
            <p:ph type="title"/>
          </p:nvPr>
        </p:nvSpPr>
        <p:spPr/>
        <p:txBody>
          <a:bodyPr>
            <a:normAutofit/>
          </a:bodyPr>
          <a:lstStyle/>
          <a:p>
            <a:r>
              <a:rPr lang="en-US" dirty="0">
                <a:effectLst/>
              </a:rPr>
              <a:t>7. Rethink the scope of ALP</a:t>
            </a:r>
            <a:endParaRPr lang="en-US" dirty="0"/>
          </a:p>
        </p:txBody>
      </p:sp>
      <p:sp>
        <p:nvSpPr>
          <p:cNvPr id="3" name="Content Placeholder 2">
            <a:extLst>
              <a:ext uri="{FF2B5EF4-FFF2-40B4-BE49-F238E27FC236}">
                <a16:creationId xmlns:a16="http://schemas.microsoft.com/office/drawing/2014/main" id="{00289C84-4D3C-4505-9A72-579A458B762D}"/>
              </a:ext>
            </a:extLst>
          </p:cNvPr>
          <p:cNvSpPr>
            <a:spLocks noGrp="1"/>
          </p:cNvSpPr>
          <p:nvPr>
            <p:ph idx="1"/>
          </p:nvPr>
        </p:nvSpPr>
        <p:spPr>
          <a:xfrm>
            <a:off x="913795" y="1697232"/>
            <a:ext cx="10353762" cy="4314330"/>
          </a:xfrm>
        </p:spPr>
        <p:txBody>
          <a:bodyPr>
            <a:normAutofit/>
          </a:bodyPr>
          <a:lstStyle/>
          <a:p>
            <a:pPr marL="36900" indent="0">
              <a:buNone/>
            </a:pPr>
            <a:r>
              <a:rPr lang="en-US" dirty="0">
                <a:effectLst/>
              </a:rPr>
              <a:t>Build on gains in ALP by taking a </a:t>
            </a:r>
            <a:r>
              <a:rPr lang="en-US" i="1" dirty="0">
                <a:effectLst/>
              </a:rPr>
              <a:t>more rigorous and needs-based intervention approach</a:t>
            </a:r>
            <a:r>
              <a:rPr lang="en-US" dirty="0">
                <a:effectLst/>
              </a:rPr>
              <a:t>. </a:t>
            </a:r>
          </a:p>
          <a:p>
            <a:r>
              <a:rPr lang="en-US" dirty="0">
                <a:effectLst/>
              </a:rPr>
              <a:t>Begin with </a:t>
            </a:r>
            <a:r>
              <a:rPr lang="en-US" i="1" dirty="0">
                <a:effectLst/>
              </a:rPr>
              <a:t>rapid appraisal </a:t>
            </a:r>
            <a:r>
              <a:rPr lang="en-US" dirty="0">
                <a:effectLst/>
              </a:rPr>
              <a:t>of the adult learning environment in targeted communities, taken in line with the five dimensions of lifelong learning (SDG 4) - part of the Situation Analysis/Baseline Study? Including: </a:t>
            </a:r>
          </a:p>
          <a:p>
            <a:pPr lvl="0"/>
            <a:r>
              <a:rPr lang="en-US" dirty="0">
                <a:effectLst/>
              </a:rPr>
              <a:t>A </a:t>
            </a:r>
            <a:r>
              <a:rPr lang="en-US" i="1" dirty="0">
                <a:effectLst/>
              </a:rPr>
              <a:t>pre-/post participation literacy assessment test</a:t>
            </a:r>
            <a:r>
              <a:rPr lang="en-US" dirty="0">
                <a:effectLst/>
              </a:rPr>
              <a:t>, in line with national assessment protocols and benchmarks (if these exist), launching simple process for continuous assessment of learning outcomes; </a:t>
            </a:r>
          </a:p>
          <a:p>
            <a:pPr lvl="0"/>
            <a:r>
              <a:rPr lang="en-US" dirty="0">
                <a:effectLst/>
              </a:rPr>
              <a:t>A </a:t>
            </a:r>
            <a:r>
              <a:rPr lang="en-US" i="1" dirty="0">
                <a:effectLst/>
              </a:rPr>
              <a:t>needs assessment for livelihood skills development/vocational training</a:t>
            </a:r>
            <a:r>
              <a:rPr lang="en-US" dirty="0">
                <a:effectLst/>
              </a:rPr>
              <a:t>, taking account specific environmental factors; and</a:t>
            </a:r>
          </a:p>
          <a:p>
            <a:pPr lvl="0"/>
            <a:r>
              <a:rPr lang="en-US" dirty="0">
                <a:effectLst/>
              </a:rPr>
              <a:t>An </a:t>
            </a:r>
            <a:r>
              <a:rPr lang="en-US" i="1" dirty="0">
                <a:effectLst/>
              </a:rPr>
              <a:t>equitable focus </a:t>
            </a:r>
            <a:r>
              <a:rPr lang="en-US" dirty="0">
                <a:effectLst/>
              </a:rPr>
              <a:t>on the needs and aspirations of men as well as women in the community.</a:t>
            </a:r>
          </a:p>
          <a:p>
            <a:endParaRPr lang="en-US" dirty="0"/>
          </a:p>
        </p:txBody>
      </p:sp>
    </p:spTree>
    <p:extLst>
      <p:ext uri="{BB962C8B-B14F-4D97-AF65-F5344CB8AC3E}">
        <p14:creationId xmlns:p14="http://schemas.microsoft.com/office/powerpoint/2010/main" val="41744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AEDF-0427-4652-9864-12B76C5C4C31}"/>
              </a:ext>
            </a:extLst>
          </p:cNvPr>
          <p:cNvSpPr>
            <a:spLocks noGrp="1"/>
          </p:cNvSpPr>
          <p:nvPr>
            <p:ph type="title"/>
          </p:nvPr>
        </p:nvSpPr>
        <p:spPr/>
        <p:txBody>
          <a:bodyPr>
            <a:normAutofit fontScale="90000"/>
          </a:bodyPr>
          <a:lstStyle/>
          <a:p>
            <a:r>
              <a:rPr lang="en-US" dirty="0">
                <a:effectLst/>
              </a:rPr>
              <a:t>8. Rethink community contributions</a:t>
            </a:r>
            <a:br>
              <a:rPr lang="en-US" dirty="0">
                <a:effectLst/>
              </a:rPr>
            </a:br>
            <a:endParaRPr lang="en-US" dirty="0"/>
          </a:p>
        </p:txBody>
      </p:sp>
      <p:sp>
        <p:nvSpPr>
          <p:cNvPr id="3" name="Content Placeholder 2">
            <a:extLst>
              <a:ext uri="{FF2B5EF4-FFF2-40B4-BE49-F238E27FC236}">
                <a16:creationId xmlns:a16="http://schemas.microsoft.com/office/drawing/2014/main" id="{D3EABEF4-905D-4D76-A680-C09C314B1B6E}"/>
              </a:ext>
            </a:extLst>
          </p:cNvPr>
          <p:cNvSpPr>
            <a:spLocks noGrp="1"/>
          </p:cNvSpPr>
          <p:nvPr>
            <p:ph idx="1"/>
          </p:nvPr>
        </p:nvSpPr>
        <p:spPr/>
        <p:txBody>
          <a:bodyPr>
            <a:normAutofit lnSpcReduction="10000"/>
          </a:bodyPr>
          <a:lstStyle/>
          <a:p>
            <a:pPr marL="36900" indent="0">
              <a:buNone/>
            </a:pPr>
            <a:r>
              <a:rPr lang="en-US" dirty="0">
                <a:effectLst/>
              </a:rPr>
              <a:t>In-kind contributions do indeed create ownership, but in some cases,  these are in fact in-cash contributions, which burdens households that are living in poverty. We advise three related measures: </a:t>
            </a:r>
          </a:p>
          <a:p>
            <a:pPr lvl="0"/>
            <a:r>
              <a:rPr lang="en-US" dirty="0">
                <a:effectLst/>
              </a:rPr>
              <a:t>in the short term, continue allocating </a:t>
            </a:r>
            <a:r>
              <a:rPr lang="en-US" i="1" dirty="0">
                <a:effectLst/>
              </a:rPr>
              <a:t>a buildOn contingencies budget for local material procurement</a:t>
            </a:r>
            <a:r>
              <a:rPr lang="en-US" dirty="0">
                <a:effectLst/>
              </a:rPr>
              <a:t>, to be used </a:t>
            </a:r>
            <a:r>
              <a:rPr lang="en-US" i="1" dirty="0">
                <a:effectLst/>
              </a:rPr>
              <a:t>in extremis</a:t>
            </a:r>
            <a:r>
              <a:rPr lang="en-US" dirty="0">
                <a:effectLst/>
              </a:rPr>
              <a:t>, to avoid delays in school construction; </a:t>
            </a:r>
          </a:p>
          <a:p>
            <a:pPr lvl="0"/>
            <a:r>
              <a:rPr lang="en-US" dirty="0">
                <a:effectLst/>
              </a:rPr>
              <a:t>in the medium term, </a:t>
            </a:r>
            <a:r>
              <a:rPr lang="en-US" i="1" dirty="0">
                <a:effectLst/>
              </a:rPr>
              <a:t>enable communities to define and adjust their in-kind contributions</a:t>
            </a:r>
            <a:r>
              <a:rPr lang="en-US" b="1" dirty="0">
                <a:effectLst/>
              </a:rPr>
              <a:t>, </a:t>
            </a:r>
            <a:r>
              <a:rPr lang="en-US" dirty="0">
                <a:effectLst/>
              </a:rPr>
              <a:t>reflecting on their ability to procure local materials/labour, if these are not available; </a:t>
            </a:r>
          </a:p>
          <a:p>
            <a:pPr lvl="0"/>
            <a:r>
              <a:rPr lang="en-US" dirty="0">
                <a:effectLst/>
              </a:rPr>
              <a:t>in the longer term, drop the provision of local materials as a Covenant commitment and instead </a:t>
            </a:r>
            <a:r>
              <a:rPr lang="en-US" i="1" dirty="0">
                <a:effectLst/>
              </a:rPr>
              <a:t>ensure that buildOn school construction is included in decentralized education plans </a:t>
            </a:r>
            <a:r>
              <a:rPr lang="en-US" dirty="0">
                <a:effectLst/>
              </a:rPr>
              <a:t>(see Recommendation 15), so that adequate resources may be allocated/disbursed by local government authorities, and/or costs are shared between local government and buildOn.</a:t>
            </a:r>
          </a:p>
        </p:txBody>
      </p:sp>
    </p:spTree>
    <p:extLst>
      <p:ext uri="{BB962C8B-B14F-4D97-AF65-F5344CB8AC3E}">
        <p14:creationId xmlns:p14="http://schemas.microsoft.com/office/powerpoint/2010/main" val="189754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CA92-C4E2-4C3C-A19D-6D34A8BE82CB}"/>
              </a:ext>
            </a:extLst>
          </p:cNvPr>
          <p:cNvSpPr>
            <a:spLocks noGrp="1"/>
          </p:cNvSpPr>
          <p:nvPr>
            <p:ph type="title"/>
          </p:nvPr>
        </p:nvSpPr>
        <p:spPr/>
        <p:txBody>
          <a:bodyPr>
            <a:normAutofit fontScale="90000"/>
          </a:bodyPr>
          <a:lstStyle/>
          <a:p>
            <a:r>
              <a:rPr lang="en-US" dirty="0">
                <a:effectLst/>
              </a:rPr>
              <a:t>9. Make school construction more responsive to communities’ needs.</a:t>
            </a:r>
            <a:endParaRPr lang="en-US" dirty="0"/>
          </a:p>
        </p:txBody>
      </p:sp>
      <p:sp>
        <p:nvSpPr>
          <p:cNvPr id="3" name="Content Placeholder 2">
            <a:extLst>
              <a:ext uri="{FF2B5EF4-FFF2-40B4-BE49-F238E27FC236}">
                <a16:creationId xmlns:a16="http://schemas.microsoft.com/office/drawing/2014/main" id="{B9AE4EEF-6485-406F-99D1-0A3E08EB97BD}"/>
              </a:ext>
            </a:extLst>
          </p:cNvPr>
          <p:cNvSpPr>
            <a:spLocks noGrp="1"/>
          </p:cNvSpPr>
          <p:nvPr>
            <p:ph idx="1"/>
          </p:nvPr>
        </p:nvSpPr>
        <p:spPr/>
        <p:txBody>
          <a:bodyPr/>
          <a:lstStyle/>
          <a:p>
            <a:pPr marL="36900" indent="0">
              <a:buNone/>
            </a:pPr>
            <a:endParaRPr lang="en-US" dirty="0">
              <a:effectLst/>
            </a:endParaRPr>
          </a:p>
          <a:p>
            <a:r>
              <a:rPr lang="en-US" dirty="0">
                <a:effectLst/>
              </a:rPr>
              <a:t>Site selection process starts with a list of school building/classroom/latrine shortages </a:t>
            </a:r>
            <a:r>
              <a:rPr lang="en-US" i="1" dirty="0">
                <a:effectLst/>
              </a:rPr>
              <a:t>provided by government. </a:t>
            </a:r>
            <a:r>
              <a:rPr lang="en-US" dirty="0">
                <a:effectLst/>
              </a:rPr>
              <a:t>Measured against country-specific site selection criteria. </a:t>
            </a:r>
          </a:p>
          <a:p>
            <a:r>
              <a:rPr lang="en-US" i="1" dirty="0">
                <a:effectLst/>
              </a:rPr>
              <a:t>Final decision-making on site selection should be the responsibilities of communities working with local government</a:t>
            </a:r>
            <a:r>
              <a:rPr lang="en-US" dirty="0">
                <a:effectLst/>
              </a:rPr>
              <a:t>, with support from buildOn. </a:t>
            </a:r>
          </a:p>
          <a:p>
            <a:r>
              <a:rPr lang="en-US" dirty="0">
                <a:effectLst/>
              </a:rPr>
              <a:t>Enhance state-of-the-art construction reputation by </a:t>
            </a:r>
            <a:r>
              <a:rPr lang="en-US" i="1" dirty="0">
                <a:effectLst/>
              </a:rPr>
              <a:t>introducing a degree of flexibility </a:t>
            </a:r>
            <a:r>
              <a:rPr lang="en-US" dirty="0">
                <a:effectLst/>
              </a:rPr>
              <a:t>into the buildOn school infrastructure model</a:t>
            </a:r>
          </a:p>
          <a:p>
            <a:r>
              <a:rPr lang="en-US" dirty="0"/>
              <a:t>Some examples of suggestions from the field: </a:t>
            </a:r>
          </a:p>
        </p:txBody>
      </p:sp>
    </p:spTree>
    <p:extLst>
      <p:ext uri="{BB962C8B-B14F-4D97-AF65-F5344CB8AC3E}">
        <p14:creationId xmlns:p14="http://schemas.microsoft.com/office/powerpoint/2010/main" val="149072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E817-27C7-4D27-853A-691E7765A10F}"/>
              </a:ext>
            </a:extLst>
          </p:cNvPr>
          <p:cNvSpPr>
            <a:spLocks noGrp="1"/>
          </p:cNvSpPr>
          <p:nvPr>
            <p:ph type="title"/>
          </p:nvPr>
        </p:nvSpPr>
        <p:spPr>
          <a:xfrm>
            <a:off x="913795" y="197708"/>
            <a:ext cx="10353762" cy="1045176"/>
          </a:xfrm>
        </p:spPr>
        <p:txBody>
          <a:bodyPr/>
          <a:lstStyle/>
          <a:p>
            <a:r>
              <a:rPr lang="en-US" dirty="0"/>
              <a:t>Purpose and Scope</a:t>
            </a:r>
          </a:p>
        </p:txBody>
      </p:sp>
      <p:sp>
        <p:nvSpPr>
          <p:cNvPr id="3" name="Content Placeholder 2">
            <a:extLst>
              <a:ext uri="{FF2B5EF4-FFF2-40B4-BE49-F238E27FC236}">
                <a16:creationId xmlns:a16="http://schemas.microsoft.com/office/drawing/2014/main" id="{1CCAE9A7-BAB3-47E3-8925-E0385D46BC5E}"/>
              </a:ext>
            </a:extLst>
          </p:cNvPr>
          <p:cNvSpPr>
            <a:spLocks noGrp="1"/>
          </p:cNvSpPr>
          <p:nvPr>
            <p:ph idx="1"/>
          </p:nvPr>
        </p:nvSpPr>
        <p:spPr>
          <a:xfrm>
            <a:off x="913795" y="1105930"/>
            <a:ext cx="10353762" cy="4967416"/>
          </a:xfrm>
        </p:spPr>
        <p:txBody>
          <a:bodyPr>
            <a:normAutofit fontScale="92500"/>
          </a:bodyPr>
          <a:lstStyle/>
          <a:p>
            <a:r>
              <a:rPr lang="en-US" b="1" dirty="0">
                <a:effectLst/>
              </a:rPr>
              <a:t>Purpose</a:t>
            </a:r>
            <a:r>
              <a:rPr lang="en-US" dirty="0">
                <a:effectLst/>
              </a:rPr>
              <a:t>: two-fold - focusing on both major dimensions of evaluation - learning and accountability</a:t>
            </a:r>
          </a:p>
          <a:p>
            <a:r>
              <a:rPr lang="en-US" b="1" dirty="0">
                <a:effectLst/>
              </a:rPr>
              <a:t>Objectives</a:t>
            </a:r>
            <a:r>
              <a:rPr lang="en-US" dirty="0">
                <a:effectLst/>
              </a:rPr>
              <a:t>: to learn from achievements and challenges in terms of school infrastructure, Adult Literacy Programs (ALP), and community engagement. </a:t>
            </a:r>
          </a:p>
          <a:p>
            <a:r>
              <a:rPr lang="en-US" b="1" dirty="0">
                <a:effectLst/>
              </a:rPr>
              <a:t>Primary users</a:t>
            </a:r>
            <a:r>
              <a:rPr lang="en-US" dirty="0">
                <a:effectLst/>
              </a:rPr>
              <a:t>: Dubai Cares staff, Dubai Cares donors who are interested in ‘adopting’ a school, and buildOn staff.</a:t>
            </a:r>
          </a:p>
          <a:p>
            <a:r>
              <a:rPr lang="en-US" b="1" dirty="0">
                <a:effectLst/>
              </a:rPr>
              <a:t>Utilization-focused approach,</a:t>
            </a:r>
            <a:r>
              <a:rPr lang="en-US" dirty="0">
                <a:effectLst/>
              </a:rPr>
              <a:t> integrating a Human Rights Based Approach (HRBA) and Gender Equality (GE) </a:t>
            </a:r>
          </a:p>
          <a:p>
            <a:r>
              <a:rPr lang="en-US" b="1" dirty="0">
                <a:effectLst/>
              </a:rPr>
              <a:t>Mixed-methods</a:t>
            </a:r>
            <a:r>
              <a:rPr lang="en-US" dirty="0">
                <a:effectLst/>
              </a:rPr>
              <a:t>: in-depth desk studies of the projects in Malawi and Nepal; field level studies in 6 schools and 6 communities in Kasungu, Mwanza and Neno districts in Malawi and 6 schools and 6 communities in Kailali and Kanchanpur districts in Nepal; and two case-studies. </a:t>
            </a:r>
          </a:p>
          <a:p>
            <a:r>
              <a:rPr lang="en-US" dirty="0">
                <a:effectLst/>
              </a:rPr>
              <a:t>Data collection instruments: a desk review; semi-structured observation schedules/checklists; in-depth key informant interviews (KII); semi-structured interviews (SSI); Focus group discussions (FGD), and an adaptation of the Most Significant Change technique. </a:t>
            </a:r>
          </a:p>
          <a:p>
            <a:endParaRPr lang="en-US" dirty="0"/>
          </a:p>
        </p:txBody>
      </p:sp>
    </p:spTree>
    <p:extLst>
      <p:ext uri="{BB962C8B-B14F-4D97-AF65-F5344CB8AC3E}">
        <p14:creationId xmlns:p14="http://schemas.microsoft.com/office/powerpoint/2010/main" val="2276362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35C1D1-308E-454A-BFB9-3DA2C5CD0578}"/>
              </a:ext>
            </a:extLst>
          </p:cNvPr>
          <p:cNvSpPr/>
          <p:nvPr/>
        </p:nvSpPr>
        <p:spPr>
          <a:xfrm>
            <a:off x="640492" y="821725"/>
            <a:ext cx="10911016" cy="5632311"/>
          </a:xfrm>
          <a:prstGeom prst="rect">
            <a:avLst/>
          </a:prstGeom>
        </p:spPr>
        <p:txBody>
          <a:bodyPr wrap="square">
            <a:spAutoFit/>
          </a:bodyPr>
          <a:lstStyle/>
          <a:p>
            <a:pPr marL="342900" marR="0" lvl="0" indent="-342900" algn="just">
              <a:spcBef>
                <a:spcPts val="600"/>
              </a:spcBef>
              <a:spcAft>
                <a:spcPts val="0"/>
              </a:spcAft>
              <a:buFont typeface="Wingdings" panose="05000000000000000000" pitchFamily="2" charset="2"/>
              <a:buChar char=""/>
            </a:pPr>
            <a:r>
              <a:rPr lang="en-US" i="1" dirty="0">
                <a:latin typeface="Calibri" panose="020F0502020204030204" pitchFamily="34" charset="0"/>
                <a:ea typeface="Times New Roman" panose="02020603050405020304" pitchFamily="18" charset="0"/>
                <a:cs typeface="Calibri" panose="020F0502020204030204" pitchFamily="34" charset="0"/>
              </a:rPr>
              <a:t>Provide context-specific school-designs to suit site conditions and community requirements (e.g. multi-storey school buildings where land is limited, secondary school building, teachers housing needs, etc.)</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i="1" dirty="0">
                <a:latin typeface="Calibri" panose="020F0502020204030204" pitchFamily="34" charset="0"/>
                <a:ea typeface="Times New Roman" panose="02020603050405020304" pitchFamily="18" charset="0"/>
                <a:cs typeface="Calibri" panose="020F0502020204030204" pitchFamily="34" charset="0"/>
              </a:rPr>
              <a:t>Introduce a more flexible construction time-line, taking into account the results of the country-level risk analysis.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i="1" dirty="0">
                <a:latin typeface="Calibri" panose="020F0502020204030204" pitchFamily="34" charset="0"/>
                <a:ea typeface="Times New Roman" panose="02020603050405020304" pitchFamily="18" charset="0"/>
                <a:cs typeface="Calibri" panose="020F0502020204030204" pitchFamily="34" charset="0"/>
              </a:rPr>
              <a:t>Share detailed and complete drawing plans with the target communities; and permit communities and local government to update and improve the buildOn school, post-construction.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i="1" dirty="0">
                <a:latin typeface="Calibri" panose="020F0502020204030204" pitchFamily="34" charset="0"/>
                <a:ea typeface="Times New Roman" panose="02020603050405020304" pitchFamily="18" charset="0"/>
                <a:cs typeface="Calibri" panose="020F0502020204030204" pitchFamily="34" charset="0"/>
              </a:rPr>
              <a:t>Provide a complete package of classrooms, furniture, water and sanitation; and ensure the schools are child-friendly, for both girl-children and children with disabilities.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i="1" dirty="0">
                <a:latin typeface="Calibri" panose="020F0502020204030204" pitchFamily="34" charset="0"/>
                <a:ea typeface="Times New Roman" panose="02020603050405020304" pitchFamily="18" charset="0"/>
                <a:cs typeface="Calibri" panose="020F0502020204030204" pitchFamily="34" charset="0"/>
              </a:rPr>
              <a:t>Take advantage of economies of scale by building several schools/blocks at once and procuring materials in larger quantities at a lower prices.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i="1" dirty="0">
                <a:latin typeface="Calibri" panose="020F0502020204030204" pitchFamily="34" charset="0"/>
                <a:ea typeface="Times New Roman" panose="02020603050405020304" pitchFamily="18" charset="0"/>
                <a:cs typeface="Calibri" panose="020F0502020204030204" pitchFamily="34" charset="0"/>
              </a:rPr>
              <a:t>Introduce a standardized, competitive procurement process. Best practices/options include: opening a request for quotation in local newspapers and clustering schools in one or two lots; or establishing unit costs (for some 4-6 months duration) in agreement with local venders selected through a competitive process.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i="1" dirty="0">
                <a:latin typeface="Calibri" panose="020F0502020204030204" pitchFamily="34" charset="0"/>
                <a:ea typeface="Times New Roman" panose="02020603050405020304" pitchFamily="18" charset="0"/>
                <a:cs typeface="Calibri" panose="020F0502020204030204" pitchFamily="34" charset="0"/>
              </a:rPr>
              <a:t>Deploy sufficient numbers of Field Coordinators, matching manpower to required field-visit coverage; and keep site books and use standard construction monitoring tools (see </a:t>
            </a:r>
            <a:r>
              <a:rPr lang="en-US" b="1" i="1" dirty="0">
                <a:latin typeface="Calibri" panose="020F0502020204030204" pitchFamily="34" charset="0"/>
                <a:ea typeface="Times New Roman" panose="02020603050405020304" pitchFamily="18" charset="0"/>
                <a:cs typeface="Calibri" panose="020F0502020204030204" pitchFamily="34" charset="0"/>
              </a:rPr>
              <a:t>Annex 11</a:t>
            </a:r>
            <a:r>
              <a:rPr lang="en-US" i="1" dirty="0">
                <a:latin typeface="Calibri" panose="020F0502020204030204" pitchFamily="34" charset="0"/>
                <a:ea typeface="Times New Roman" panose="02020603050405020304" pitchFamily="18" charset="0"/>
                <a:cs typeface="Calibri" panose="020F0502020204030204" pitchFamily="34" charset="0"/>
              </a:rPr>
              <a:t> for a recommended reporting template).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600"/>
              </a:spcAft>
              <a:buFont typeface="Wingdings" panose="05000000000000000000" pitchFamily="2" charset="2"/>
              <a:buChar char=""/>
            </a:pPr>
            <a:r>
              <a:rPr lang="en-US" i="1" dirty="0">
                <a:latin typeface="Calibri" panose="020F0502020204030204" pitchFamily="34" charset="0"/>
                <a:ea typeface="Times New Roman" panose="02020603050405020304" pitchFamily="18" charset="0"/>
                <a:cs typeface="Calibri" panose="020F0502020204030204" pitchFamily="34" charset="0"/>
              </a:rPr>
              <a:t>Ensure basic construction quality assurance by, for example, conducting slump tests to ensure water-cement ratio of the mix; allowing sufficient time for curing which depends on weather, frequency and amount of watering and the method of curing; provide training in the use of concrete mixing machine and vibrator (rather than mixing by hand); using better quality (emulsion) paint; using (in Malawi) cement-sand blocks and Soil Stabilized Blocks (SSB) instead of environmentally unfriendly burnt bricks and breeze blocks, which block light.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749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5DE4-46ED-48A2-ABFB-A0B988AEE734}"/>
              </a:ext>
            </a:extLst>
          </p:cNvPr>
          <p:cNvSpPr>
            <a:spLocks noGrp="1"/>
          </p:cNvSpPr>
          <p:nvPr>
            <p:ph type="title"/>
          </p:nvPr>
        </p:nvSpPr>
        <p:spPr/>
        <p:txBody>
          <a:bodyPr/>
          <a:lstStyle/>
          <a:p>
            <a:r>
              <a:rPr lang="en-US" dirty="0">
                <a:effectLst/>
              </a:rPr>
              <a:t>10. Strengthen the effectiveness of ALP</a:t>
            </a:r>
            <a:endParaRPr lang="en-US" dirty="0"/>
          </a:p>
        </p:txBody>
      </p:sp>
      <p:sp>
        <p:nvSpPr>
          <p:cNvPr id="3" name="Content Placeholder 2">
            <a:extLst>
              <a:ext uri="{FF2B5EF4-FFF2-40B4-BE49-F238E27FC236}">
                <a16:creationId xmlns:a16="http://schemas.microsoft.com/office/drawing/2014/main" id="{CE466BBC-798C-4FE5-ADA2-6D6DA41F101C}"/>
              </a:ext>
            </a:extLst>
          </p:cNvPr>
          <p:cNvSpPr>
            <a:spLocks noGrp="1"/>
          </p:cNvSpPr>
          <p:nvPr>
            <p:ph idx="1"/>
          </p:nvPr>
        </p:nvSpPr>
        <p:spPr/>
        <p:txBody>
          <a:bodyPr/>
          <a:lstStyle/>
          <a:p>
            <a:r>
              <a:rPr lang="en-US" dirty="0">
                <a:effectLst/>
              </a:rPr>
              <a:t>Engage more with community members and adult learners through</a:t>
            </a:r>
            <a:r>
              <a:rPr lang="en-US" b="1" dirty="0">
                <a:effectLst/>
              </a:rPr>
              <a:t> </a:t>
            </a:r>
            <a:r>
              <a:rPr lang="en-US" i="1" dirty="0">
                <a:effectLst/>
              </a:rPr>
              <a:t>micro-planning activities</a:t>
            </a:r>
            <a:r>
              <a:rPr lang="en-US" dirty="0">
                <a:effectLst/>
              </a:rPr>
              <a:t>, considering context specific challenges and community-based adult learning needs; </a:t>
            </a:r>
          </a:p>
          <a:p>
            <a:r>
              <a:rPr lang="en-US" dirty="0">
                <a:effectLst/>
              </a:rPr>
              <a:t>If the ALP is expected to trigger wider community development, we also strongly advise </a:t>
            </a:r>
            <a:r>
              <a:rPr lang="en-US" i="1" dirty="0">
                <a:effectLst/>
              </a:rPr>
              <a:t>increasing the budget for ALP</a:t>
            </a:r>
            <a:r>
              <a:rPr lang="en-US" dirty="0">
                <a:effectLst/>
              </a:rPr>
              <a:t>. </a:t>
            </a:r>
          </a:p>
          <a:p>
            <a:r>
              <a:rPr lang="en-US" dirty="0">
                <a:effectLst/>
              </a:rPr>
              <a:t>Alternatively, buildOn Country Office staff should focus on school construction and </a:t>
            </a:r>
            <a:r>
              <a:rPr lang="en-US" i="1" dirty="0">
                <a:effectLst/>
              </a:rPr>
              <a:t>partner with other NGOs who are engaged in adult education and sustainable community development for the ALP component</a:t>
            </a:r>
            <a:r>
              <a:rPr lang="en-US" dirty="0">
                <a:effectLst/>
              </a:rPr>
              <a:t>.</a:t>
            </a:r>
          </a:p>
          <a:p>
            <a:pPr marL="36900" indent="0" algn="ctr">
              <a:buNone/>
            </a:pPr>
            <a:r>
              <a:rPr lang="en-US" dirty="0">
                <a:solidFill>
                  <a:srgbClr val="92D050"/>
                </a:solidFill>
                <a:effectLst/>
              </a:rPr>
              <a:t>Adult learning is a long-term investment!!</a:t>
            </a:r>
          </a:p>
        </p:txBody>
      </p:sp>
    </p:spTree>
    <p:extLst>
      <p:ext uri="{BB962C8B-B14F-4D97-AF65-F5344CB8AC3E}">
        <p14:creationId xmlns:p14="http://schemas.microsoft.com/office/powerpoint/2010/main" val="4169748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DA99-65A9-4E08-A7FE-CEDAD91110D9}"/>
              </a:ext>
            </a:extLst>
          </p:cNvPr>
          <p:cNvSpPr>
            <a:spLocks noGrp="1"/>
          </p:cNvSpPr>
          <p:nvPr>
            <p:ph type="title"/>
          </p:nvPr>
        </p:nvSpPr>
        <p:spPr/>
        <p:txBody>
          <a:bodyPr>
            <a:normAutofit fontScale="90000"/>
          </a:bodyPr>
          <a:lstStyle/>
          <a:p>
            <a:r>
              <a:rPr lang="en-US" dirty="0">
                <a:effectLst/>
              </a:rPr>
              <a:t>11. Improve reporting, communication, dissemination</a:t>
            </a:r>
            <a:endParaRPr lang="en-US" dirty="0"/>
          </a:p>
        </p:txBody>
      </p:sp>
      <p:sp>
        <p:nvSpPr>
          <p:cNvPr id="3" name="Content Placeholder 2">
            <a:extLst>
              <a:ext uri="{FF2B5EF4-FFF2-40B4-BE49-F238E27FC236}">
                <a16:creationId xmlns:a16="http://schemas.microsoft.com/office/drawing/2014/main" id="{E53466C3-6049-43DB-92BC-678857C1D13B}"/>
              </a:ext>
            </a:extLst>
          </p:cNvPr>
          <p:cNvSpPr>
            <a:spLocks noGrp="1"/>
          </p:cNvSpPr>
          <p:nvPr>
            <p:ph idx="1"/>
          </p:nvPr>
        </p:nvSpPr>
        <p:spPr>
          <a:xfrm>
            <a:off x="913795" y="2076450"/>
            <a:ext cx="10353762" cy="4349064"/>
          </a:xfrm>
        </p:spPr>
        <p:txBody>
          <a:bodyPr>
            <a:normAutofit/>
          </a:bodyPr>
          <a:lstStyle/>
          <a:p>
            <a:r>
              <a:rPr lang="en-US" dirty="0">
                <a:effectLst/>
              </a:rPr>
              <a:t>Expand focus of reporting-for-accountability to </a:t>
            </a:r>
            <a:r>
              <a:rPr lang="en-US" i="1" dirty="0">
                <a:effectLst/>
              </a:rPr>
              <a:t>greater emphasis on the ‘L’ in MEL</a:t>
            </a:r>
            <a:r>
              <a:rPr lang="en-US" dirty="0">
                <a:effectLst/>
              </a:rPr>
              <a:t>. </a:t>
            </a:r>
          </a:p>
          <a:p>
            <a:r>
              <a:rPr lang="en-US" dirty="0">
                <a:effectLst/>
              </a:rPr>
              <a:t>Improve existing reporting templates, providing </a:t>
            </a:r>
            <a:r>
              <a:rPr lang="en-US" i="1" dirty="0">
                <a:effectLst/>
              </a:rPr>
              <a:t>two distinct types</a:t>
            </a:r>
            <a:r>
              <a:rPr lang="en-US" dirty="0">
                <a:effectLst/>
              </a:rPr>
              <a:t>: (1) internal monitoring/progress report templates and (2) stakeholder/donor report templates.</a:t>
            </a:r>
          </a:p>
          <a:p>
            <a:r>
              <a:rPr lang="en-US" dirty="0">
                <a:effectLst/>
              </a:rPr>
              <a:t>Global Outcome Indicators is a move in the right direction, but these require careful definition and </a:t>
            </a:r>
            <a:r>
              <a:rPr lang="en-US" i="1" dirty="0">
                <a:effectLst/>
              </a:rPr>
              <a:t>significant resource investment will be required to measure </a:t>
            </a:r>
            <a:r>
              <a:rPr lang="en-US" dirty="0">
                <a:effectLst/>
              </a:rPr>
              <a:t>and </a:t>
            </a:r>
            <a:r>
              <a:rPr lang="en-US" i="1" dirty="0">
                <a:effectLst/>
              </a:rPr>
              <a:t>systematically</a:t>
            </a:r>
            <a:r>
              <a:rPr lang="en-US" dirty="0">
                <a:effectLst/>
              </a:rPr>
              <a:t> report them.</a:t>
            </a:r>
          </a:p>
          <a:p>
            <a:pPr marL="36900" indent="0">
              <a:buNone/>
            </a:pPr>
            <a:r>
              <a:rPr lang="en-US" dirty="0">
                <a:effectLst/>
              </a:rPr>
              <a:t>The M&amp;E plan should include strategies for: </a:t>
            </a:r>
          </a:p>
          <a:p>
            <a:r>
              <a:rPr lang="en-US" dirty="0">
                <a:effectLst/>
              </a:rPr>
              <a:t>timely, </a:t>
            </a:r>
            <a:r>
              <a:rPr lang="en-US" i="1" dirty="0">
                <a:effectLst/>
              </a:rPr>
              <a:t>more systematic communication</a:t>
            </a:r>
            <a:r>
              <a:rPr lang="en-US" dirty="0">
                <a:effectLst/>
              </a:rPr>
              <a:t> between buildOn and its development partners; </a:t>
            </a:r>
          </a:p>
          <a:p>
            <a:r>
              <a:rPr lang="en-US" i="1" dirty="0">
                <a:effectLst/>
              </a:rPr>
              <a:t>internal dissemination among the program team</a:t>
            </a:r>
            <a:r>
              <a:rPr lang="en-US" dirty="0">
                <a:effectLst/>
              </a:rPr>
              <a:t>; </a:t>
            </a:r>
          </a:p>
          <a:p>
            <a:r>
              <a:rPr lang="en-US" i="1" dirty="0">
                <a:effectLst/>
              </a:rPr>
              <a:t>wider dissemination of MEL results </a:t>
            </a:r>
            <a:r>
              <a:rPr lang="en-US" dirty="0">
                <a:effectLst/>
              </a:rPr>
              <a:t>among stakeholders and donors.</a:t>
            </a:r>
          </a:p>
          <a:p>
            <a:endParaRPr lang="en-US" dirty="0"/>
          </a:p>
        </p:txBody>
      </p:sp>
    </p:spTree>
    <p:extLst>
      <p:ext uri="{BB962C8B-B14F-4D97-AF65-F5344CB8AC3E}">
        <p14:creationId xmlns:p14="http://schemas.microsoft.com/office/powerpoint/2010/main" val="1137314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216A-BBF3-41D6-8C0E-740B6B152884}"/>
              </a:ext>
            </a:extLst>
          </p:cNvPr>
          <p:cNvSpPr>
            <a:spLocks noGrp="1"/>
          </p:cNvSpPr>
          <p:nvPr>
            <p:ph type="title"/>
          </p:nvPr>
        </p:nvSpPr>
        <p:spPr>
          <a:xfrm>
            <a:off x="913795" y="245076"/>
            <a:ext cx="10353762" cy="1257300"/>
          </a:xfrm>
        </p:spPr>
        <p:txBody>
          <a:bodyPr/>
          <a:lstStyle/>
          <a:p>
            <a:r>
              <a:rPr lang="en-US" dirty="0">
                <a:effectLst/>
              </a:rPr>
              <a:t>12. Address capacity gaps</a:t>
            </a:r>
            <a:endParaRPr lang="en-US" dirty="0"/>
          </a:p>
        </p:txBody>
      </p:sp>
      <p:sp>
        <p:nvSpPr>
          <p:cNvPr id="3" name="Content Placeholder 2">
            <a:extLst>
              <a:ext uri="{FF2B5EF4-FFF2-40B4-BE49-F238E27FC236}">
                <a16:creationId xmlns:a16="http://schemas.microsoft.com/office/drawing/2014/main" id="{E48F343A-B068-44BC-94F2-BA9590305FD3}"/>
              </a:ext>
            </a:extLst>
          </p:cNvPr>
          <p:cNvSpPr>
            <a:spLocks noGrp="1"/>
          </p:cNvSpPr>
          <p:nvPr>
            <p:ph idx="1"/>
          </p:nvPr>
        </p:nvSpPr>
        <p:spPr>
          <a:xfrm>
            <a:off x="913795" y="1502376"/>
            <a:ext cx="10353762" cy="4972565"/>
          </a:xfrm>
        </p:spPr>
        <p:txBody>
          <a:bodyPr>
            <a:normAutofit lnSpcReduction="10000"/>
          </a:bodyPr>
          <a:lstStyle/>
          <a:p>
            <a:pPr marL="36900" indent="0">
              <a:buNone/>
            </a:pPr>
            <a:r>
              <a:rPr lang="en-US" dirty="0">
                <a:effectLst/>
              </a:rPr>
              <a:t>Address technical capacity gaps by conducting annual rapid needs assessments.</a:t>
            </a:r>
          </a:p>
          <a:p>
            <a:pPr marL="36900" indent="0">
              <a:buNone/>
            </a:pPr>
            <a:r>
              <a:rPr lang="en-US" dirty="0">
                <a:effectLst/>
              </a:rPr>
              <a:t>Address pressing and urgent need to recruit M&amp;E officers at country-level. Required professional development of staff, identified by staff: </a:t>
            </a:r>
          </a:p>
          <a:p>
            <a:pPr lvl="0"/>
            <a:r>
              <a:rPr lang="en-US" i="1" dirty="0">
                <a:effectLst/>
              </a:rPr>
              <a:t>Training of Trainers (ToT) in planning and managing the ALP and community-based income-generation; basic/advanced participatory learning assessment (PLA); and multi-grade/multi-age teaching; </a:t>
            </a:r>
            <a:endParaRPr lang="en-US" dirty="0">
              <a:effectLst/>
            </a:endParaRPr>
          </a:p>
          <a:p>
            <a:pPr lvl="0"/>
            <a:r>
              <a:rPr lang="en-US" i="1" dirty="0">
                <a:effectLst/>
              </a:rPr>
              <a:t>In-service construction training for Field Coordinators; </a:t>
            </a:r>
            <a:endParaRPr lang="en-US" dirty="0">
              <a:effectLst/>
            </a:endParaRPr>
          </a:p>
          <a:p>
            <a:pPr lvl="0"/>
            <a:r>
              <a:rPr lang="en-US" i="1" dirty="0">
                <a:effectLst/>
              </a:rPr>
              <a:t>Training for longer-term income-generation/Village Initiatives, linked to available vocation education and training (VET) providers;</a:t>
            </a:r>
            <a:endParaRPr lang="en-US" dirty="0">
              <a:effectLst/>
            </a:endParaRPr>
          </a:p>
          <a:p>
            <a:pPr lvl="0"/>
            <a:r>
              <a:rPr lang="en-US" i="1" dirty="0">
                <a:effectLst/>
              </a:rPr>
              <a:t>Training in participatory planning/community engagement</a:t>
            </a:r>
            <a:endParaRPr lang="en-US" dirty="0">
              <a:effectLst/>
            </a:endParaRPr>
          </a:p>
          <a:p>
            <a:pPr lvl="0"/>
            <a:r>
              <a:rPr lang="en-US" i="1" dirty="0">
                <a:effectLst/>
              </a:rPr>
              <a:t>Report writing and story-telling/writing. </a:t>
            </a:r>
          </a:p>
          <a:p>
            <a:pPr marL="36900" lvl="0" indent="0">
              <a:buNone/>
            </a:pPr>
            <a:r>
              <a:rPr lang="en-US" dirty="0">
                <a:effectLst/>
              </a:rPr>
              <a:t>Reassess the Country Office staff-salary structures, to ensure these comply with national standards. </a:t>
            </a:r>
          </a:p>
          <a:p>
            <a:endParaRPr lang="en-US" dirty="0"/>
          </a:p>
        </p:txBody>
      </p:sp>
    </p:spTree>
    <p:extLst>
      <p:ext uri="{BB962C8B-B14F-4D97-AF65-F5344CB8AC3E}">
        <p14:creationId xmlns:p14="http://schemas.microsoft.com/office/powerpoint/2010/main" val="30493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950C-CB34-49CC-8264-54BEA5421D0E}"/>
              </a:ext>
            </a:extLst>
          </p:cNvPr>
          <p:cNvSpPr>
            <a:spLocks noGrp="1"/>
          </p:cNvSpPr>
          <p:nvPr>
            <p:ph type="title"/>
          </p:nvPr>
        </p:nvSpPr>
        <p:spPr/>
        <p:txBody>
          <a:bodyPr/>
          <a:lstStyle/>
          <a:p>
            <a:r>
              <a:rPr lang="en-US" dirty="0"/>
              <a:t>Where resources are limited …</a:t>
            </a:r>
          </a:p>
        </p:txBody>
      </p:sp>
      <p:sp>
        <p:nvSpPr>
          <p:cNvPr id="3" name="Content Placeholder 2">
            <a:extLst>
              <a:ext uri="{FF2B5EF4-FFF2-40B4-BE49-F238E27FC236}">
                <a16:creationId xmlns:a16="http://schemas.microsoft.com/office/drawing/2014/main" id="{DB1319DB-22C5-4E59-8EFA-48AF030F0BDF}"/>
              </a:ext>
            </a:extLst>
          </p:cNvPr>
          <p:cNvSpPr>
            <a:spLocks noGrp="1"/>
          </p:cNvSpPr>
          <p:nvPr>
            <p:ph idx="1"/>
          </p:nvPr>
        </p:nvSpPr>
        <p:spPr>
          <a:xfrm>
            <a:off x="919119" y="2607791"/>
            <a:ext cx="10353762" cy="2914651"/>
          </a:xfrm>
        </p:spPr>
        <p:txBody>
          <a:bodyPr/>
          <a:lstStyle/>
          <a:p>
            <a:r>
              <a:rPr lang="en-US" i="1" dirty="0">
                <a:effectLst/>
              </a:rPr>
              <a:t>Partnerships with other local and international NGOs donors </a:t>
            </a:r>
            <a:r>
              <a:rPr lang="en-US" dirty="0">
                <a:effectLst/>
              </a:rPr>
              <a:t>would leverage additional or complementary financial and human resources, filling short-/medium-term capacity gaps where these exist (see Recommendation 13). </a:t>
            </a:r>
          </a:p>
          <a:p>
            <a:r>
              <a:rPr lang="en-US" dirty="0">
                <a:effectLst/>
              </a:rPr>
              <a:t>A resource-efficient way for institutional capacity support is the one-off investment of </a:t>
            </a:r>
            <a:r>
              <a:rPr lang="en-US" i="1" dirty="0">
                <a:effectLst/>
              </a:rPr>
              <a:t>providing Country Offices with How-To Guides or a Tool-kit for planning and MEL</a:t>
            </a:r>
            <a:r>
              <a:rPr lang="en-US" dirty="0">
                <a:effectLst/>
              </a:rPr>
              <a:t>; this may be utilized as an e-training package.</a:t>
            </a:r>
          </a:p>
        </p:txBody>
      </p:sp>
    </p:spTree>
    <p:extLst>
      <p:ext uri="{BB962C8B-B14F-4D97-AF65-F5344CB8AC3E}">
        <p14:creationId xmlns:p14="http://schemas.microsoft.com/office/powerpoint/2010/main" val="1323220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2E20-67EE-4115-A28D-27DE0950DD68}"/>
              </a:ext>
            </a:extLst>
          </p:cNvPr>
          <p:cNvSpPr>
            <a:spLocks noGrp="1"/>
          </p:cNvSpPr>
          <p:nvPr>
            <p:ph type="title"/>
          </p:nvPr>
        </p:nvSpPr>
        <p:spPr/>
        <p:txBody>
          <a:bodyPr/>
          <a:lstStyle/>
          <a:p>
            <a:r>
              <a:rPr lang="en-US" dirty="0">
                <a:effectLst/>
              </a:rPr>
              <a:t>13. Mobilize partnerships at country level</a:t>
            </a:r>
            <a:endParaRPr lang="en-US" dirty="0"/>
          </a:p>
        </p:txBody>
      </p:sp>
      <p:sp>
        <p:nvSpPr>
          <p:cNvPr id="3" name="Content Placeholder 2">
            <a:extLst>
              <a:ext uri="{FF2B5EF4-FFF2-40B4-BE49-F238E27FC236}">
                <a16:creationId xmlns:a16="http://schemas.microsoft.com/office/drawing/2014/main" id="{AB7B26E5-D080-4DC4-8A80-3BB7B4353F38}"/>
              </a:ext>
            </a:extLst>
          </p:cNvPr>
          <p:cNvSpPr>
            <a:spLocks noGrp="1"/>
          </p:cNvSpPr>
          <p:nvPr>
            <p:ph idx="1"/>
          </p:nvPr>
        </p:nvSpPr>
        <p:spPr/>
        <p:txBody>
          <a:bodyPr/>
          <a:lstStyle/>
          <a:p>
            <a:pPr marL="36900" indent="0">
              <a:buNone/>
            </a:pPr>
            <a:r>
              <a:rPr lang="en-US" dirty="0">
                <a:effectLst/>
              </a:rPr>
              <a:t>Build On is a trusted organization. Partnerships with communities could be deepened through alliances with other NGOs. </a:t>
            </a:r>
          </a:p>
          <a:p>
            <a:pPr marL="36900" indent="0">
              <a:buNone/>
            </a:pPr>
            <a:r>
              <a:rPr lang="en-US" dirty="0">
                <a:effectLst/>
              </a:rPr>
              <a:t>Conduct </a:t>
            </a:r>
            <a:r>
              <a:rPr lang="en-US" i="1" dirty="0">
                <a:effectLst/>
              </a:rPr>
              <a:t>country-level stakeholder meetings for community representatives, local government partners, buildOn and other local and international NGOs </a:t>
            </a:r>
            <a:r>
              <a:rPr lang="en-US" dirty="0">
                <a:effectLst/>
              </a:rPr>
              <a:t>at the close (and ideally also at the beginning) of a project cycle, in order to: </a:t>
            </a:r>
          </a:p>
          <a:p>
            <a:pPr lvl="0"/>
            <a:r>
              <a:rPr lang="en-US" dirty="0">
                <a:effectLst/>
              </a:rPr>
              <a:t>share good practice; </a:t>
            </a:r>
          </a:p>
          <a:p>
            <a:pPr lvl="0"/>
            <a:r>
              <a:rPr lang="en-US" dirty="0">
                <a:effectLst/>
              </a:rPr>
              <a:t>link with those partners at country level who are working to address challenges in context specific areas (such as food security in Malawi and seasonal migration in Nepal).</a:t>
            </a:r>
          </a:p>
          <a:p>
            <a:endParaRPr lang="en-US" dirty="0"/>
          </a:p>
        </p:txBody>
      </p:sp>
    </p:spTree>
    <p:extLst>
      <p:ext uri="{BB962C8B-B14F-4D97-AF65-F5344CB8AC3E}">
        <p14:creationId xmlns:p14="http://schemas.microsoft.com/office/powerpoint/2010/main" val="3160351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EAA7-84C1-4A8B-B88A-C0AC8E0BC0A6}"/>
              </a:ext>
            </a:extLst>
          </p:cNvPr>
          <p:cNvSpPr>
            <a:spLocks noGrp="1"/>
          </p:cNvSpPr>
          <p:nvPr>
            <p:ph type="title"/>
          </p:nvPr>
        </p:nvSpPr>
        <p:spPr>
          <a:xfrm>
            <a:off x="913795" y="313038"/>
            <a:ext cx="10353762" cy="1257300"/>
          </a:xfrm>
        </p:spPr>
        <p:txBody>
          <a:bodyPr>
            <a:normAutofit fontScale="90000"/>
          </a:bodyPr>
          <a:lstStyle/>
          <a:p>
            <a:r>
              <a:rPr lang="en-US" dirty="0">
                <a:effectLst/>
              </a:rPr>
              <a:t>14. Anticipate and initiate Phase 2 of the project cycle</a:t>
            </a:r>
            <a:endParaRPr lang="en-US" dirty="0"/>
          </a:p>
        </p:txBody>
      </p:sp>
      <p:sp>
        <p:nvSpPr>
          <p:cNvPr id="3" name="Content Placeholder 2">
            <a:extLst>
              <a:ext uri="{FF2B5EF4-FFF2-40B4-BE49-F238E27FC236}">
                <a16:creationId xmlns:a16="http://schemas.microsoft.com/office/drawing/2014/main" id="{4910F8D1-2E44-4A5B-9E48-6C4F08C8FB69}"/>
              </a:ext>
            </a:extLst>
          </p:cNvPr>
          <p:cNvSpPr>
            <a:spLocks noGrp="1"/>
          </p:cNvSpPr>
          <p:nvPr>
            <p:ph idx="1"/>
          </p:nvPr>
        </p:nvSpPr>
        <p:spPr>
          <a:xfrm>
            <a:off x="913795" y="1748481"/>
            <a:ext cx="10353762" cy="4874741"/>
          </a:xfrm>
        </p:spPr>
        <p:txBody>
          <a:bodyPr>
            <a:normAutofit/>
          </a:bodyPr>
          <a:lstStyle/>
          <a:p>
            <a:pPr marL="36900" indent="0">
              <a:buNone/>
            </a:pPr>
            <a:r>
              <a:rPr lang="en-US" dirty="0">
                <a:effectLst/>
              </a:rPr>
              <a:t>Build on existing target communities’ increased demand for development beyond support from buildOn by engaging in post-project community mobilization. </a:t>
            </a:r>
          </a:p>
          <a:p>
            <a:pPr marL="36900" indent="0">
              <a:buNone/>
            </a:pPr>
            <a:r>
              <a:rPr lang="en-US" dirty="0">
                <a:effectLst/>
              </a:rPr>
              <a:t>‘</a:t>
            </a:r>
            <a:r>
              <a:rPr lang="en-US" i="1" dirty="0">
                <a:effectLst/>
              </a:rPr>
              <a:t>Community mobilization Phase 2</a:t>
            </a:r>
            <a:r>
              <a:rPr lang="en-US" dirty="0">
                <a:effectLst/>
              </a:rPr>
              <a:t>’ could include the following measures: </a:t>
            </a:r>
          </a:p>
          <a:p>
            <a:pPr lvl="0"/>
            <a:r>
              <a:rPr lang="en-US" i="1" dirty="0">
                <a:effectLst/>
              </a:rPr>
              <a:t>Post-construction guidance and support </a:t>
            </a:r>
            <a:r>
              <a:rPr lang="en-US" dirty="0">
                <a:effectLst/>
              </a:rPr>
              <a:t>on how school communities can engage further with local government authorities to ensure action is taken to enhance the quality of teaching and learning in the schools</a:t>
            </a:r>
          </a:p>
          <a:p>
            <a:pPr lvl="0"/>
            <a:r>
              <a:rPr lang="en-US" i="1" dirty="0">
                <a:effectLst/>
              </a:rPr>
              <a:t>Capacity building for the SMC/PTA </a:t>
            </a:r>
            <a:r>
              <a:rPr lang="en-US" dirty="0">
                <a:effectLst/>
              </a:rPr>
              <a:t>in (a) the function and responsibilities of local government authorities and the services they provide in relation to the communities; (b) school-based collaborative planning with local government authorities; (c) school maintenance and enhancement; and (c) community resource mobilization. </a:t>
            </a:r>
          </a:p>
          <a:p>
            <a:pPr lvl="0"/>
            <a:r>
              <a:rPr lang="en-US" i="1" dirty="0">
                <a:effectLst/>
              </a:rPr>
              <a:t>Post-literacy needs assessments </a:t>
            </a:r>
            <a:r>
              <a:rPr lang="en-US" dirty="0">
                <a:effectLst/>
              </a:rPr>
              <a:t>at community level, enabling ALP ‘graduates’ to move on to further literacy levels; and to other dimensions of ‘lifelong learning’.</a:t>
            </a:r>
          </a:p>
          <a:p>
            <a:endParaRPr lang="en-US" dirty="0"/>
          </a:p>
        </p:txBody>
      </p:sp>
    </p:spTree>
    <p:extLst>
      <p:ext uri="{BB962C8B-B14F-4D97-AF65-F5344CB8AC3E}">
        <p14:creationId xmlns:p14="http://schemas.microsoft.com/office/powerpoint/2010/main" val="2947162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8A3B-ADB5-49AB-AB3B-3BE0D5B9AFF7}"/>
              </a:ext>
            </a:extLst>
          </p:cNvPr>
          <p:cNvSpPr>
            <a:spLocks noGrp="1"/>
          </p:cNvSpPr>
          <p:nvPr>
            <p:ph type="title"/>
          </p:nvPr>
        </p:nvSpPr>
        <p:spPr>
          <a:xfrm>
            <a:off x="913795" y="584887"/>
            <a:ext cx="10353762" cy="1257300"/>
          </a:xfrm>
        </p:spPr>
        <p:txBody>
          <a:bodyPr/>
          <a:lstStyle/>
          <a:p>
            <a:r>
              <a:rPr lang="en-US" dirty="0">
                <a:effectLst/>
              </a:rPr>
              <a:t>15. Introduce stronger exit strategy</a:t>
            </a:r>
            <a:endParaRPr lang="en-US" dirty="0"/>
          </a:p>
        </p:txBody>
      </p:sp>
      <p:sp>
        <p:nvSpPr>
          <p:cNvPr id="3" name="Content Placeholder 2">
            <a:extLst>
              <a:ext uri="{FF2B5EF4-FFF2-40B4-BE49-F238E27FC236}">
                <a16:creationId xmlns:a16="http://schemas.microsoft.com/office/drawing/2014/main" id="{2EA7515B-B8D7-4840-9F6D-035601C7DA6D}"/>
              </a:ext>
            </a:extLst>
          </p:cNvPr>
          <p:cNvSpPr>
            <a:spLocks noGrp="1"/>
          </p:cNvSpPr>
          <p:nvPr>
            <p:ph idx="1"/>
          </p:nvPr>
        </p:nvSpPr>
        <p:spPr>
          <a:xfrm>
            <a:off x="913795" y="1995616"/>
            <a:ext cx="10353762" cy="4386649"/>
          </a:xfrm>
        </p:spPr>
        <p:txBody>
          <a:bodyPr>
            <a:normAutofit/>
          </a:bodyPr>
          <a:lstStyle/>
          <a:p>
            <a:pPr marL="36900" indent="0">
              <a:buNone/>
            </a:pPr>
            <a:r>
              <a:rPr lang="en-US" b="1" i="1" dirty="0">
                <a:effectLst/>
              </a:rPr>
              <a:t>Tension or Transition?</a:t>
            </a:r>
          </a:p>
          <a:p>
            <a:r>
              <a:rPr lang="en-US" i="1" dirty="0">
                <a:effectLst/>
              </a:rPr>
              <a:t>Tension </a:t>
            </a:r>
            <a:r>
              <a:rPr lang="en-US" dirty="0">
                <a:effectLst/>
              </a:rPr>
              <a:t>between the drive for global expansion, requiring a standardized model which can be used across countries, versus intensified investment in community development, which is inherently heterogeneous.</a:t>
            </a:r>
          </a:p>
          <a:p>
            <a:r>
              <a:rPr lang="en-US" i="1" dirty="0">
                <a:effectLst/>
              </a:rPr>
              <a:t>Transition</a:t>
            </a:r>
            <a:r>
              <a:rPr lang="en-US" dirty="0">
                <a:effectLst/>
              </a:rPr>
              <a:t> for buildOn: from a </a:t>
            </a:r>
            <a:r>
              <a:rPr lang="en-US" i="1" dirty="0">
                <a:effectLst/>
              </a:rPr>
              <a:t>relatively fixed and, by extension, simple community development methodology  and trademark model </a:t>
            </a:r>
            <a:r>
              <a:rPr lang="en-US" dirty="0">
                <a:effectLst/>
              </a:rPr>
              <a:t>…. to an approach that is </a:t>
            </a:r>
            <a:r>
              <a:rPr lang="en-US" i="1" dirty="0">
                <a:effectLst/>
              </a:rPr>
              <a:t>more elastic </a:t>
            </a:r>
            <a:r>
              <a:rPr lang="en-US" dirty="0">
                <a:effectLst/>
              </a:rPr>
              <a:t>and accommodating of specific requirements and </a:t>
            </a:r>
            <a:r>
              <a:rPr lang="en-US" i="1" dirty="0">
                <a:effectLst/>
              </a:rPr>
              <a:t>scalable model</a:t>
            </a:r>
            <a:r>
              <a:rPr lang="en-US" dirty="0">
                <a:effectLst/>
              </a:rPr>
              <a:t>. </a:t>
            </a:r>
          </a:p>
          <a:p>
            <a:r>
              <a:rPr lang="en-US" b="1" i="1" dirty="0">
                <a:effectLst/>
              </a:rPr>
              <a:t>Transition</a:t>
            </a:r>
            <a:r>
              <a:rPr lang="en-US" dirty="0">
                <a:effectLst/>
              </a:rPr>
              <a:t> for Dubai  Cares:  from a </a:t>
            </a:r>
            <a:r>
              <a:rPr lang="en-US" i="1" dirty="0">
                <a:effectLst/>
              </a:rPr>
              <a:t>broad global mandate which prioritizes a strong focus on local solutions to local problems … </a:t>
            </a:r>
            <a:r>
              <a:rPr lang="en-US" dirty="0">
                <a:effectLst/>
              </a:rPr>
              <a:t>to </a:t>
            </a:r>
            <a:r>
              <a:rPr lang="en-US" i="1" dirty="0">
                <a:effectLst/>
              </a:rPr>
              <a:t>development of country-level strategies </a:t>
            </a:r>
            <a:r>
              <a:rPr lang="en-US" dirty="0">
                <a:effectLst/>
              </a:rPr>
              <a:t>which (a)</a:t>
            </a:r>
            <a:r>
              <a:rPr lang="en-US" i="1" dirty="0">
                <a:effectLst/>
              </a:rPr>
              <a:t> focus on responsive solutions in priority areas; </a:t>
            </a:r>
            <a:r>
              <a:rPr lang="en-US" dirty="0">
                <a:effectLst/>
              </a:rPr>
              <a:t>(b) </a:t>
            </a:r>
            <a:r>
              <a:rPr lang="en-US" i="1" dirty="0">
                <a:effectLst/>
              </a:rPr>
              <a:t>create linkages and coherence between buildOn projects and other related interventions supported by Dubai Cares.</a:t>
            </a:r>
            <a:endParaRPr lang="en-US" dirty="0"/>
          </a:p>
        </p:txBody>
      </p:sp>
    </p:spTree>
    <p:extLst>
      <p:ext uri="{BB962C8B-B14F-4D97-AF65-F5344CB8AC3E}">
        <p14:creationId xmlns:p14="http://schemas.microsoft.com/office/powerpoint/2010/main" val="3514208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88957-FD84-4D52-9A5B-ACDA9B3A8CA5}"/>
              </a:ext>
            </a:extLst>
          </p:cNvPr>
          <p:cNvSpPr>
            <a:spLocks noGrp="1"/>
          </p:cNvSpPr>
          <p:nvPr>
            <p:ph type="title"/>
          </p:nvPr>
        </p:nvSpPr>
        <p:spPr/>
        <p:txBody>
          <a:bodyPr/>
          <a:lstStyle/>
          <a:p>
            <a:r>
              <a:rPr lang="en-US" dirty="0"/>
              <a:t>Next Steps</a:t>
            </a:r>
          </a:p>
        </p:txBody>
      </p:sp>
      <p:sp>
        <p:nvSpPr>
          <p:cNvPr id="5" name="Text Placeholder 4">
            <a:extLst>
              <a:ext uri="{FF2B5EF4-FFF2-40B4-BE49-F238E27FC236}">
                <a16:creationId xmlns:a16="http://schemas.microsoft.com/office/drawing/2014/main" id="{A8D51ECA-41D2-49EF-85A4-9E29F7F5EC8C}"/>
              </a:ext>
            </a:extLst>
          </p:cNvPr>
          <p:cNvSpPr>
            <a:spLocks noGrp="1"/>
          </p:cNvSpPr>
          <p:nvPr>
            <p:ph type="body" idx="1"/>
          </p:nvPr>
        </p:nvSpPr>
        <p:spPr/>
        <p:txBody>
          <a:bodyPr/>
          <a:lstStyle/>
          <a:p>
            <a:r>
              <a:rPr lang="en-US" dirty="0"/>
              <a:t>Let’s do this together! </a:t>
            </a:r>
          </a:p>
        </p:txBody>
      </p:sp>
    </p:spTree>
    <p:extLst>
      <p:ext uri="{BB962C8B-B14F-4D97-AF65-F5344CB8AC3E}">
        <p14:creationId xmlns:p14="http://schemas.microsoft.com/office/powerpoint/2010/main" val="347071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F89C8-4C8D-4557-9FCC-40DFA39E8D08}"/>
              </a:ext>
            </a:extLst>
          </p:cNvPr>
          <p:cNvSpPr/>
          <p:nvPr/>
        </p:nvSpPr>
        <p:spPr>
          <a:xfrm>
            <a:off x="2534881" y="228123"/>
            <a:ext cx="6740685" cy="6401753"/>
          </a:xfrm>
          <a:prstGeom prst="rect">
            <a:avLst/>
          </a:prstGeom>
        </p:spPr>
        <p:txBody>
          <a:bodyPr wrap="square">
            <a:spAutoFit/>
          </a:bodyPr>
          <a:lstStyle/>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1. Prepare the ground.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2. Strengthen the ToC.</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3. Community engagement as a process.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4. </a:t>
            </a:r>
            <a:r>
              <a:rPr lang="en-US" b="1" dirty="0">
                <a:latin typeface="Calibri" panose="020F0502020204030204" pitchFamily="34" charset="0"/>
                <a:ea typeface="Arial Unicode MS"/>
                <a:cs typeface="Times New Roman" panose="02020603050405020304" pitchFamily="18" charset="0"/>
              </a:rPr>
              <a:t>Invest in better planning.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5. Develop a Monitoring and Evaluation Plan</a:t>
            </a:r>
            <a:r>
              <a:rPr lang="en-US" b="1" i="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6. Set up a </a:t>
            </a:r>
            <a:r>
              <a:rPr lang="en-US" b="1" dirty="0">
                <a:latin typeface="Calibri" panose="020F0502020204030204" pitchFamily="34" charset="0"/>
                <a:ea typeface="Times New Roman" panose="02020603050405020304" pitchFamily="18" charset="0"/>
                <a:cs typeface="Calibri" panose="020F0502020204030204" pitchFamily="34" charset="0"/>
              </a:rPr>
              <a:t>Mutual accountability mechanism.</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7. </a:t>
            </a:r>
            <a:r>
              <a:rPr lang="en-US" b="1" dirty="0">
                <a:latin typeface="Calibri" panose="020F0502020204030204" pitchFamily="34" charset="0"/>
                <a:ea typeface="Times New Roman" panose="02020603050405020304" pitchFamily="18" charset="0"/>
                <a:cs typeface="Calibri" panose="020F0502020204030204" pitchFamily="34" charset="0"/>
              </a:rPr>
              <a:t>Rethink the scope of ALP.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8. </a:t>
            </a:r>
            <a:r>
              <a:rPr lang="en-US" b="1" dirty="0">
                <a:latin typeface="Calibri" panose="020F0502020204030204" pitchFamily="34" charset="0"/>
                <a:ea typeface="Times New Roman" panose="02020603050405020304" pitchFamily="18" charset="0"/>
                <a:cs typeface="Calibri" panose="020F0502020204030204" pitchFamily="34" charset="0"/>
              </a:rPr>
              <a:t>Rethink community contributions.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9. </a:t>
            </a:r>
            <a:r>
              <a:rPr lang="en-US" b="1" dirty="0">
                <a:latin typeface="Calibri" panose="020F0502020204030204" pitchFamily="34" charset="0"/>
                <a:ea typeface="Times New Roman" panose="02020603050405020304" pitchFamily="18" charset="0"/>
                <a:cs typeface="Calibri" panose="020F0502020204030204" pitchFamily="34" charset="0"/>
              </a:rPr>
              <a:t>Make school construction more responsive to communities’ needs.</a:t>
            </a:r>
            <a:r>
              <a:rPr lang="en-US" i="1" dirty="0">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Calibri" panose="020F0502020204030204" pitchFamily="34" charset="0"/>
              </a:rPr>
              <a:t>10. Strengthen the effectiveness of ALP.</a:t>
            </a: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11. Improve reporting</a:t>
            </a:r>
            <a:r>
              <a:rPr lang="en-US" b="1" dirty="0">
                <a:solidFill>
                  <a:srgbClr val="355D7E"/>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12. </a:t>
            </a:r>
            <a:r>
              <a:rPr lang="en-US" b="1" dirty="0">
                <a:latin typeface="Calibri" panose="020F0502020204030204" pitchFamily="34" charset="0"/>
                <a:ea typeface="Times New Roman" panose="02020603050405020304" pitchFamily="18" charset="0"/>
                <a:cs typeface="Calibri" panose="020F0502020204030204" pitchFamily="34" charset="0"/>
              </a:rPr>
              <a:t>Address capacity gaps</a:t>
            </a:r>
            <a:r>
              <a:rPr lang="en-US" b="1" dirty="0">
                <a:solidFill>
                  <a:srgbClr val="355D7E"/>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13. </a:t>
            </a:r>
            <a:r>
              <a:rPr lang="en-US" b="1" dirty="0">
                <a:latin typeface="Calibri" panose="020F0502020204030204" pitchFamily="34" charset="0"/>
                <a:ea typeface="Times New Roman" panose="02020603050405020304" pitchFamily="18" charset="0"/>
                <a:cs typeface="Calibri" panose="020F0502020204030204" pitchFamily="34" charset="0"/>
              </a:rPr>
              <a:t>Mobilize partnerships at country level</a:t>
            </a:r>
            <a:r>
              <a:rPr lang="en-US" b="1" dirty="0">
                <a:solidFill>
                  <a:srgbClr val="355D7E"/>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14. </a:t>
            </a:r>
            <a:r>
              <a:rPr lang="en-US" b="1" dirty="0">
                <a:latin typeface="Calibri" panose="020F0502020204030204" pitchFamily="34" charset="0"/>
                <a:ea typeface="Times New Roman" panose="02020603050405020304" pitchFamily="18" charset="0"/>
                <a:cs typeface="Calibri" panose="020F0502020204030204" pitchFamily="34" charset="0"/>
              </a:rPr>
              <a:t>Anticipate and initiate Phase 2 of the project cycle.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15. </a:t>
            </a:r>
            <a:r>
              <a:rPr lang="en-US" b="1" dirty="0">
                <a:latin typeface="Calibri" panose="020F0502020204030204" pitchFamily="34" charset="0"/>
                <a:ea typeface="Times New Roman" panose="02020603050405020304" pitchFamily="18" charset="0"/>
                <a:cs typeface="Calibri" panose="020F0502020204030204" pitchFamily="34" charset="0"/>
              </a:rPr>
              <a:t>Introduce stronger exit strategy.</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82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423D-BF9A-464C-A929-77906FC88572}"/>
              </a:ext>
            </a:extLst>
          </p:cNvPr>
          <p:cNvSpPr>
            <a:spLocks noGrp="1"/>
          </p:cNvSpPr>
          <p:nvPr>
            <p:ph type="title"/>
          </p:nvPr>
        </p:nvSpPr>
        <p:spPr>
          <a:xfrm>
            <a:off x="864368" y="327454"/>
            <a:ext cx="10794232" cy="963827"/>
          </a:xfrm>
        </p:spPr>
        <p:txBody>
          <a:bodyPr>
            <a:normAutofit fontScale="90000"/>
          </a:bodyPr>
          <a:lstStyle/>
          <a:p>
            <a:r>
              <a:rPr lang="en-US" dirty="0"/>
              <a:t>Formative and Summative Evaluations: an Overview</a:t>
            </a:r>
          </a:p>
        </p:txBody>
      </p:sp>
      <p:graphicFrame>
        <p:nvGraphicFramePr>
          <p:cNvPr id="4" name="Object 3">
            <a:extLst>
              <a:ext uri="{FF2B5EF4-FFF2-40B4-BE49-F238E27FC236}">
                <a16:creationId xmlns:a16="http://schemas.microsoft.com/office/drawing/2014/main" id="{42670532-FB50-4C52-892E-6E8E5D6D0D2D}"/>
              </a:ext>
            </a:extLst>
          </p:cNvPr>
          <p:cNvGraphicFramePr>
            <a:graphicFrameLocks noChangeAspect="1"/>
          </p:cNvGraphicFramePr>
          <p:nvPr>
            <p:extLst>
              <p:ext uri="{D42A27DB-BD31-4B8C-83A1-F6EECF244321}">
                <p14:modId xmlns:p14="http://schemas.microsoft.com/office/powerpoint/2010/main" val="3274007846"/>
              </p:ext>
            </p:extLst>
          </p:nvPr>
        </p:nvGraphicFramePr>
        <p:xfrm>
          <a:off x="1118286" y="1291282"/>
          <a:ext cx="9934834" cy="5801496"/>
        </p:xfrm>
        <a:graphic>
          <a:graphicData uri="http://schemas.openxmlformats.org/presentationml/2006/ole">
            <mc:AlternateContent xmlns:mc="http://schemas.openxmlformats.org/markup-compatibility/2006">
              <mc:Choice xmlns:v="urn:schemas-microsoft-com:vml" Requires="v">
                <p:oleObj spid="_x0000_s1030" name="Document" r:id="rId3" imgW="5951180" imgH="4195197" progId="Word.Document.12">
                  <p:embed/>
                </p:oleObj>
              </mc:Choice>
              <mc:Fallback>
                <p:oleObj name="Document" r:id="rId3" imgW="5951180" imgH="4195197" progId="Word.Document.12">
                  <p:embed/>
                  <p:pic>
                    <p:nvPicPr>
                      <p:cNvPr id="0" name=""/>
                      <p:cNvPicPr/>
                      <p:nvPr/>
                    </p:nvPicPr>
                    <p:blipFill>
                      <a:blip r:embed="rId4"/>
                      <a:stretch>
                        <a:fillRect/>
                      </a:stretch>
                    </p:blipFill>
                    <p:spPr>
                      <a:xfrm>
                        <a:off x="1118286" y="1291282"/>
                        <a:ext cx="9934834" cy="5801496"/>
                      </a:xfrm>
                      <a:prstGeom prst="rect">
                        <a:avLst/>
                      </a:prstGeom>
                    </p:spPr>
                  </p:pic>
                </p:oleObj>
              </mc:Fallback>
            </mc:AlternateContent>
          </a:graphicData>
        </a:graphic>
      </p:graphicFrame>
    </p:spTree>
    <p:extLst>
      <p:ext uri="{BB962C8B-B14F-4D97-AF65-F5344CB8AC3E}">
        <p14:creationId xmlns:p14="http://schemas.microsoft.com/office/powerpoint/2010/main" val="569543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609FEC-7983-4285-A13E-D87E835F019C}"/>
              </a:ext>
            </a:extLst>
          </p:cNvPr>
          <p:cNvSpPr>
            <a:spLocks noGrp="1"/>
          </p:cNvSpPr>
          <p:nvPr>
            <p:ph type="title"/>
          </p:nvPr>
        </p:nvSpPr>
        <p:spPr>
          <a:xfrm>
            <a:off x="919119" y="354702"/>
            <a:ext cx="10353762" cy="692496"/>
          </a:xfrm>
        </p:spPr>
        <p:txBody>
          <a:bodyPr>
            <a:normAutofit fontScale="90000"/>
          </a:bodyPr>
          <a:lstStyle/>
          <a:p>
            <a:r>
              <a:rPr lang="en-US" dirty="0"/>
              <a:t>A way forward</a:t>
            </a:r>
          </a:p>
        </p:txBody>
      </p:sp>
      <p:sp>
        <p:nvSpPr>
          <p:cNvPr id="5" name="Text Placeholder 4">
            <a:extLst>
              <a:ext uri="{FF2B5EF4-FFF2-40B4-BE49-F238E27FC236}">
                <a16:creationId xmlns:a16="http://schemas.microsoft.com/office/drawing/2014/main" id="{F9B34C27-2FF7-4EE8-9BA5-8518ADCFAC7F}"/>
              </a:ext>
            </a:extLst>
          </p:cNvPr>
          <p:cNvSpPr>
            <a:spLocks noGrp="1"/>
          </p:cNvSpPr>
          <p:nvPr>
            <p:ph type="body" idx="1"/>
          </p:nvPr>
        </p:nvSpPr>
        <p:spPr>
          <a:xfrm>
            <a:off x="984903" y="1149538"/>
            <a:ext cx="4764764" cy="692494"/>
          </a:xfrm>
        </p:spPr>
        <p:txBody>
          <a:bodyPr/>
          <a:lstStyle/>
          <a:p>
            <a:r>
              <a:rPr lang="en-US" dirty="0"/>
              <a:t>Measures introduced by buildOn</a:t>
            </a:r>
          </a:p>
        </p:txBody>
      </p:sp>
      <p:sp>
        <p:nvSpPr>
          <p:cNvPr id="6" name="Content Placeholder 5">
            <a:extLst>
              <a:ext uri="{FF2B5EF4-FFF2-40B4-BE49-F238E27FC236}">
                <a16:creationId xmlns:a16="http://schemas.microsoft.com/office/drawing/2014/main" id="{40774682-E70A-482E-9B7A-4D5126F0DE5B}"/>
              </a:ext>
            </a:extLst>
          </p:cNvPr>
          <p:cNvSpPr>
            <a:spLocks noGrp="1"/>
          </p:cNvSpPr>
          <p:nvPr>
            <p:ph sz="half" idx="2"/>
          </p:nvPr>
        </p:nvSpPr>
        <p:spPr>
          <a:xfrm>
            <a:off x="1046013" y="1944373"/>
            <a:ext cx="4764764" cy="4324860"/>
          </a:xfrm>
        </p:spPr>
        <p:txBody>
          <a:bodyPr/>
          <a:lstStyle/>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2. Strengthen the ToC.</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3. Community engagement as a process.</a:t>
            </a: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5. Develop a Monitoring and Evaluation Plan.</a:t>
            </a: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7. </a:t>
            </a:r>
            <a:r>
              <a:rPr lang="en-US" b="1" dirty="0">
                <a:latin typeface="Calibri" panose="020F0502020204030204" pitchFamily="34" charset="0"/>
                <a:ea typeface="Times New Roman" panose="02020603050405020304" pitchFamily="18" charset="0"/>
                <a:cs typeface="Calibri" panose="020F0502020204030204" pitchFamily="34" charset="0"/>
              </a:rPr>
              <a:t>Rethink the scope of ALP.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8. </a:t>
            </a:r>
            <a:r>
              <a:rPr lang="en-US" b="1" dirty="0">
                <a:latin typeface="Calibri" panose="020F0502020204030204" pitchFamily="34" charset="0"/>
                <a:ea typeface="Times New Roman" panose="02020603050405020304" pitchFamily="18" charset="0"/>
                <a:cs typeface="Calibri" panose="020F0502020204030204" pitchFamily="34" charset="0"/>
              </a:rPr>
              <a:t>Rethink community contributions. </a:t>
            </a: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9. </a:t>
            </a:r>
            <a:r>
              <a:rPr lang="en-US" b="1" dirty="0">
                <a:latin typeface="Calibri" panose="020F0502020204030204" pitchFamily="34" charset="0"/>
                <a:ea typeface="Times New Roman" panose="02020603050405020304" pitchFamily="18" charset="0"/>
                <a:cs typeface="Calibri" panose="020F0502020204030204" pitchFamily="34" charset="0"/>
              </a:rPr>
              <a:t>Make school construction more responsive to communities’ needs</a:t>
            </a: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11. Improve reporting.</a:t>
            </a:r>
          </a:p>
          <a:p>
            <a:pPr marL="36900" indent="0" algn="just">
              <a:spcBef>
                <a:spcPts val="600"/>
              </a:spcBef>
              <a:buNone/>
            </a:pPr>
            <a:r>
              <a:rPr lang="en-US" b="1" dirty="0">
                <a:latin typeface="Calibri" panose="020F0502020204030204" pitchFamily="34" charset="0"/>
                <a:ea typeface="Times New Roman" panose="02020603050405020304" pitchFamily="18" charset="0"/>
                <a:cs typeface="Calibri" panose="020F0502020204030204" pitchFamily="34" charset="0"/>
              </a:rPr>
              <a:t>10. Strengthen the effectiveness of ALP.</a:t>
            </a:r>
            <a:r>
              <a:rPr lang="en-US" dirty="0">
                <a:latin typeface="Calibri" panose="020F0502020204030204" pitchFamily="34" charset="0"/>
                <a:ea typeface="Times New Roman" panose="02020603050405020304" pitchFamily="18" charset="0"/>
                <a:cs typeface="Calibri" panose="020F0502020204030204" pitchFamily="34" charset="0"/>
              </a:rPr>
              <a:t> </a:t>
            </a: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15. </a:t>
            </a:r>
            <a:r>
              <a:rPr lang="en-US" b="1" dirty="0">
                <a:latin typeface="Calibri" panose="020F0502020204030204" pitchFamily="34" charset="0"/>
                <a:ea typeface="Times New Roman" panose="02020603050405020304" pitchFamily="18" charset="0"/>
                <a:cs typeface="Calibri" panose="020F0502020204030204" pitchFamily="34" charset="0"/>
              </a:rPr>
              <a:t>Introduce stronger exit strategy.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lgn="just">
              <a:spcBef>
                <a:spcPts val="60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lgn="just">
              <a:spcBef>
                <a:spcPts val="60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lgn="just">
              <a:spcBef>
                <a:spcPts val="600"/>
              </a:spcBef>
              <a:buNone/>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marL="36900" indent="0" algn="just">
              <a:spcBef>
                <a:spcPts val="600"/>
              </a:spcBef>
              <a:buNone/>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marL="36900" indent="0" algn="just">
              <a:spcBef>
                <a:spcPts val="600"/>
              </a:spcBef>
              <a:buNone/>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marL="36900" indent="0" algn="just">
              <a:spcBef>
                <a:spcPts val="60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lgn="just">
              <a:spcBef>
                <a:spcPts val="60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84310E8E-8D82-41B3-9D87-74279571876D}"/>
              </a:ext>
            </a:extLst>
          </p:cNvPr>
          <p:cNvSpPr>
            <a:spLocks noGrp="1"/>
          </p:cNvSpPr>
          <p:nvPr>
            <p:ph type="body" sz="quarter" idx="3"/>
          </p:nvPr>
        </p:nvSpPr>
        <p:spPr>
          <a:xfrm>
            <a:off x="6363167" y="1149537"/>
            <a:ext cx="4909715" cy="692495"/>
          </a:xfrm>
        </p:spPr>
        <p:txBody>
          <a:bodyPr/>
          <a:lstStyle/>
          <a:p>
            <a:r>
              <a:rPr lang="en-US" dirty="0"/>
              <a:t>Support from Dubai Cares </a:t>
            </a:r>
          </a:p>
        </p:txBody>
      </p:sp>
      <p:sp>
        <p:nvSpPr>
          <p:cNvPr id="8" name="Content Placeholder 7">
            <a:extLst>
              <a:ext uri="{FF2B5EF4-FFF2-40B4-BE49-F238E27FC236}">
                <a16:creationId xmlns:a16="http://schemas.microsoft.com/office/drawing/2014/main" id="{3344C61E-6B76-4866-8C0B-9DF3E180E6B5}"/>
              </a:ext>
            </a:extLst>
          </p:cNvPr>
          <p:cNvSpPr>
            <a:spLocks noGrp="1"/>
          </p:cNvSpPr>
          <p:nvPr>
            <p:ph sz="quarter" idx="4"/>
          </p:nvPr>
        </p:nvSpPr>
        <p:spPr>
          <a:xfrm>
            <a:off x="6363167" y="1944373"/>
            <a:ext cx="4779581" cy="4265653"/>
          </a:xfrm>
        </p:spPr>
        <p:txBody>
          <a:bodyPr/>
          <a:lstStyle/>
          <a:p>
            <a:pPr marL="36900" indent="0">
              <a:buNone/>
            </a:pPr>
            <a:r>
              <a:rPr lang="en-US" b="1" dirty="0">
                <a:latin typeface="Calibri" panose="020F0502020204030204" pitchFamily="34" charset="0"/>
                <a:ea typeface="Times New Roman" panose="02020603050405020304" pitchFamily="18" charset="0"/>
                <a:cs typeface="Times New Roman" panose="02020603050405020304" pitchFamily="18" charset="0"/>
              </a:rPr>
              <a:t>1. Prepare the ground.</a:t>
            </a:r>
          </a:p>
          <a:p>
            <a:pPr marL="36900" indent="0">
              <a:buNone/>
            </a:pPr>
            <a:r>
              <a:rPr lang="en-US" b="1" dirty="0">
                <a:latin typeface="Calibri" panose="020F0502020204030204" pitchFamily="34" charset="0"/>
                <a:ea typeface="Times New Roman" panose="02020603050405020304" pitchFamily="18" charset="0"/>
                <a:cs typeface="Times New Roman" panose="02020603050405020304" pitchFamily="18" charset="0"/>
              </a:rPr>
              <a:t>4. </a:t>
            </a:r>
            <a:r>
              <a:rPr lang="en-US" b="1" dirty="0">
                <a:latin typeface="Calibri" panose="020F0502020204030204" pitchFamily="34" charset="0"/>
                <a:ea typeface="Arial Unicode MS"/>
                <a:cs typeface="Times New Roman" panose="02020603050405020304" pitchFamily="18" charset="0"/>
              </a:rPr>
              <a:t>Invest in better planning.</a:t>
            </a:r>
          </a:p>
          <a:p>
            <a:pPr marL="36900" indent="0" algn="just">
              <a:spcBef>
                <a:spcPts val="600"/>
              </a:spcBef>
              <a:buNone/>
            </a:pPr>
            <a:r>
              <a:rPr lang="en-US" b="1" dirty="0">
                <a:latin typeface="Calibri" panose="020F0502020204030204" pitchFamily="34" charset="0"/>
                <a:ea typeface="Times New Roman" panose="02020603050405020304" pitchFamily="18" charset="0"/>
                <a:cs typeface="Calibri" panose="020F0502020204030204" pitchFamily="34" charset="0"/>
              </a:rPr>
              <a:t>10. Strengthen the effectiveness of ALP.</a:t>
            </a: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13. </a:t>
            </a:r>
            <a:r>
              <a:rPr lang="en-US" b="1" dirty="0">
                <a:latin typeface="Calibri" panose="020F0502020204030204" pitchFamily="34" charset="0"/>
                <a:ea typeface="Times New Roman" panose="02020603050405020304" pitchFamily="18" charset="0"/>
                <a:cs typeface="Calibri" panose="020F0502020204030204" pitchFamily="34" charset="0"/>
              </a:rPr>
              <a:t>Mobilize partnerships at country level.</a:t>
            </a:r>
          </a:p>
          <a:p>
            <a:pPr marL="36900" indent="0" algn="just">
              <a:spcBef>
                <a:spcPts val="600"/>
              </a:spcBef>
              <a:buNone/>
            </a:pPr>
            <a:r>
              <a:rPr lang="en-US" b="1" dirty="0">
                <a:latin typeface="Calibri" panose="020F0502020204030204" pitchFamily="34" charset="0"/>
                <a:ea typeface="Times New Roman" panose="02020603050405020304" pitchFamily="18" charset="0"/>
                <a:cs typeface="Times New Roman" panose="02020603050405020304" pitchFamily="18" charset="0"/>
              </a:rPr>
              <a:t>14. </a:t>
            </a:r>
            <a:r>
              <a:rPr lang="en-US" b="1" dirty="0">
                <a:latin typeface="Calibri" panose="020F0502020204030204" pitchFamily="34" charset="0"/>
                <a:ea typeface="Times New Roman" panose="02020603050405020304" pitchFamily="18" charset="0"/>
                <a:cs typeface="Calibri" panose="020F0502020204030204" pitchFamily="34" charset="0"/>
              </a:rPr>
              <a:t>Anticipate and initiate Phase 2 of the project cycle.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lgn="just">
              <a:spcBef>
                <a:spcPts val="60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lgn="just">
              <a:spcBef>
                <a:spcPts val="600"/>
              </a:spcBef>
              <a:buNone/>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buNone/>
            </a:pPr>
            <a:r>
              <a:rPr lang="en-US" b="1" dirty="0">
                <a:latin typeface="Calibri" panose="020F0502020204030204" pitchFamily="34" charset="0"/>
                <a:ea typeface="Arial Unicode MS"/>
                <a:cs typeface="Times New Roman" panose="02020603050405020304" pitchFamily="18" charset="0"/>
              </a:rPr>
              <a:t> </a:t>
            </a:r>
          </a:p>
          <a:p>
            <a:pPr marL="36900" indent="0">
              <a:buNone/>
            </a:pPr>
            <a:endParaRPr lang="en-US" b="1" dirty="0">
              <a:latin typeface="Calibri" panose="020F0502020204030204" pitchFamily="34" charset="0"/>
              <a:ea typeface="Arial Unicode MS"/>
              <a:cs typeface="Times New Roman" panose="02020603050405020304" pitchFamily="18" charset="0"/>
            </a:endParaRPr>
          </a:p>
          <a:p>
            <a:pPr marL="36900" indent="0">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6900" indent="0">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68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849A8-9D4D-4336-8249-EDBB4B063B9B}"/>
              </a:ext>
            </a:extLst>
          </p:cNvPr>
          <p:cNvSpPr>
            <a:spLocks noGrp="1"/>
          </p:cNvSpPr>
          <p:nvPr>
            <p:ph idx="1"/>
          </p:nvPr>
        </p:nvSpPr>
        <p:spPr>
          <a:xfrm>
            <a:off x="913795" y="222422"/>
            <a:ext cx="10353762" cy="6494142"/>
          </a:xfrm>
        </p:spPr>
        <p:txBody>
          <a:bodyPr>
            <a:normAutofit lnSpcReduction="10000"/>
          </a:bodyPr>
          <a:lstStyle/>
          <a:p>
            <a:pPr marL="36900" indent="0">
              <a:buNone/>
            </a:pPr>
            <a:r>
              <a:rPr lang="en-US" dirty="0">
                <a:effectLst/>
              </a:rPr>
              <a:t>Snapshot of positive results highlighted by stakeholders in Malawi. </a:t>
            </a:r>
          </a:p>
          <a:p>
            <a:pPr lvl="0"/>
            <a:r>
              <a:rPr lang="en-US" dirty="0">
                <a:effectLst/>
              </a:rPr>
              <a:t>Children are able to </a:t>
            </a:r>
            <a:r>
              <a:rPr lang="en-US" i="1" dirty="0">
                <a:effectLst/>
              </a:rPr>
              <a:t>start school </a:t>
            </a:r>
            <a:r>
              <a:rPr lang="en-US" dirty="0">
                <a:effectLst/>
              </a:rPr>
              <a:t>at an early age (5-6 years) as recommended by the government, compared to before when, due to long distances, they had to wait until the age of 9-12 years. The number of children going to school has increased, </a:t>
            </a:r>
            <a:r>
              <a:rPr lang="en-US" i="1" dirty="0">
                <a:effectLst/>
              </a:rPr>
              <a:t>enrolment</a:t>
            </a:r>
            <a:r>
              <a:rPr lang="en-US" dirty="0">
                <a:effectLst/>
              </a:rPr>
              <a:t> is more equitable, and the number of </a:t>
            </a:r>
            <a:r>
              <a:rPr lang="en-US" i="1" dirty="0">
                <a:effectLst/>
              </a:rPr>
              <a:t>dropouts</a:t>
            </a:r>
            <a:r>
              <a:rPr lang="en-US" dirty="0">
                <a:effectLst/>
              </a:rPr>
              <a:t> has decreased. The </a:t>
            </a:r>
            <a:r>
              <a:rPr lang="en-US" i="1" dirty="0">
                <a:effectLst/>
              </a:rPr>
              <a:t>pupil-classroom ratio </a:t>
            </a:r>
            <a:r>
              <a:rPr lang="en-US" dirty="0">
                <a:effectLst/>
              </a:rPr>
              <a:t>has improved. The </a:t>
            </a:r>
            <a:r>
              <a:rPr lang="en-US" i="1" dirty="0">
                <a:effectLst/>
              </a:rPr>
              <a:t>learning environment </a:t>
            </a:r>
            <a:r>
              <a:rPr lang="en-US" dirty="0">
                <a:effectLst/>
              </a:rPr>
              <a:t>has improved considerably, as classroom-based teaching and learning allows children to concentrate better; improved sanitation with latrines has ameliorated school absenteeism. </a:t>
            </a:r>
          </a:p>
          <a:p>
            <a:pPr lvl="0"/>
            <a:r>
              <a:rPr lang="en-US" dirty="0">
                <a:effectLst/>
              </a:rPr>
              <a:t>The school blocks have enabled the introduction of </a:t>
            </a:r>
            <a:r>
              <a:rPr lang="en-US" i="1" dirty="0">
                <a:effectLst/>
              </a:rPr>
              <a:t>ALP</a:t>
            </a:r>
            <a:r>
              <a:rPr lang="en-US" dirty="0">
                <a:effectLst/>
              </a:rPr>
              <a:t>, the communities are very happy with the newly-acquired abilities to write, read and count and there are </a:t>
            </a:r>
            <a:r>
              <a:rPr lang="en-US" i="1" dirty="0">
                <a:effectLst/>
              </a:rPr>
              <a:t>strong demands for advanced literacy courses.</a:t>
            </a:r>
            <a:r>
              <a:rPr lang="en-US" dirty="0">
                <a:effectLst/>
              </a:rPr>
              <a:t> Women’s </a:t>
            </a:r>
            <a:r>
              <a:rPr lang="en-US" i="1" dirty="0">
                <a:effectLst/>
              </a:rPr>
              <a:t>participation in leadership positions </a:t>
            </a:r>
            <a:r>
              <a:rPr lang="en-US" dirty="0">
                <a:effectLst/>
              </a:rPr>
              <a:t>has increased; some are treasurers, PLC secretaries and SMC Chairs. Neo-literate ALP participants are offered positions to participate in, or lead, church Development Committees, church Women’s Groups, Village banking and the mobile under-five clinics. </a:t>
            </a:r>
          </a:p>
          <a:p>
            <a:pPr lvl="0"/>
            <a:r>
              <a:rPr lang="en-US" dirty="0">
                <a:effectLst/>
              </a:rPr>
              <a:t>The </a:t>
            </a:r>
            <a:r>
              <a:rPr lang="en-US" i="1" dirty="0">
                <a:effectLst/>
              </a:rPr>
              <a:t>learning ambiance </a:t>
            </a:r>
            <a:r>
              <a:rPr lang="en-US" dirty="0">
                <a:effectLst/>
              </a:rPr>
              <a:t>has been improved; schools are now beautiful places and have become </a:t>
            </a:r>
            <a:r>
              <a:rPr lang="en-US" i="1" dirty="0">
                <a:effectLst/>
              </a:rPr>
              <a:t>centres for other community development activities</a:t>
            </a:r>
            <a:r>
              <a:rPr lang="en-US" dirty="0">
                <a:effectLst/>
              </a:rPr>
              <a:t>, including: ‘Vote pole’; under-five clinic consultations; school feeding programs; tree planting and forestry management; and community sports activities. Increased community ownership of the schools has reduced vandalism.</a:t>
            </a:r>
          </a:p>
          <a:p>
            <a:pPr lvl="0"/>
            <a:r>
              <a:rPr lang="en-US" dirty="0">
                <a:effectLst/>
              </a:rPr>
              <a:t>Communities have </a:t>
            </a:r>
            <a:r>
              <a:rPr lang="en-US" i="1" dirty="0">
                <a:effectLst/>
              </a:rPr>
              <a:t>learned how to engage with other donors and mobilize resources </a:t>
            </a:r>
            <a:r>
              <a:rPr lang="en-US" dirty="0">
                <a:effectLst/>
              </a:rPr>
              <a:t>for community development</a:t>
            </a:r>
          </a:p>
        </p:txBody>
      </p:sp>
    </p:spTree>
    <p:extLst>
      <p:ext uri="{BB962C8B-B14F-4D97-AF65-F5344CB8AC3E}">
        <p14:creationId xmlns:p14="http://schemas.microsoft.com/office/powerpoint/2010/main" val="308865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B4F41AA-10DA-4B6F-A4A7-4761CE7BC769}"/>
              </a:ext>
            </a:extLst>
          </p:cNvPr>
          <p:cNvGraphicFramePr/>
          <p:nvPr>
            <p:extLst>
              <p:ext uri="{D42A27DB-BD31-4B8C-83A1-F6EECF244321}">
                <p14:modId xmlns:p14="http://schemas.microsoft.com/office/powerpoint/2010/main" val="1916355239"/>
              </p:ext>
            </p:extLst>
          </p:nvPr>
        </p:nvGraphicFramePr>
        <p:xfrm>
          <a:off x="1587843" y="599304"/>
          <a:ext cx="9199605" cy="567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18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32B79B-2F4F-4925-B664-47156B49782F}"/>
              </a:ext>
            </a:extLst>
          </p:cNvPr>
          <p:cNvSpPr>
            <a:spLocks noGrp="1"/>
          </p:cNvSpPr>
          <p:nvPr>
            <p:ph type="title"/>
          </p:nvPr>
        </p:nvSpPr>
        <p:spPr>
          <a:xfrm>
            <a:off x="1295401" y="1761067"/>
            <a:ext cx="9590550" cy="1828813"/>
          </a:xfrm>
        </p:spPr>
        <p:txBody>
          <a:bodyPr/>
          <a:lstStyle/>
          <a:p>
            <a:r>
              <a:rPr lang="en-US" dirty="0"/>
              <a:t>Summary of Lessons Learned</a:t>
            </a:r>
          </a:p>
        </p:txBody>
      </p:sp>
      <p:sp>
        <p:nvSpPr>
          <p:cNvPr id="5" name="Text Placeholder 4">
            <a:extLst>
              <a:ext uri="{FF2B5EF4-FFF2-40B4-BE49-F238E27FC236}">
                <a16:creationId xmlns:a16="http://schemas.microsoft.com/office/drawing/2014/main" id="{7E2A8767-FCCB-463F-A313-341BB5134D0A}"/>
              </a:ext>
            </a:extLst>
          </p:cNvPr>
          <p:cNvSpPr>
            <a:spLocks noGrp="1"/>
          </p:cNvSpPr>
          <p:nvPr>
            <p:ph type="body" idx="1"/>
          </p:nvPr>
        </p:nvSpPr>
        <p:spPr>
          <a:xfrm>
            <a:off x="1295401" y="3763439"/>
            <a:ext cx="9590550" cy="1333494"/>
          </a:xfrm>
        </p:spPr>
        <p:txBody>
          <a:bodyPr/>
          <a:lstStyle/>
          <a:p>
            <a:endParaRPr lang="en-US" dirty="0"/>
          </a:p>
        </p:txBody>
      </p:sp>
    </p:spTree>
    <p:extLst>
      <p:ext uri="{BB962C8B-B14F-4D97-AF65-F5344CB8AC3E}">
        <p14:creationId xmlns:p14="http://schemas.microsoft.com/office/powerpoint/2010/main" val="93405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86153-94C1-4525-BDEC-E0A716B9248D}"/>
              </a:ext>
            </a:extLst>
          </p:cNvPr>
          <p:cNvSpPr>
            <a:spLocks noGrp="1"/>
          </p:cNvSpPr>
          <p:nvPr>
            <p:ph type="title"/>
          </p:nvPr>
        </p:nvSpPr>
        <p:spPr>
          <a:xfrm>
            <a:off x="919119" y="358344"/>
            <a:ext cx="10353762" cy="1026641"/>
          </a:xfrm>
        </p:spPr>
        <p:txBody>
          <a:bodyPr/>
          <a:lstStyle/>
          <a:p>
            <a:r>
              <a:rPr lang="en-US" dirty="0"/>
              <a:t>Evaluation Criteria 1. Relevance</a:t>
            </a:r>
          </a:p>
        </p:txBody>
      </p:sp>
      <p:sp>
        <p:nvSpPr>
          <p:cNvPr id="5" name="Content Placeholder 4">
            <a:extLst>
              <a:ext uri="{FF2B5EF4-FFF2-40B4-BE49-F238E27FC236}">
                <a16:creationId xmlns:a16="http://schemas.microsoft.com/office/drawing/2014/main" id="{4B2C6C70-67CD-44A3-8817-9C72C3CF9534}"/>
              </a:ext>
            </a:extLst>
          </p:cNvPr>
          <p:cNvSpPr>
            <a:spLocks noGrp="1"/>
          </p:cNvSpPr>
          <p:nvPr>
            <p:ph idx="1"/>
          </p:nvPr>
        </p:nvSpPr>
        <p:spPr>
          <a:xfrm>
            <a:off x="913795" y="1384986"/>
            <a:ext cx="10353762" cy="4651290"/>
          </a:xfrm>
        </p:spPr>
        <p:txBody>
          <a:bodyPr>
            <a:normAutofit lnSpcReduction="10000"/>
          </a:bodyPr>
          <a:lstStyle/>
          <a:p>
            <a:r>
              <a:rPr lang="en-US" dirty="0">
                <a:effectLst/>
              </a:rPr>
              <a:t>1.1. School construction was relevant to targeted communities, which were </a:t>
            </a:r>
            <a:r>
              <a:rPr lang="en-US" i="1" dirty="0">
                <a:effectLst/>
              </a:rPr>
              <a:t>selected in line with buildOn site criteria</a:t>
            </a:r>
            <a:r>
              <a:rPr lang="en-US" dirty="0">
                <a:effectLst/>
              </a:rPr>
              <a:t>; but </a:t>
            </a:r>
            <a:r>
              <a:rPr lang="en-US" i="1" dirty="0">
                <a:effectLst/>
              </a:rPr>
              <a:t>collaboration with Local Government </a:t>
            </a:r>
            <a:r>
              <a:rPr lang="en-US" dirty="0">
                <a:effectLst/>
              </a:rPr>
              <a:t>in site selection was somewhat limited and buildOn’s overall </a:t>
            </a:r>
            <a:r>
              <a:rPr lang="en-US" i="1" dirty="0">
                <a:effectLst/>
              </a:rPr>
              <a:t>methodology for targeting communities </a:t>
            </a:r>
            <a:r>
              <a:rPr lang="en-US" dirty="0">
                <a:effectLst/>
              </a:rPr>
              <a:t>could be improved. </a:t>
            </a:r>
          </a:p>
          <a:p>
            <a:pPr marL="36900" indent="0">
              <a:buNone/>
            </a:pPr>
            <a:endParaRPr lang="en-US" dirty="0">
              <a:effectLst/>
            </a:endParaRPr>
          </a:p>
          <a:p>
            <a:r>
              <a:rPr lang="en-US" dirty="0">
                <a:effectLst/>
              </a:rPr>
              <a:t>1.2. While the buildOn Covenant is a powerful vehicle for community engagement, target groups and Local Government partners are given </a:t>
            </a:r>
            <a:r>
              <a:rPr lang="en-US" i="1" dirty="0">
                <a:effectLst/>
              </a:rPr>
              <a:t>little opportunity to negotiate the contributions </a:t>
            </a:r>
            <a:r>
              <a:rPr lang="en-US" dirty="0">
                <a:effectLst/>
              </a:rPr>
              <a:t>which they commit to providing.</a:t>
            </a:r>
          </a:p>
          <a:p>
            <a:pPr marL="36900" indent="0">
              <a:buNone/>
            </a:pPr>
            <a:r>
              <a:rPr lang="en-US" dirty="0">
                <a:effectLst/>
              </a:rPr>
              <a:t> </a:t>
            </a:r>
          </a:p>
          <a:p>
            <a:r>
              <a:rPr lang="en-US" dirty="0">
                <a:effectLst/>
              </a:rPr>
              <a:t>1.3. The rationale for the ALP is clear and </a:t>
            </a:r>
            <a:r>
              <a:rPr lang="en-US" i="1" dirty="0">
                <a:effectLst/>
              </a:rPr>
              <a:t>community members appreciate the program</a:t>
            </a:r>
            <a:r>
              <a:rPr lang="en-US" dirty="0">
                <a:effectLst/>
              </a:rPr>
              <a:t>; but </a:t>
            </a:r>
            <a:r>
              <a:rPr lang="en-US" i="1" dirty="0">
                <a:effectLst/>
              </a:rPr>
              <a:t>participation in the design of the program is limited </a:t>
            </a:r>
            <a:r>
              <a:rPr lang="en-US" dirty="0">
                <a:effectLst/>
              </a:rPr>
              <a:t>and deeper consultation and assessment of needs is required if the ALP is to serve as </a:t>
            </a:r>
            <a:r>
              <a:rPr lang="en-US" i="1" dirty="0">
                <a:effectLst/>
              </a:rPr>
              <a:t>a platform for context-specific community development</a:t>
            </a:r>
            <a:r>
              <a:rPr lang="en-US" dirty="0">
                <a:effectLst/>
              </a:rPr>
              <a:t>, as it is intended. </a:t>
            </a:r>
          </a:p>
          <a:p>
            <a:endParaRPr lang="en-US" dirty="0"/>
          </a:p>
        </p:txBody>
      </p:sp>
    </p:spTree>
    <p:extLst>
      <p:ext uri="{BB962C8B-B14F-4D97-AF65-F5344CB8AC3E}">
        <p14:creationId xmlns:p14="http://schemas.microsoft.com/office/powerpoint/2010/main" val="66045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87864-0BFB-4AC4-B9DD-AE1B119A991A}"/>
              </a:ext>
            </a:extLst>
          </p:cNvPr>
          <p:cNvSpPr>
            <a:spLocks noGrp="1"/>
          </p:cNvSpPr>
          <p:nvPr>
            <p:ph idx="1"/>
          </p:nvPr>
        </p:nvSpPr>
        <p:spPr>
          <a:xfrm>
            <a:off x="913795" y="1995616"/>
            <a:ext cx="10353762" cy="3795583"/>
          </a:xfrm>
        </p:spPr>
        <p:txBody>
          <a:bodyPr/>
          <a:lstStyle/>
          <a:p>
            <a:r>
              <a:rPr lang="en-US" dirty="0">
                <a:effectLst/>
              </a:rPr>
              <a:t>1.4. Community contributions in terms of local materials and labour constitute a </a:t>
            </a:r>
            <a:r>
              <a:rPr lang="en-US" i="1" dirty="0">
                <a:effectLst/>
              </a:rPr>
              <a:t>fundamental contextual challenge</a:t>
            </a:r>
            <a:r>
              <a:rPr lang="en-US" dirty="0">
                <a:effectLst/>
              </a:rPr>
              <a:t>; responses to challenges are piecemeal, pointing to </a:t>
            </a:r>
            <a:r>
              <a:rPr lang="en-US" i="1" dirty="0">
                <a:effectLst/>
              </a:rPr>
              <a:t>a lack of any kind of risk analysis</a:t>
            </a:r>
            <a:r>
              <a:rPr lang="en-US" dirty="0">
                <a:effectLst/>
              </a:rPr>
              <a:t> as well as the </a:t>
            </a:r>
            <a:r>
              <a:rPr lang="en-US" i="1" dirty="0">
                <a:effectLst/>
              </a:rPr>
              <a:t>limited devolution of decision-making power </a:t>
            </a:r>
            <a:r>
              <a:rPr lang="en-US" dirty="0">
                <a:effectLst/>
              </a:rPr>
              <a:t>in buildOn’s organizational hierarchy. </a:t>
            </a:r>
          </a:p>
          <a:p>
            <a:pPr marL="36900" indent="0">
              <a:buNone/>
            </a:pPr>
            <a:endParaRPr lang="en-US" dirty="0">
              <a:effectLst/>
            </a:endParaRPr>
          </a:p>
          <a:p>
            <a:r>
              <a:rPr lang="en-US" dirty="0">
                <a:effectLst/>
              </a:rPr>
              <a:t>1.5. The projects implemented by buildOn </a:t>
            </a:r>
            <a:r>
              <a:rPr lang="en-US" i="1" dirty="0">
                <a:effectLst/>
              </a:rPr>
              <a:t>do not benefit from a ‘culture’ of monitoring</a:t>
            </a:r>
            <a:r>
              <a:rPr lang="en-US" dirty="0">
                <a:effectLst/>
              </a:rPr>
              <a:t>, </a:t>
            </a:r>
            <a:r>
              <a:rPr lang="en-US" i="1" dirty="0">
                <a:effectLst/>
              </a:rPr>
              <a:t>evaluation and learning (MEL) </a:t>
            </a:r>
            <a:r>
              <a:rPr lang="en-US" dirty="0">
                <a:effectLst/>
              </a:rPr>
              <a:t>and there is little evidence that monitoring findings are used to inform program management. </a:t>
            </a:r>
          </a:p>
          <a:p>
            <a:endParaRPr lang="en-US" dirty="0"/>
          </a:p>
        </p:txBody>
      </p:sp>
    </p:spTree>
    <p:extLst>
      <p:ext uri="{BB962C8B-B14F-4D97-AF65-F5344CB8AC3E}">
        <p14:creationId xmlns:p14="http://schemas.microsoft.com/office/powerpoint/2010/main" val="2873671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Basis</Template>
  <TotalTime>207</TotalTime>
  <Words>4164</Words>
  <Application>Microsoft Office PowerPoint</Application>
  <PresentationFormat>Widescreen</PresentationFormat>
  <Paragraphs>229</Paragraphs>
  <Slides>40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Calibri</vt:lpstr>
      <vt:lpstr>Calisto MT</vt:lpstr>
      <vt:lpstr>Wingdings</vt:lpstr>
      <vt:lpstr>Wingdings 2</vt:lpstr>
      <vt:lpstr>SlateVTI</vt:lpstr>
      <vt:lpstr>Document</vt:lpstr>
      <vt:lpstr>Formative  Evaluation  buildOn Program</vt:lpstr>
      <vt:lpstr>Overview</vt:lpstr>
      <vt:lpstr>Purpose and Scope</vt:lpstr>
      <vt:lpstr>Formative and Summative Evaluations: an Overview</vt:lpstr>
      <vt:lpstr>PowerPoint Presentation</vt:lpstr>
      <vt:lpstr>PowerPoint Presentation</vt:lpstr>
      <vt:lpstr>Summary of Lessons Learned</vt:lpstr>
      <vt:lpstr>Evaluation Criteria 1. Relevance</vt:lpstr>
      <vt:lpstr>PowerPoint Presentation</vt:lpstr>
      <vt:lpstr>Evaluation Criteria 2 Efficiency</vt:lpstr>
      <vt:lpstr>Evaluation Criteria 3 Effectiveness</vt:lpstr>
      <vt:lpstr>PowerPoint Presentation</vt:lpstr>
      <vt:lpstr>Evaluation Criteria 4. Sustainability</vt:lpstr>
      <vt:lpstr>Evaluative Conclusions</vt:lpstr>
      <vt:lpstr>PowerPoint Presentation</vt:lpstr>
      <vt:lpstr>PowerPoint Presentation</vt:lpstr>
      <vt:lpstr>PowerPoint Presentation</vt:lpstr>
      <vt:lpstr>PowerPoint Presentation</vt:lpstr>
      <vt:lpstr>Recommendations</vt:lpstr>
      <vt:lpstr>PowerPoint Presentation</vt:lpstr>
      <vt:lpstr>1. Prepare the Ground</vt:lpstr>
      <vt:lpstr>2. Complete and strengthen the ToC</vt:lpstr>
      <vt:lpstr>3. Move along a ‘continuum of community engagement’: a process not an event</vt:lpstr>
      <vt:lpstr>4. Invest time and energy in better planning</vt:lpstr>
      <vt:lpstr>5. Develop a Monitoring and Evaluation Plan.</vt:lpstr>
      <vt:lpstr>6. Set up a Mutual accountability mechanism</vt:lpstr>
      <vt:lpstr>7. Rethink the scope of ALP</vt:lpstr>
      <vt:lpstr>8. Rethink community contributions </vt:lpstr>
      <vt:lpstr>9. Make school construction more responsive to communities’ needs.</vt:lpstr>
      <vt:lpstr>PowerPoint Presentation</vt:lpstr>
      <vt:lpstr>10. Strengthen the effectiveness of ALP</vt:lpstr>
      <vt:lpstr>11. Improve reporting, communication, dissemination</vt:lpstr>
      <vt:lpstr>12. Address capacity gaps</vt:lpstr>
      <vt:lpstr>Where resources are limited …</vt:lpstr>
      <vt:lpstr>13. Mobilize partnerships at country level</vt:lpstr>
      <vt:lpstr>14. Anticipate and initiate Phase 2 of the project cycle</vt:lpstr>
      <vt:lpstr>15. Introduce stronger exit strategy</vt:lpstr>
      <vt:lpstr>Next Steps</vt:lpstr>
      <vt:lpstr>PowerPoint Presentation</vt:lpstr>
      <vt:lpstr>A way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Evaluation Results</dc:title>
  <dc:creator>Criana Connal</dc:creator>
  <cp:lastModifiedBy>Criana Connal</cp:lastModifiedBy>
  <cp:revision>26</cp:revision>
  <dcterms:created xsi:type="dcterms:W3CDTF">2019-06-19T14:01:12Z</dcterms:created>
  <dcterms:modified xsi:type="dcterms:W3CDTF">2019-06-24T05:10:17Z</dcterms:modified>
</cp:coreProperties>
</file>