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D714-1F66-4A76-98BD-89E4ED0EADDF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A4E96-B36C-47D0-9A19-2DD807916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DCCC-A5FF-49F8-9E22-6650A7BDE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FEE35A-05E7-47CA-9E92-F3DE09C88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F3FCE-BEA1-4F71-8FC5-5FADE6B7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1E927-C006-4F4D-8DB2-E2965C5C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08BC6-ED59-4F9F-B002-3DAD2C64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1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B367D-0A2E-4B79-99AB-2392C0781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4ED3A0-A4C7-4108-AAB4-893833ECE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09099-A051-4E06-965E-A0C9E8C38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D309-D3BC-4EF7-9E6C-0A45E04C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BE25F-8702-4E33-AA16-A7368B8D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2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E7515-3189-43D4-90CC-729B22856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F0114-F3A7-430C-8746-995858779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1B65A-F025-4BD2-A313-DCF799DE1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9E5BE-5729-4B0A-B934-409BD589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4A6F9-AFDD-483B-95BE-57E22FF4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2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1642E-93B4-4F0B-8F3B-07EEC8C62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2E78A-03C2-4D1C-8CDE-EA846DD13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605BA-5227-46AE-970C-EE2293BD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45A01-55A9-4EE0-AF4D-2D9A7F0B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A46F9-5C9D-44FC-B7CF-4D03BCD7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2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43EA6-60D3-4667-90D0-1456776B6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3F7AC-55DD-4716-924D-EF10E41D7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9B33C-E288-42CE-8D7B-9462F117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CA596-7026-4BF2-958E-DE226342F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0F530-C853-427C-8F4B-9F6E11ED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5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06DE-DDB5-4D32-AEA9-AC13540F4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86587-E582-4CF7-8E68-C454A09AF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58083-F50D-4DA6-BD66-8FE2E2B1D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7CA53-9143-4048-82B6-C1E5B3C82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79F41-A345-4790-9913-6BA1986B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68B78-88FE-4C7B-8361-D2780F4B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7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C5A01-8A7B-4549-BEDC-1A45B18F9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E8BED-C6C4-4497-A14F-C04E691B7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B0532-62ED-43E0-A3CC-D54BBE966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B85FD1-4B1B-49E8-9582-F158B99D4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03861-89DA-4173-A0C1-AB247740AB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E50BAA-DC56-4E20-8A41-A1271286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03E87-1FB6-4797-BA5B-7711727A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01150-2086-4A2D-938C-6AFF2E19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0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ADEC-5913-4A93-9F44-B4868C76F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C89D7-0341-4E36-BC89-36B9C607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0E044-804B-4C2D-A061-94846F93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A3067-07FE-4EDA-B9DC-A4C30C52A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73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C3655-A290-4EC8-86A0-7A1E495D3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84DFA-A087-4E30-ABE6-9D2C0C4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EF56B-F926-4470-8C6F-0D9C8359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D718-C4B6-4646-A953-B405CEAAB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4D82E-B6D9-4385-9969-00E4A6783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C0F4C-DBF3-4F08-9C0A-CC8402A2C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B2E11-2060-451E-B22B-827E50A00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7BD5-BF2A-4C4B-9F7B-FB9C9668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5FBFE-CB81-44E6-B290-4ABD896A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D52BC-7B49-4105-86C8-4E5148E81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66A1DA-5075-4689-B652-1A1B0BEFF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57E2AB-BE6C-410C-A150-35B1126B8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DC2B7-9D6D-4CF3-84A6-6465AC72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BC9F8-39D9-4AF5-BA72-F7F17E9B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EA9CC-A42E-45F5-A3FC-0D0BFCCB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14BFEA-1395-47AB-A9DA-7699E748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7D552-0FD0-4650-A500-17EFC2592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DC4A8-FABB-47B1-8FA2-E6EF479649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906DF-A0BE-40F9-9C31-D5A51FA17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8AF9F-F74A-45B5-ABB6-CFFBF0A1F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1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FA6F773-946D-47A6-B1BE-916ADD706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7359" y="3602039"/>
            <a:ext cx="8717280" cy="1453896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>
                <a:solidFill>
                  <a:srgbClr val="996633"/>
                </a:solidFill>
              </a:rPr>
              <a:t>Service User Guide</a:t>
            </a:r>
          </a:p>
          <a:p>
            <a:r>
              <a:rPr lang="en-US" sz="4800" dirty="0">
                <a:solidFill>
                  <a:srgbClr val="996633"/>
                </a:solidFill>
              </a:rPr>
              <a:t>New Diplomatic, Consular, International Organization or Special ID Card Issuance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032D5D-E0BA-4E0F-9051-8F955D6A8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381" y="0"/>
            <a:ext cx="4875237" cy="325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5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BCFD21-E3B3-4ABC-B57E-39FAD125D22D}"/>
              </a:ext>
            </a:extLst>
          </p:cNvPr>
          <p:cNvSpPr/>
          <p:nvPr/>
        </p:nvSpPr>
        <p:spPr>
          <a:xfrm>
            <a:off x="1655064" y="456735"/>
            <a:ext cx="9008364" cy="190821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solidFill>
                  <a:srgbClr val="996633"/>
                </a:solidFill>
              </a:rPr>
              <a:t>Modify Data on a Diplomatic, Consular, International Organizations or Special ID Card</a:t>
            </a:r>
          </a:p>
          <a:p>
            <a:pPr algn="ctr"/>
            <a:endParaRPr lang="en-US" sz="5400" b="1" cap="none" spc="0" dirty="0">
              <a:ln w="0"/>
              <a:solidFill>
                <a:srgbClr val="99663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78DD30-EB34-4B5F-A58F-18F3F11EC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125" y="2476500"/>
            <a:ext cx="86677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8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560351" y="1459158"/>
            <a:ext cx="480114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 in using the Mission’s registered email address </a:t>
            </a:r>
            <a:endParaRPr lang="ar-A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0F75F-5D8C-49D6-8D39-3F012FBFEED0}"/>
              </a:ext>
            </a:extLst>
          </p:cNvPr>
          <p:cNvSpPr/>
          <p:nvPr/>
        </p:nvSpPr>
        <p:spPr>
          <a:xfrm>
            <a:off x="352587" y="4457582"/>
            <a:ext cx="50089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2"/>
            </a:pPr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Select “New Diplomatic, Consular, International Organizations, Special ID Cards Issuance”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from the service options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7AD3DD-EC91-4F21-BFBD-511D41E58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869" y="185475"/>
            <a:ext cx="4214241" cy="308988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2667D0B-3692-47D1-8AE9-373833469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9285" y="4084738"/>
            <a:ext cx="467677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4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249455" y="1251243"/>
            <a:ext cx="480114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3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Fill the form and upload the required documents</a:t>
            </a:r>
            <a:endParaRPr lang="ar-A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0F75F-5D8C-49D6-8D39-3F012FBFEED0}"/>
              </a:ext>
            </a:extLst>
          </p:cNvPr>
          <p:cNvSpPr/>
          <p:nvPr/>
        </p:nvSpPr>
        <p:spPr>
          <a:xfrm>
            <a:off x="463684" y="4543411"/>
            <a:ext cx="458691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4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 the request. You will receive a confirmation message. </a:t>
            </a:r>
            <a:r>
              <a:rPr lang="ar-AE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1C7B745-FD93-43DA-AACA-EBA3F9163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2027" y="4030059"/>
            <a:ext cx="6506289" cy="26534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4136C97-70DB-4570-B57C-8282CE6FA1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9218" y="820746"/>
            <a:ext cx="6271905" cy="302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0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738426" y="443567"/>
            <a:ext cx="48011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5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Mission will receive an email when the ID card is ready. The card will be mailed to the Mission. </a:t>
            </a:r>
            <a:endParaRPr lang="ar-A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25CADC-DB69-40DC-B964-BC40E02E9015}"/>
              </a:ext>
            </a:extLst>
          </p:cNvPr>
          <p:cNvSpPr/>
          <p:nvPr/>
        </p:nvSpPr>
        <p:spPr>
          <a:xfrm>
            <a:off x="738426" y="2077358"/>
            <a:ext cx="4704901" cy="200054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en-GB" sz="12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SMS notification</a:t>
            </a:r>
            <a:endParaRPr lang="ar-AE" sz="1400" b="1" dirty="0">
              <a:solidFill>
                <a:srgbClr val="FF0000"/>
              </a:solidFill>
              <a:latin typeface="Tahoma" panose="020B0604030504040204" pitchFamily="34" charset="0"/>
              <a:ea typeface="Calibri" panose="020F0502020204030204" pitchFamily="34" charset="0"/>
            </a:endParaRPr>
          </a:p>
          <a:p>
            <a:endParaRPr lang="ar-AE" sz="1600" dirty="0"/>
          </a:p>
          <a:p>
            <a:r>
              <a:rPr lang="en-US" sz="1600" dirty="0"/>
              <a:t>Dear Customer, your request has been approved. </a:t>
            </a:r>
          </a:p>
          <a:p>
            <a:r>
              <a:rPr lang="en-US" sz="1600" dirty="0"/>
              <a:t>Reference number: </a:t>
            </a:r>
          </a:p>
          <a:p>
            <a:r>
              <a:rPr lang="en-US" sz="1600" dirty="0"/>
              <a:t>DIPIDNEW/09082022/00001775</a:t>
            </a:r>
            <a:endParaRPr lang="ar-AE" sz="1600" dirty="0"/>
          </a:p>
          <a:p>
            <a:endParaRPr lang="ar-AE" sz="1600" dirty="0"/>
          </a:p>
          <a:p>
            <a:pPr algn="r" rtl="1"/>
            <a:r>
              <a:rPr lang="ar-SA" sz="1600" dirty="0"/>
              <a:t>عزيزنا المتعامل، تمت الموافقة طلبكم رقم </a:t>
            </a:r>
            <a:r>
              <a:rPr lang="en-US" sz="1600" dirty="0"/>
              <a:t>DIPIDNEW/09082022/00001775</a:t>
            </a:r>
            <a:endParaRPr lang="ar-SA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B1FA73-FAC4-410A-B191-443964EE22C0}"/>
              </a:ext>
            </a:extLst>
          </p:cNvPr>
          <p:cNvSpPr txBox="1"/>
          <p:nvPr/>
        </p:nvSpPr>
        <p:spPr>
          <a:xfrm>
            <a:off x="6556185" y="535900"/>
            <a:ext cx="470490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b="1" dirty="0">
                <a:solidFill>
                  <a:srgbClr val="FF0000"/>
                </a:solidFill>
              </a:rPr>
              <a:t>E-mail notification</a:t>
            </a:r>
            <a:endParaRPr lang="ar-AE" b="1" dirty="0">
              <a:solidFill>
                <a:srgbClr val="FF0000"/>
              </a:solidFill>
            </a:endParaRPr>
          </a:p>
          <a:p>
            <a:pPr rtl="1"/>
            <a:endParaRPr lang="ar-AE" sz="1600" dirty="0"/>
          </a:p>
          <a:p>
            <a:pPr rtl="1"/>
            <a:r>
              <a:rPr lang="en-US" sz="1600" dirty="0"/>
              <a:t>Dear Customer, </a:t>
            </a:r>
          </a:p>
          <a:p>
            <a:pPr rtl="1"/>
            <a:r>
              <a:rPr lang="en-US" sz="1600" dirty="0"/>
              <a:t>Thank you for using </a:t>
            </a:r>
            <a:r>
              <a:rPr lang="en-US" sz="1600" dirty="0" err="1"/>
              <a:t>MoFAIC’s</a:t>
            </a:r>
            <a:r>
              <a:rPr lang="en-US" sz="1600" dirty="0"/>
              <a:t> e-services. </a:t>
            </a:r>
          </a:p>
          <a:p>
            <a:pPr rtl="1"/>
            <a:r>
              <a:rPr lang="en-US" sz="1600" dirty="0"/>
              <a:t>Your request to “Issue a Diplomatic ID Card” has been approved. </a:t>
            </a:r>
          </a:p>
          <a:p>
            <a:pPr rtl="1"/>
            <a:r>
              <a:rPr lang="en-US" sz="1600" dirty="0"/>
              <a:t>The reference number for this request is: DIPIDNEW/09082022/00001775</a:t>
            </a:r>
          </a:p>
          <a:p>
            <a:pPr rtl="1"/>
            <a:r>
              <a:rPr lang="en-US" sz="1600" dirty="0"/>
              <a:t>For enquiries: please contact </a:t>
            </a:r>
            <a:r>
              <a:rPr lang="en-US" sz="1600" dirty="0" err="1"/>
              <a:t>MoFAIC’s</a:t>
            </a:r>
            <a:r>
              <a:rPr lang="en-US" sz="1600" dirty="0"/>
              <a:t> Call Centre on 80044444.</a:t>
            </a:r>
          </a:p>
          <a:p>
            <a:pPr rtl="1"/>
            <a:endParaRPr lang="ar-AE" sz="1600" dirty="0"/>
          </a:p>
          <a:p>
            <a:pPr algn="r" rtl="1"/>
            <a:r>
              <a:rPr lang="ar-SA" sz="1600" dirty="0"/>
              <a:t>عزيزنا المتعامل/ أحمد محمد</a:t>
            </a:r>
          </a:p>
          <a:p>
            <a:pPr algn="r" rtl="1"/>
            <a:r>
              <a:rPr lang="ar-SA" sz="1600" dirty="0"/>
              <a:t>نشكركم على استخدام الخدمات الإلكترونية لوزارة الخارجية والتعاون الدولي. تمت الموافقة على طلب "إصدار بطاقة دبلوماسية”.</a:t>
            </a:r>
          </a:p>
          <a:p>
            <a:pPr algn="r" rtl="1"/>
            <a:r>
              <a:rPr lang="ar-SA" sz="1600" dirty="0"/>
              <a:t>الرقم المرجعي لطلبكم</a:t>
            </a:r>
          </a:p>
          <a:p>
            <a:pPr algn="r" rtl="1"/>
            <a:r>
              <a:rPr lang="en-US" sz="1600" dirty="0"/>
              <a:t>DIPIDNEW/09082022/00001775</a:t>
            </a:r>
          </a:p>
          <a:p>
            <a:pPr algn="r" rtl="1"/>
            <a:r>
              <a:rPr lang="ar-SA" sz="1600" dirty="0"/>
              <a:t>للاستفسارات: يمكنكم التواصل مع مركز الاتصال عبر الرقم 80044444</a:t>
            </a:r>
          </a:p>
        </p:txBody>
      </p:sp>
    </p:spTree>
    <p:extLst>
      <p:ext uri="{BB962C8B-B14F-4D97-AF65-F5344CB8AC3E}">
        <p14:creationId xmlns:p14="http://schemas.microsoft.com/office/powerpoint/2010/main" val="968820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212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Abdel Karim</dc:creator>
  <cp:lastModifiedBy>Carla Abdel Karim</cp:lastModifiedBy>
  <cp:revision>42</cp:revision>
  <dcterms:created xsi:type="dcterms:W3CDTF">2022-02-23T08:27:28Z</dcterms:created>
  <dcterms:modified xsi:type="dcterms:W3CDTF">2022-10-11T11:00:13Z</dcterms:modified>
</cp:coreProperties>
</file>